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8" r:id="rId3"/>
    <p:sldId id="259" r:id="rId4"/>
    <p:sldId id="274" r:id="rId5"/>
    <p:sldId id="275" r:id="rId6"/>
    <p:sldId id="277" r:id="rId7"/>
    <p:sldId id="276" r:id="rId8"/>
    <p:sldId id="278" r:id="rId9"/>
    <p:sldId id="279" r:id="rId10"/>
    <p:sldId id="280" r:id="rId11"/>
    <p:sldId id="281" r:id="rId12"/>
    <p:sldId id="282" r:id="rId13"/>
    <p:sldId id="283" r:id="rId14"/>
    <p:sldId id="285" r:id="rId15"/>
    <p:sldId id="284" r:id="rId16"/>
    <p:sldId id="286" r:id="rId17"/>
    <p:sldId id="287" r:id="rId18"/>
    <p:sldId id="288" r:id="rId19"/>
    <p:sldId id="289" r:id="rId20"/>
    <p:sldId id="290" r:id="rId21"/>
    <p:sldId id="297" r:id="rId22"/>
    <p:sldId id="298" r:id="rId23"/>
    <p:sldId id="294" r:id="rId24"/>
    <p:sldId id="291" r:id="rId25"/>
    <p:sldId id="292" r:id="rId26"/>
    <p:sldId id="295" r:id="rId27"/>
    <p:sldId id="296" r:id="rId28"/>
    <p:sldId id="299" r:id="rId29"/>
    <p:sldId id="293" r:id="rId30"/>
    <p:sldId id="304" r:id="rId31"/>
    <p:sldId id="301" r:id="rId32"/>
    <p:sldId id="302" r:id="rId33"/>
    <p:sldId id="303" r:id="rId34"/>
    <p:sldId id="305" r:id="rId35"/>
    <p:sldId id="313" r:id="rId36"/>
    <p:sldId id="307" r:id="rId37"/>
    <p:sldId id="308" r:id="rId38"/>
    <p:sldId id="311" r:id="rId39"/>
    <p:sldId id="312" r:id="rId40"/>
    <p:sldId id="309" r:id="rId4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 autoAdjust="0"/>
    <p:restoredTop sz="94660"/>
  </p:normalViewPr>
  <p:slideViewPr>
    <p:cSldViewPr>
      <p:cViewPr varScale="1">
        <p:scale>
          <a:sx n="88" d="100"/>
          <a:sy n="88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525A5-B25A-49AC-8F63-94028D46B0E3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BF7D-D235-4929-9373-909BBCE9BA6E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171714"/>
          </a:xfrm>
        </p:spPr>
        <p:txBody>
          <a:bodyPr>
            <a:normAutofit/>
          </a:bodyPr>
          <a:lstStyle/>
          <a:p>
            <a:r>
              <a:rPr lang="en-US" dirty="0" smtClean="0"/>
              <a:t>IF688 – </a:t>
            </a:r>
            <a:r>
              <a:rPr lang="pt-BR" dirty="0" smtClean="0"/>
              <a:t>Checagem de tipos</a:t>
            </a:r>
            <a:endParaRPr lang="pt-BR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C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00948" cy="2400304"/>
          </a:xfrm>
        </p:spPr>
        <p:txBody>
          <a:bodyPr/>
          <a:lstStyle/>
          <a:p>
            <a:r>
              <a:rPr lang="pt-BR" dirty="0" smtClean="0"/>
              <a:t>Manual de Referência de C</a:t>
            </a:r>
          </a:p>
          <a:p>
            <a:pPr lvl="1"/>
            <a:r>
              <a:rPr lang="pt-BR" dirty="0" smtClean="0"/>
              <a:t>“O resultado do operador unário &amp; é um ponteiro para o </a:t>
            </a:r>
            <a:r>
              <a:rPr lang="pt-BR" dirty="0" err="1" smtClean="0"/>
              <a:t>obj</a:t>
            </a:r>
            <a:r>
              <a:rPr lang="pt-BR" dirty="0" smtClean="0"/>
              <a:t>. referido pelo operando.  Se o tipo do operando for T o tipo do resultado é ponteiro para T”</a:t>
            </a:r>
          </a:p>
          <a:p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428860" y="4500570"/>
            <a:ext cx="3929090" cy="12003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600" dirty="0" smtClean="0"/>
              <a:t>Cada expressão tem um tipo associado!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básicos e derivados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01014" cy="4525963"/>
          </a:xfrm>
        </p:spPr>
        <p:txBody>
          <a:bodyPr/>
          <a:lstStyle/>
          <a:p>
            <a:r>
              <a:rPr lang="pt-BR" dirty="0" smtClean="0"/>
              <a:t>Básicos: inteiro, </a:t>
            </a:r>
            <a:r>
              <a:rPr lang="pt-BR" dirty="0" err="1" smtClean="0"/>
              <a:t>char</a:t>
            </a:r>
            <a:r>
              <a:rPr lang="pt-BR" dirty="0" smtClean="0"/>
              <a:t>, string, tipos enumerados, </a:t>
            </a:r>
            <a:r>
              <a:rPr lang="pt-BR" dirty="0" err="1" smtClean="0"/>
              <a:t>subrange</a:t>
            </a:r>
            <a:r>
              <a:rPr lang="pt-BR" dirty="0" smtClean="0"/>
              <a:t> (exemplo 1..10), etc.</a:t>
            </a:r>
          </a:p>
          <a:p>
            <a:r>
              <a:rPr lang="pt-BR" dirty="0" smtClean="0"/>
              <a:t>Derivados: ponteiro para inteiro, </a:t>
            </a:r>
            <a:r>
              <a:rPr lang="pt-BR" dirty="0" err="1" smtClean="0"/>
              <a:t>array</a:t>
            </a:r>
            <a:r>
              <a:rPr lang="pt-BR" dirty="0" smtClean="0"/>
              <a:t> de </a:t>
            </a:r>
            <a:r>
              <a:rPr lang="pt-BR" dirty="0" err="1" smtClean="0"/>
              <a:t>char</a:t>
            </a:r>
            <a:r>
              <a:rPr lang="pt-BR" dirty="0" smtClean="0"/>
              <a:t>, registro, classe, etc.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Expressões de tipo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Construções da linguagem que declaram tipos</a:t>
            </a:r>
          </a:p>
          <a:p>
            <a:pPr lvl="1"/>
            <a:r>
              <a:rPr lang="pt-BR" dirty="0" smtClean="0"/>
              <a:t>Construtores básicos. </a:t>
            </a:r>
            <a:r>
              <a:rPr lang="pt-BR" dirty="0" err="1" smtClean="0"/>
              <a:t>Eg</a:t>
            </a:r>
            <a:r>
              <a:rPr lang="pt-BR" dirty="0" smtClean="0"/>
              <a:t>., </a:t>
            </a:r>
            <a:r>
              <a:rPr lang="pt-BR" dirty="0" err="1" smtClean="0"/>
              <a:t>integer</a:t>
            </a:r>
            <a:r>
              <a:rPr lang="pt-BR" dirty="0" smtClean="0"/>
              <a:t>, </a:t>
            </a:r>
            <a:r>
              <a:rPr lang="pt-BR" dirty="0" err="1" smtClean="0"/>
              <a:t>boolean</a:t>
            </a:r>
            <a:r>
              <a:rPr lang="pt-BR" dirty="0" smtClean="0"/>
              <a:t>, etc.</a:t>
            </a:r>
          </a:p>
          <a:p>
            <a:pPr lvl="1"/>
            <a:r>
              <a:rPr lang="pt-BR" dirty="0" smtClean="0"/>
              <a:t>Construtores elaborados: E.g., </a:t>
            </a:r>
            <a:r>
              <a:rPr lang="pt-BR" dirty="0" err="1" smtClean="0"/>
              <a:t>record</a:t>
            </a:r>
            <a:r>
              <a:rPr lang="pt-BR" dirty="0" smtClean="0"/>
              <a:t>, </a:t>
            </a:r>
            <a:r>
              <a:rPr lang="pt-BR" dirty="0" err="1" smtClean="0"/>
              <a:t>class</a:t>
            </a:r>
            <a:r>
              <a:rPr lang="pt-BR" dirty="0" smtClean="0"/>
              <a:t>, etc.</a:t>
            </a:r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571472" y="3357562"/>
            <a:ext cx="5000660" cy="23083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600" dirty="0" smtClean="0"/>
              <a:t>Construtores elaborados referem-se a outros tipos em uma cadeia com tipos básicos no final.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3857620" y="5214950"/>
            <a:ext cx="4786346" cy="12003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600" dirty="0" smtClean="0"/>
              <a:t>Não confundir com tipo de uma expressão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Construtores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tipos</a:t>
            </a:r>
            <a:endParaRPr lang="pt-BR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Array: </a:t>
            </a:r>
            <a:r>
              <a:rPr lang="en-US" sz="2800" dirty="0" smtClean="0">
                <a:latin typeface="Book Antiqua" pitchFamily="18" charset="0"/>
              </a:rPr>
              <a:t>array[1</a:t>
            </a:r>
            <a:r>
              <a:rPr lang="en-US" sz="2800" dirty="0">
                <a:latin typeface="Book Antiqua" pitchFamily="18" charset="0"/>
              </a:rPr>
              <a:t>..10] of </a:t>
            </a:r>
            <a:r>
              <a:rPr lang="en-US" sz="2800" dirty="0" smtClean="0">
                <a:latin typeface="Book Antiqua" pitchFamily="18" charset="0"/>
              </a:rPr>
              <a:t>integer</a:t>
            </a:r>
          </a:p>
          <a:p>
            <a:pPr>
              <a:lnSpc>
                <a:spcPct val="90000"/>
              </a:lnSpc>
            </a:pPr>
            <a:r>
              <a:rPr lang="en-US" sz="2800" dirty="0" err="1" smtClean="0"/>
              <a:t>Tipo</a:t>
            </a:r>
            <a:r>
              <a:rPr lang="en-US" sz="2800" dirty="0" smtClean="0"/>
              <a:t> </a:t>
            </a:r>
            <a:r>
              <a:rPr lang="en-US" sz="2800" dirty="0" err="1" smtClean="0"/>
              <a:t>Registro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  </a:t>
            </a:r>
            <a:r>
              <a:rPr lang="en-US" sz="2800" dirty="0" smtClean="0">
                <a:latin typeface="Book Antiqua" pitchFamily="18" charset="0"/>
              </a:rPr>
              <a:t>record </a:t>
            </a:r>
            <a:br>
              <a:rPr lang="en-US" sz="2800" dirty="0" smtClean="0">
                <a:latin typeface="Book Antiqua" pitchFamily="18" charset="0"/>
              </a:rPr>
            </a:br>
            <a:r>
              <a:rPr lang="en-US" sz="2800" dirty="0" smtClean="0">
                <a:latin typeface="Book Antiqua" pitchFamily="18" charset="0"/>
              </a:rPr>
              <a:t>    address: integer;</a:t>
            </a:r>
            <a:br>
              <a:rPr lang="en-US" sz="2800" dirty="0" smtClean="0">
                <a:latin typeface="Book Antiqua" pitchFamily="18" charset="0"/>
              </a:rPr>
            </a:br>
            <a:r>
              <a:rPr lang="en-US" sz="2800" dirty="0" smtClean="0">
                <a:latin typeface="Book Antiqua" pitchFamily="18" charset="0"/>
              </a:rPr>
              <a:t>    lexeme: array [1..15] of char;</a:t>
            </a:r>
            <a:br>
              <a:rPr lang="en-US" sz="2800" dirty="0" smtClean="0">
                <a:latin typeface="Book Antiqua" pitchFamily="18" charset="0"/>
              </a:rPr>
            </a:br>
            <a:r>
              <a:rPr lang="en-US" sz="2800" dirty="0" smtClean="0">
                <a:latin typeface="Book Antiqua" pitchFamily="18" charset="0"/>
              </a:rPr>
              <a:t>  end;</a:t>
            </a:r>
            <a:endParaRPr lang="en-US" sz="2800" dirty="0">
              <a:latin typeface="Book Antiqua" pitchFamily="18" charset="0"/>
            </a:endParaRPr>
          </a:p>
          <a:p>
            <a:r>
              <a:rPr lang="en-US" sz="2800" dirty="0" err="1" smtClean="0">
                <a:sym typeface="Wingdings" pitchFamily="2" charset="2"/>
              </a:rPr>
              <a:t>Ponteiro</a:t>
            </a:r>
            <a:r>
              <a:rPr lang="en-US" sz="2800" dirty="0" smtClean="0">
                <a:sym typeface="Wingdings" pitchFamily="2" charset="2"/>
              </a:rPr>
              <a:t>: ^row</a:t>
            </a:r>
          </a:p>
          <a:p>
            <a:r>
              <a:rPr lang="en-US" sz="2800" dirty="0" err="1" smtClean="0"/>
              <a:t>Produto</a:t>
            </a:r>
            <a:r>
              <a:rPr lang="en-US" sz="2800" dirty="0" smtClean="0"/>
              <a:t>: T</a:t>
            </a:r>
            <a:r>
              <a:rPr lang="en-US" sz="2800" baseline="-25000" dirty="0" smtClean="0"/>
              <a:t>1 </a:t>
            </a:r>
            <a:r>
              <a:rPr lang="en-US" sz="2800" dirty="0" smtClean="0">
                <a:sym typeface="Symbol" pitchFamily="18" charset="2"/>
              </a:rPr>
              <a:t></a:t>
            </a:r>
            <a:r>
              <a:rPr lang="en-US" sz="2800" dirty="0" smtClean="0"/>
              <a:t> T</a:t>
            </a:r>
            <a:r>
              <a:rPr lang="en-US" sz="2800" baseline="-25000" dirty="0" smtClean="0"/>
              <a:t>2</a:t>
            </a:r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err="1" smtClean="0">
                <a:sym typeface="Wingdings" pitchFamily="2" charset="2"/>
              </a:rPr>
              <a:t>Função</a:t>
            </a:r>
            <a:r>
              <a:rPr lang="en-US" sz="2800" dirty="0" smtClean="0">
                <a:sym typeface="Wingdings" pitchFamily="2" charset="2"/>
              </a:rPr>
              <a:t>: integer </a:t>
            </a:r>
            <a:r>
              <a:rPr lang="en-US" sz="2800" dirty="0" smtClean="0">
                <a:sym typeface="Symbol" pitchFamily="18" charset="2"/>
              </a:rPr>
              <a:t> integer </a:t>
            </a:r>
            <a:r>
              <a:rPr lang="en-US" sz="2800" dirty="0" smtClean="0">
                <a:sym typeface="Wingdings" pitchFamily="2" charset="2"/>
              </a:rPr>
              <a:t> integer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variáveis</a:t>
            </a: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1285852" y="2714620"/>
            <a:ext cx="6211957" cy="592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 err="1" smtClean="0">
                <a:latin typeface="Book Antiqua" pitchFamily="18" charset="0"/>
              </a:rPr>
              <a:t>var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ar</a:t>
            </a:r>
            <a:r>
              <a:rPr lang="en-US" sz="3600" dirty="0" smtClean="0">
                <a:latin typeface="Book Antiqua" pitchFamily="18" charset="0"/>
              </a:rPr>
              <a:t>: array[1..10] of integer;</a:t>
            </a:r>
          </a:p>
        </p:txBody>
      </p:sp>
      <p:sp>
        <p:nvSpPr>
          <p:cNvPr id="5" name="Rectangle 4"/>
          <p:cNvSpPr/>
          <p:nvPr/>
        </p:nvSpPr>
        <p:spPr>
          <a:xfrm>
            <a:off x="2857488" y="3429000"/>
            <a:ext cx="435771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ctangular Callout 5"/>
          <p:cNvSpPr/>
          <p:nvPr/>
        </p:nvSpPr>
        <p:spPr>
          <a:xfrm>
            <a:off x="2643174" y="4143380"/>
            <a:ext cx="3214710" cy="642942"/>
          </a:xfrm>
          <a:prstGeom prst="wedgeRectCallout">
            <a:avLst>
              <a:gd name="adj1" fmla="val 36518"/>
              <a:gd name="adj2" fmla="val -129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Expressão de tipo.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tipos</a:t>
            </a:r>
            <a:endParaRPr lang="pt-BR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Coleção de regras que definem o tipo associado às várias partes do programa</a:t>
            </a:r>
          </a:p>
          <a:p>
            <a:pPr lvl="1"/>
            <a:r>
              <a:rPr lang="pt-BR" dirty="0" smtClean="0"/>
              <a:t>Violação de regra =&gt; erro de tipo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pt-BR" dirty="0" smtClean="0"/>
              <a:t>Considerando que</a:t>
            </a:r>
          </a:p>
          <a:p>
            <a:pPr lvl="1"/>
            <a:r>
              <a:rPr lang="pt-BR" dirty="0" smtClean="0"/>
              <a:t>Função </a:t>
            </a:r>
            <a:r>
              <a:rPr lang="pt-BR" dirty="0" err="1" smtClean="0">
                <a:latin typeface="Book Antiqua" pitchFamily="18" charset="0"/>
              </a:rPr>
              <a:t>foo</a:t>
            </a:r>
            <a:r>
              <a:rPr lang="pt-BR" dirty="0" smtClean="0"/>
              <a:t> possui tipo </a:t>
            </a:r>
            <a:r>
              <a:rPr lang="pt-BR" dirty="0" smtClean="0">
                <a:latin typeface="Book Antiqua" pitchFamily="18" charset="0"/>
              </a:rPr>
              <a:t>real </a:t>
            </a:r>
            <a:r>
              <a:rPr lang="en-US" dirty="0" smtClean="0">
                <a:latin typeface="Book Antiqua" pitchFamily="18" charset="0"/>
                <a:sym typeface="Wingdings" pitchFamily="2" charset="2"/>
              </a:rPr>
              <a:t>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boolean</a:t>
            </a:r>
            <a:endParaRPr lang="pt-BR" dirty="0" smtClean="0">
              <a:latin typeface="Book Antiqua" pitchFamily="18" charset="0"/>
            </a:endParaRPr>
          </a:p>
          <a:p>
            <a:pPr lvl="1"/>
            <a:r>
              <a:rPr lang="pt-BR" dirty="0" smtClean="0">
                <a:latin typeface="+mj-lt"/>
              </a:rPr>
              <a:t>Variável </a:t>
            </a:r>
            <a:r>
              <a:rPr lang="pt-BR" dirty="0" smtClean="0">
                <a:latin typeface="Book Antiqua" pitchFamily="18" charset="0"/>
              </a:rPr>
              <a:t>x</a:t>
            </a:r>
            <a:r>
              <a:rPr lang="pt-BR" dirty="0" smtClean="0">
                <a:latin typeface="+mj-lt"/>
              </a:rPr>
              <a:t> possui tipo inteiro</a:t>
            </a:r>
          </a:p>
          <a:p>
            <a:r>
              <a:rPr lang="pt-BR" dirty="0" smtClean="0"/>
              <a:t>Erros de tipo:</a:t>
            </a: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3115530" y="3857628"/>
            <a:ext cx="2533762" cy="592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 err="1" smtClean="0">
                <a:latin typeface="Book Antiqua" pitchFamily="18" charset="0"/>
              </a:rPr>
              <a:t>foo</a:t>
            </a:r>
            <a:r>
              <a:rPr lang="en-US" sz="3600" dirty="0" smtClean="0">
                <a:latin typeface="Book Antiqua" pitchFamily="18" charset="0"/>
              </a:rPr>
              <a:t>(1.0) + x</a:t>
            </a:r>
          </a:p>
        </p:txBody>
      </p:sp>
      <p:sp>
        <p:nvSpPr>
          <p:cNvPr id="5" name="Rectangle 4"/>
          <p:cNvSpPr/>
          <p:nvPr/>
        </p:nvSpPr>
        <p:spPr>
          <a:xfrm>
            <a:off x="3071802" y="4624019"/>
            <a:ext cx="2605200" cy="592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 smtClean="0">
                <a:latin typeface="Book Antiqua" pitchFamily="18" charset="0"/>
              </a:rPr>
              <a:t>!</a:t>
            </a:r>
            <a:r>
              <a:rPr lang="en-US" sz="3600" dirty="0" err="1" smtClean="0">
                <a:latin typeface="Book Antiqua" pitchFamily="18" charset="0"/>
              </a:rPr>
              <a:t>foo</a:t>
            </a:r>
            <a:r>
              <a:rPr lang="en-US" sz="3600" dirty="0" smtClean="0">
                <a:latin typeface="Book Antiqua" pitchFamily="18" charset="0"/>
              </a:rPr>
              <a:t>(x + 1.0)</a:t>
            </a:r>
          </a:p>
        </p:txBody>
      </p:sp>
      <p:sp>
        <p:nvSpPr>
          <p:cNvPr id="6" name="Rectangle 5"/>
          <p:cNvSpPr/>
          <p:nvPr/>
        </p:nvSpPr>
        <p:spPr>
          <a:xfrm>
            <a:off x="3188843" y="5337245"/>
            <a:ext cx="2311851" cy="5909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 err="1" smtClean="0">
                <a:latin typeface="Book Antiqua" pitchFamily="18" charset="0"/>
              </a:rPr>
              <a:t>foo</a:t>
            </a:r>
            <a:r>
              <a:rPr lang="en-US" sz="3600" dirty="0" smtClean="0">
                <a:latin typeface="Book Antiqua" pitchFamily="18" charset="0"/>
              </a:rPr>
              <a:t>(x,  1.0)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checker simples</a:t>
            </a:r>
            <a:endParaRPr lang="pt-BR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4488"/>
            <a:ext cx="8229600" cy="290037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P  D </a:t>
            </a:r>
            <a:r>
              <a:rPr lang="en-US" b="1" dirty="0" smtClean="0">
                <a:sym typeface="Wingdings" pitchFamily="2" charset="2"/>
              </a:rPr>
              <a:t>;</a:t>
            </a:r>
            <a:r>
              <a:rPr lang="en-US" dirty="0" smtClean="0">
                <a:sym typeface="Wingdings" pitchFamily="2" charset="2"/>
              </a:rPr>
              <a:t> E         </a:t>
            </a: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D  D </a:t>
            </a:r>
            <a:r>
              <a:rPr lang="en-US" b="1" dirty="0" smtClean="0">
                <a:sym typeface="Wingdings" pitchFamily="2" charset="2"/>
              </a:rPr>
              <a:t>;</a:t>
            </a:r>
            <a:r>
              <a:rPr lang="en-US" dirty="0" smtClean="0">
                <a:sym typeface="Wingdings" pitchFamily="2" charset="2"/>
              </a:rPr>
              <a:t> D | </a:t>
            </a:r>
            <a:r>
              <a:rPr lang="en-US" b="1" dirty="0" smtClean="0">
                <a:sym typeface="Wingdings" pitchFamily="2" charset="2"/>
              </a:rPr>
              <a:t>id :</a:t>
            </a:r>
            <a:r>
              <a:rPr lang="en-US" dirty="0" smtClean="0">
                <a:sym typeface="Wingdings" pitchFamily="2" charset="2"/>
              </a:rPr>
              <a:t> T</a:t>
            </a: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T  </a:t>
            </a:r>
            <a:r>
              <a:rPr lang="en-US" b="1" dirty="0" smtClean="0">
                <a:sym typeface="Wingdings" pitchFamily="2" charset="2"/>
              </a:rPr>
              <a:t>char </a:t>
            </a:r>
            <a:r>
              <a:rPr lang="en-US" dirty="0" smtClean="0">
                <a:sym typeface="Wingdings" pitchFamily="2" charset="2"/>
              </a:rPr>
              <a:t>|</a:t>
            </a:r>
            <a:r>
              <a:rPr lang="en-US" b="1" dirty="0" smtClean="0">
                <a:sym typeface="Wingdings" pitchFamily="2" charset="2"/>
              </a:rPr>
              <a:t> integer </a:t>
            </a:r>
            <a:r>
              <a:rPr lang="en-US" dirty="0" smtClean="0">
                <a:sym typeface="Wingdings" pitchFamily="2" charset="2"/>
              </a:rPr>
              <a:t>|</a:t>
            </a:r>
            <a:r>
              <a:rPr lang="en-US" b="1" dirty="0" smtClean="0">
                <a:sym typeface="Wingdings" pitchFamily="2" charset="2"/>
              </a:rPr>
              <a:t> array [ num ] of </a:t>
            </a:r>
            <a:r>
              <a:rPr lang="en-US" dirty="0" smtClean="0">
                <a:sym typeface="Wingdings" pitchFamily="2" charset="2"/>
              </a:rPr>
              <a:t>T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|</a:t>
            </a:r>
            <a:r>
              <a:rPr lang="en-US" b="1" dirty="0" smtClean="0">
                <a:sym typeface="Wingdings" pitchFamily="2" charset="2"/>
              </a:rPr>
              <a:t> ^</a:t>
            </a:r>
            <a:r>
              <a:rPr lang="en-US" dirty="0" smtClean="0">
                <a:sym typeface="Wingdings" pitchFamily="2" charset="2"/>
              </a:rPr>
              <a:t>T</a:t>
            </a:r>
            <a:endParaRPr lang="en-US" b="1" dirty="0" smtClean="0"/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E  </a:t>
            </a:r>
            <a:r>
              <a:rPr lang="en-US" b="1" dirty="0" smtClean="0">
                <a:sym typeface="Wingdings" pitchFamily="2" charset="2"/>
              </a:rPr>
              <a:t>literal </a:t>
            </a:r>
            <a:r>
              <a:rPr lang="en-US" dirty="0" smtClean="0">
                <a:sym typeface="Wingdings" pitchFamily="2" charset="2"/>
              </a:rPr>
              <a:t>|</a:t>
            </a:r>
            <a:r>
              <a:rPr lang="en-US" b="1" dirty="0" smtClean="0">
                <a:sym typeface="Wingdings" pitchFamily="2" charset="2"/>
              </a:rPr>
              <a:t> num </a:t>
            </a:r>
            <a:r>
              <a:rPr lang="en-US" dirty="0" smtClean="0">
                <a:sym typeface="Wingdings" pitchFamily="2" charset="2"/>
              </a:rPr>
              <a:t>|</a:t>
            </a:r>
            <a:r>
              <a:rPr lang="en-US" b="1" dirty="0" smtClean="0">
                <a:sym typeface="Wingdings" pitchFamily="2" charset="2"/>
              </a:rPr>
              <a:t> id </a:t>
            </a:r>
            <a:r>
              <a:rPr lang="en-US" dirty="0" smtClean="0">
                <a:sym typeface="Wingdings" pitchFamily="2" charset="2"/>
              </a:rPr>
              <a:t>|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E</a:t>
            </a:r>
            <a:r>
              <a:rPr lang="en-US" b="1" dirty="0" smtClean="0">
                <a:sym typeface="Wingdings" pitchFamily="2" charset="2"/>
              </a:rPr>
              <a:t> mod </a:t>
            </a:r>
            <a:r>
              <a:rPr lang="en-US" dirty="0" smtClean="0">
                <a:sym typeface="Wingdings" pitchFamily="2" charset="2"/>
              </a:rPr>
              <a:t>E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|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E</a:t>
            </a:r>
            <a:r>
              <a:rPr lang="en-US" b="1" dirty="0" smtClean="0">
                <a:sym typeface="Wingdings" pitchFamily="2" charset="2"/>
              </a:rPr>
              <a:t> [ </a:t>
            </a:r>
            <a:r>
              <a:rPr lang="en-US" dirty="0" smtClean="0">
                <a:sym typeface="Wingdings" pitchFamily="2" charset="2"/>
              </a:rPr>
              <a:t>E</a:t>
            </a:r>
            <a:r>
              <a:rPr lang="en-US" b="1" dirty="0" smtClean="0">
                <a:sym typeface="Wingdings" pitchFamily="2" charset="2"/>
              </a:rPr>
              <a:t> ] </a:t>
            </a:r>
            <a:r>
              <a:rPr lang="en-US" dirty="0" smtClean="0">
                <a:sym typeface="Wingdings" pitchFamily="2" charset="2"/>
              </a:rPr>
              <a:t>|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E</a:t>
            </a:r>
            <a:r>
              <a:rPr lang="en-US" b="1" dirty="0" smtClean="0">
                <a:sym typeface="Wingdings" pitchFamily="2" charset="2"/>
              </a:rPr>
              <a:t>^</a:t>
            </a:r>
            <a:endParaRPr lang="en-US" dirty="0"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43372" y="4429132"/>
            <a:ext cx="357190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000" dirty="0" smtClean="0">
                <a:latin typeface="Book Antiqua" pitchFamily="18" charset="0"/>
                <a:sym typeface="Wingdings" pitchFamily="2" charset="2"/>
              </a:rPr>
              <a:t>key : integer;</a:t>
            </a:r>
            <a:br>
              <a:rPr lang="en-US" sz="4000" dirty="0" smtClean="0">
                <a:latin typeface="Book Antiqua" pitchFamily="18" charset="0"/>
                <a:sym typeface="Wingdings" pitchFamily="2" charset="2"/>
              </a:rPr>
            </a:br>
            <a:r>
              <a:rPr lang="en-US" sz="4000" dirty="0" smtClean="0">
                <a:latin typeface="Book Antiqua" pitchFamily="18" charset="0"/>
                <a:sym typeface="Wingdings" pitchFamily="2" charset="2"/>
              </a:rPr>
              <a:t>key mod 1999</a:t>
            </a:r>
            <a:endParaRPr lang="pt-BR" sz="4000" dirty="0"/>
          </a:p>
        </p:txBody>
      </p:sp>
      <p:sp>
        <p:nvSpPr>
          <p:cNvPr id="7" name="Rectangular Callout 6"/>
          <p:cNvSpPr/>
          <p:nvPr/>
        </p:nvSpPr>
        <p:spPr>
          <a:xfrm>
            <a:off x="1571604" y="4429132"/>
            <a:ext cx="1928826" cy="642942"/>
          </a:xfrm>
          <a:prstGeom prst="wedgeRectCallout">
            <a:avLst>
              <a:gd name="adj1" fmla="val 76024"/>
              <a:gd name="adj2" fmla="val 448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Exemplo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checker simples</a:t>
            </a:r>
            <a:endParaRPr lang="pt-BR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298"/>
            <a:ext cx="8229600" cy="5257800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P  D </a:t>
            </a:r>
            <a:r>
              <a:rPr lang="en-US" b="1" dirty="0">
                <a:sym typeface="Wingdings" pitchFamily="2" charset="2"/>
              </a:rPr>
              <a:t>;</a:t>
            </a:r>
            <a:r>
              <a:rPr lang="en-US" dirty="0">
                <a:sym typeface="Wingdings" pitchFamily="2" charset="2"/>
              </a:rPr>
              <a:t> E         </a:t>
            </a:r>
          </a:p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D  D </a:t>
            </a:r>
            <a:r>
              <a:rPr lang="en-US" b="1" dirty="0">
                <a:sym typeface="Wingdings" pitchFamily="2" charset="2"/>
              </a:rPr>
              <a:t>;</a:t>
            </a:r>
            <a:r>
              <a:rPr lang="en-US" dirty="0">
                <a:sym typeface="Wingdings" pitchFamily="2" charset="2"/>
              </a:rPr>
              <a:t> D</a:t>
            </a:r>
          </a:p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D  </a:t>
            </a:r>
            <a:r>
              <a:rPr lang="en-US" b="1" dirty="0">
                <a:sym typeface="Wingdings" pitchFamily="2" charset="2"/>
              </a:rPr>
              <a:t>id :</a:t>
            </a:r>
            <a:r>
              <a:rPr lang="en-US" dirty="0">
                <a:sym typeface="Wingdings" pitchFamily="2" charset="2"/>
              </a:rPr>
              <a:t> T     {</a:t>
            </a:r>
            <a:r>
              <a:rPr lang="en-US" dirty="0" err="1">
                <a:sym typeface="Wingdings" pitchFamily="2" charset="2"/>
              </a:rPr>
              <a:t>addtype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id.entry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T.type</a:t>
            </a:r>
            <a:r>
              <a:rPr lang="en-US" dirty="0">
                <a:sym typeface="Wingdings" pitchFamily="2" charset="2"/>
              </a:rPr>
              <a:t>)}</a:t>
            </a:r>
          </a:p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T  </a:t>
            </a:r>
            <a:r>
              <a:rPr lang="en-US" b="1" dirty="0">
                <a:sym typeface="Wingdings" pitchFamily="2" charset="2"/>
              </a:rPr>
              <a:t>char      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>
                <a:sym typeface="Wingdings" pitchFamily="2" charset="2"/>
              </a:rPr>
              <a:t>T.type</a:t>
            </a:r>
            <a:r>
              <a:rPr lang="en-US" dirty="0">
                <a:sym typeface="Wingdings" pitchFamily="2" charset="2"/>
              </a:rPr>
              <a:t> = char}</a:t>
            </a:r>
          </a:p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T</a:t>
            </a:r>
            <a:r>
              <a:rPr lang="en-US" b="1" dirty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b="1" dirty="0">
                <a:sym typeface="Wingdings" pitchFamily="2" charset="2"/>
              </a:rPr>
              <a:t> integer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>
                <a:sym typeface="Wingdings" pitchFamily="2" charset="2"/>
              </a:rPr>
              <a:t>T.type</a:t>
            </a:r>
            <a:r>
              <a:rPr lang="en-US" dirty="0">
                <a:sym typeface="Wingdings" pitchFamily="2" charset="2"/>
              </a:rPr>
              <a:t> = integer}</a:t>
            </a:r>
            <a:r>
              <a:rPr lang="en-US" b="1" dirty="0">
                <a:sym typeface="Wingdings" pitchFamily="2" charset="2"/>
              </a:rPr>
              <a:t> </a:t>
            </a:r>
          </a:p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T</a:t>
            </a:r>
            <a:r>
              <a:rPr lang="en-US" b="1" dirty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b="1" dirty="0">
                <a:sym typeface="Wingdings" pitchFamily="2" charset="2"/>
              </a:rPr>
              <a:t> array [ num ] of </a:t>
            </a:r>
            <a:r>
              <a:rPr lang="en-US" dirty="0">
                <a:sym typeface="Wingdings" pitchFamily="2" charset="2"/>
              </a:rPr>
              <a:t>T</a:t>
            </a:r>
            <a:r>
              <a:rPr lang="en-US" b="1" dirty="0">
                <a:sym typeface="Wingdings" pitchFamily="2" charset="2"/>
              </a:rPr>
              <a:t>   </a:t>
            </a:r>
            <a:br>
              <a:rPr lang="en-US" b="1" dirty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 smtClean="0">
                <a:sym typeface="Wingdings" pitchFamily="2" charset="2"/>
              </a:rPr>
              <a:t>T.type</a:t>
            </a:r>
            <a:r>
              <a:rPr lang="en-US" dirty="0" smtClean="0">
                <a:sym typeface="Wingdings" pitchFamily="2" charset="2"/>
              </a:rPr>
              <a:t> = array(1</a:t>
            </a:r>
            <a:r>
              <a:rPr lang="en-US" dirty="0">
                <a:sym typeface="Wingdings" pitchFamily="2" charset="2"/>
              </a:rPr>
              <a:t>..num.val, T1.type</a:t>
            </a:r>
            <a:r>
              <a:rPr lang="en-US" dirty="0" smtClean="0">
                <a:sym typeface="Wingdings" pitchFamily="2" charset="2"/>
              </a:rPr>
              <a:t>)}</a:t>
            </a:r>
            <a:endParaRPr lang="en-US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Type checker simples</a:t>
            </a:r>
            <a:endParaRPr lang="pt-BR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298"/>
            <a:ext cx="8229600" cy="4972072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T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b="1" dirty="0" smtClean="0">
                <a:sym typeface="Wingdings" pitchFamily="2" charset="2"/>
              </a:rPr>
              <a:t> ^</a:t>
            </a:r>
            <a:r>
              <a:rPr lang="en-US" dirty="0" smtClean="0">
                <a:sym typeface="Wingdings" pitchFamily="2" charset="2"/>
              </a:rPr>
              <a:t>T         </a:t>
            </a: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        {</a:t>
            </a:r>
            <a:r>
              <a:rPr lang="en-US" dirty="0" err="1" smtClean="0">
                <a:sym typeface="Wingdings" pitchFamily="2" charset="2"/>
              </a:rPr>
              <a:t>T.type</a:t>
            </a:r>
            <a:r>
              <a:rPr lang="en-US" dirty="0" smtClean="0">
                <a:sym typeface="Wingdings" pitchFamily="2" charset="2"/>
              </a:rPr>
              <a:t> = pointer(T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.type)}</a:t>
            </a: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E  </a:t>
            </a:r>
            <a:r>
              <a:rPr lang="en-US" b="1" dirty="0" smtClean="0">
                <a:sym typeface="Wingdings" pitchFamily="2" charset="2"/>
              </a:rPr>
              <a:t>literal  </a:t>
            </a:r>
            <a:r>
              <a:rPr lang="en-US" dirty="0" smtClean="0">
                <a:sym typeface="Wingdings" pitchFamily="2" charset="2"/>
              </a:rPr>
              <a:t>  {</a:t>
            </a:r>
            <a:r>
              <a:rPr lang="en-US" dirty="0" err="1" smtClean="0">
                <a:sym typeface="Wingdings" pitchFamily="2" charset="2"/>
              </a:rPr>
              <a:t>E.type</a:t>
            </a:r>
            <a:r>
              <a:rPr lang="en-US" dirty="0" smtClean="0">
                <a:sym typeface="Wingdings" pitchFamily="2" charset="2"/>
              </a:rPr>
              <a:t> = char}</a:t>
            </a:r>
            <a:endParaRPr lang="en-US" b="1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E  </a:t>
            </a:r>
            <a:r>
              <a:rPr lang="en-US" b="1" dirty="0" smtClean="0">
                <a:sym typeface="Wingdings" pitchFamily="2" charset="2"/>
              </a:rPr>
              <a:t>num    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 smtClean="0">
                <a:sym typeface="Wingdings" pitchFamily="2" charset="2"/>
              </a:rPr>
              <a:t>E.type</a:t>
            </a:r>
            <a:r>
              <a:rPr lang="en-US" dirty="0" smtClean="0">
                <a:sym typeface="Wingdings" pitchFamily="2" charset="2"/>
              </a:rPr>
              <a:t> = integer}</a:t>
            </a:r>
            <a:endParaRPr lang="en-US" b="1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E  </a:t>
            </a:r>
            <a:r>
              <a:rPr lang="en-US" b="1" dirty="0" smtClean="0">
                <a:sym typeface="Wingdings" pitchFamily="2" charset="2"/>
              </a:rPr>
              <a:t>id         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 smtClean="0">
                <a:sym typeface="Wingdings" pitchFamily="2" charset="2"/>
              </a:rPr>
              <a:t>E.type</a:t>
            </a:r>
            <a:r>
              <a:rPr lang="en-US" dirty="0" smtClean="0">
                <a:sym typeface="Wingdings" pitchFamily="2" charset="2"/>
              </a:rPr>
              <a:t> = lookup(</a:t>
            </a:r>
            <a:r>
              <a:rPr lang="en-US" dirty="0" err="1" smtClean="0">
                <a:sym typeface="Wingdings" pitchFamily="2" charset="2"/>
              </a:rPr>
              <a:t>id.entry</a:t>
            </a:r>
            <a:r>
              <a:rPr lang="en-US" dirty="0" smtClean="0">
                <a:sym typeface="Wingdings" pitchFamily="2" charset="2"/>
              </a:rPr>
              <a:t>)}</a:t>
            </a:r>
            <a:endParaRPr lang="en-US" b="1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E  E</a:t>
            </a:r>
            <a:r>
              <a:rPr lang="en-US" b="1" dirty="0" smtClean="0">
                <a:sym typeface="Wingdings" pitchFamily="2" charset="2"/>
              </a:rPr>
              <a:t> mod </a:t>
            </a:r>
            <a:r>
              <a:rPr lang="en-US" dirty="0" smtClean="0">
                <a:sym typeface="Wingdings" pitchFamily="2" charset="2"/>
              </a:rPr>
              <a:t>E</a:t>
            </a:r>
            <a:r>
              <a:rPr lang="en-US" b="1" dirty="0" smtClean="0">
                <a:sym typeface="Wingdings" pitchFamily="2" charset="2"/>
              </a:rPr>
              <a:t> </a:t>
            </a:r>
          </a:p>
          <a:p>
            <a:pPr marL="609600" indent="-609600">
              <a:buFontTx/>
              <a:buNone/>
            </a:pPr>
            <a:r>
              <a:rPr lang="en-US" b="1" dirty="0" smtClean="0">
                <a:sym typeface="Wingdings" pitchFamily="2" charset="2"/>
              </a:rPr>
              <a:t>  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 smtClean="0">
                <a:sym typeface="Wingdings" pitchFamily="2" charset="2"/>
              </a:rPr>
              <a:t>E.type</a:t>
            </a:r>
            <a:r>
              <a:rPr lang="en-US" dirty="0" smtClean="0">
                <a:sym typeface="Wingdings" pitchFamily="2" charset="2"/>
              </a:rPr>
              <a:t> = if (E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.type == integer &amp;&amp;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       E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.type == integer) integer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   else </a:t>
            </a:r>
            <a:r>
              <a:rPr lang="en-US" dirty="0" err="1" smtClean="0">
                <a:sym typeface="Wingdings" pitchFamily="2" charset="2"/>
              </a:rPr>
              <a:t>type_error</a:t>
            </a:r>
            <a:r>
              <a:rPr lang="en-US" dirty="0" smtClean="0">
                <a:sym typeface="Wingdings" pitchFamily="2" charset="2"/>
              </a:rPr>
              <a:t> }</a:t>
            </a:r>
            <a:endParaRPr lang="en-US" b="1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endParaRPr lang="en-US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desta aula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pt-BR" dirty="0" smtClean="0"/>
              <a:t>Sistema de tipos em um compilador</a:t>
            </a:r>
          </a:p>
          <a:p>
            <a:r>
              <a:rPr lang="pt-BR" dirty="0" smtClean="0"/>
              <a:t>Conceitos</a:t>
            </a:r>
          </a:p>
          <a:p>
            <a:pPr lvl="1"/>
            <a:r>
              <a:rPr lang="pt-BR" dirty="0" smtClean="0"/>
              <a:t>Expressões </a:t>
            </a:r>
            <a:r>
              <a:rPr lang="pt-BR" dirty="0" smtClean="0"/>
              <a:t>de tipo</a:t>
            </a:r>
          </a:p>
          <a:p>
            <a:pPr lvl="1"/>
            <a:r>
              <a:rPr lang="pt-BR" dirty="0" smtClean="0"/>
              <a:t>Sistema de </a:t>
            </a:r>
            <a:r>
              <a:rPr lang="pt-BR" dirty="0" smtClean="0"/>
              <a:t>tipo: </a:t>
            </a:r>
            <a:r>
              <a:rPr lang="pt-BR" dirty="0" smtClean="0"/>
              <a:t>definição com gramática de atributos e </a:t>
            </a:r>
            <a:r>
              <a:rPr lang="pt-BR" dirty="0" smtClean="0"/>
              <a:t>implementação </a:t>
            </a:r>
            <a:r>
              <a:rPr lang="pt-BR" dirty="0" smtClean="0"/>
              <a:t>usando </a:t>
            </a:r>
            <a:r>
              <a:rPr lang="pt-BR" dirty="0" err="1" smtClean="0"/>
              <a:t>visitors</a:t>
            </a:r>
            <a:endParaRPr lang="pt-BR" dirty="0" smtClean="0"/>
          </a:p>
          <a:p>
            <a:pPr lvl="1"/>
            <a:r>
              <a:rPr lang="pt-BR" dirty="0" smtClean="0"/>
              <a:t>Conversão de tipos (coerção </a:t>
            </a:r>
            <a:r>
              <a:rPr lang="pt-BR" dirty="0" smtClean="0"/>
              <a:t>e </a:t>
            </a:r>
            <a:r>
              <a:rPr lang="pt-BR" dirty="0" err="1" smtClean="0"/>
              <a:t>casting</a:t>
            </a:r>
            <a:r>
              <a:rPr lang="pt-BR" dirty="0" smtClean="0"/>
              <a:t>), tempo de checagem (estática </a:t>
            </a:r>
            <a:r>
              <a:rPr lang="pt-BR" dirty="0" smtClean="0"/>
              <a:t>e </a:t>
            </a:r>
            <a:r>
              <a:rPr lang="pt-BR" dirty="0" smtClean="0"/>
              <a:t>dinâmica), r</a:t>
            </a:r>
            <a:r>
              <a:rPr lang="pt-BR" dirty="0" smtClean="0"/>
              <a:t>igor da checagem (forte e fraca), polimorfismo</a:t>
            </a:r>
            <a:r>
              <a:rPr lang="pt-BR" dirty="0" smtClean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ad-hoc</a:t>
            </a:r>
            <a:r>
              <a:rPr lang="pt-BR" dirty="0" smtClean="0"/>
              <a:t>, s</a:t>
            </a:r>
            <a:r>
              <a:rPr lang="pt-BR" dirty="0" smtClean="0"/>
              <a:t>ubtipo, e </a:t>
            </a:r>
            <a:r>
              <a:rPr lang="pt-BR" dirty="0" smtClean="0"/>
              <a:t>paramétrico)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checker simples</a:t>
            </a:r>
            <a:endParaRPr lang="pt-BR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36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E  </a:t>
            </a:r>
            <a:r>
              <a:rPr lang="en-US" dirty="0" smtClean="0">
                <a:sym typeface="Wingdings" pitchFamily="2" charset="2"/>
              </a:rPr>
              <a:t>E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[ </a:t>
            </a:r>
            <a:r>
              <a:rPr lang="en-US" dirty="0" smtClean="0">
                <a:sym typeface="Wingdings" pitchFamily="2" charset="2"/>
              </a:rPr>
              <a:t>E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] </a:t>
            </a:r>
            <a:endParaRPr lang="en-US" b="1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b="1" dirty="0" smtClean="0">
                <a:sym typeface="Wingdings" pitchFamily="2" charset="2"/>
              </a:rPr>
              <a:t>  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 smtClean="0">
                <a:sym typeface="Wingdings" pitchFamily="2" charset="2"/>
              </a:rPr>
              <a:t>E.type</a:t>
            </a:r>
            <a:r>
              <a:rPr lang="en-US" dirty="0" smtClean="0">
                <a:sym typeface="Wingdings" pitchFamily="2" charset="2"/>
              </a:rPr>
              <a:t> = if </a:t>
            </a:r>
            <a:r>
              <a:rPr lang="en-US" dirty="0">
                <a:sym typeface="Wingdings" pitchFamily="2" charset="2"/>
              </a:rPr>
              <a:t>(E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.type == integer &amp;&amp; </a:t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       </a:t>
            </a:r>
            <a:r>
              <a:rPr lang="en-US" dirty="0">
                <a:sym typeface="Wingdings" pitchFamily="2" charset="2"/>
              </a:rPr>
              <a:t>E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.type == array(</a:t>
            </a:r>
            <a:r>
              <a:rPr lang="en-US" dirty="0" err="1">
                <a:sym typeface="Wingdings" pitchFamily="2" charset="2"/>
              </a:rPr>
              <a:t>s,t</a:t>
            </a:r>
            <a:r>
              <a:rPr lang="en-US" dirty="0" smtClean="0">
                <a:sym typeface="Wingdings" pitchFamily="2" charset="2"/>
              </a:rPr>
              <a:t>)) = </a:t>
            </a:r>
            <a:r>
              <a:rPr lang="en-US" dirty="0">
                <a:sym typeface="Wingdings" pitchFamily="2" charset="2"/>
              </a:rPr>
              <a:t>t </a:t>
            </a:r>
            <a:endParaRPr lang="en-US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                     else </a:t>
            </a:r>
            <a:r>
              <a:rPr lang="en-US" dirty="0" err="1" smtClean="0">
                <a:sym typeface="Wingdings" pitchFamily="2" charset="2"/>
              </a:rPr>
              <a:t>type_error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}</a:t>
            </a:r>
            <a:endParaRPr lang="en-US" b="1" dirty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E  </a:t>
            </a:r>
            <a:r>
              <a:rPr lang="en-US" dirty="0" smtClean="0">
                <a:sym typeface="Wingdings" pitchFamily="2" charset="2"/>
              </a:rPr>
              <a:t>E</a:t>
            </a:r>
            <a:r>
              <a:rPr lang="en-US" baseline="-25000" dirty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^ </a:t>
            </a:r>
            <a:endParaRPr lang="en-US" b="1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b="1" dirty="0" smtClean="0">
                <a:sym typeface="Wingdings" pitchFamily="2" charset="2"/>
              </a:rPr>
              <a:t>  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>
                <a:sym typeface="Wingdings" pitchFamily="2" charset="2"/>
              </a:rPr>
              <a:t>E.type</a:t>
            </a:r>
            <a:r>
              <a:rPr lang="en-US" dirty="0">
                <a:sym typeface="Wingdings" pitchFamily="2" charset="2"/>
              </a:rPr>
              <a:t> = if (E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.type == pointer(t</a:t>
            </a:r>
            <a:r>
              <a:rPr lang="en-US" dirty="0" smtClean="0">
                <a:sym typeface="Wingdings" pitchFamily="2" charset="2"/>
              </a:rPr>
              <a:t>)) </a:t>
            </a:r>
            <a:r>
              <a:rPr lang="en-US" dirty="0">
                <a:sym typeface="Wingdings" pitchFamily="2" charset="2"/>
              </a:rPr>
              <a:t>t </a:t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  </a:t>
            </a:r>
            <a:r>
              <a:rPr lang="en-US" dirty="0">
                <a:sym typeface="Wingdings" pitchFamily="2" charset="2"/>
              </a:rPr>
              <a:t>else </a:t>
            </a:r>
            <a:r>
              <a:rPr lang="en-US" dirty="0" err="1">
                <a:sym typeface="Wingdings" pitchFamily="2" charset="2"/>
              </a:rPr>
              <a:t>type_error</a:t>
            </a:r>
            <a:r>
              <a:rPr lang="en-US" dirty="0">
                <a:sym typeface="Wingdings" pitchFamily="2" charset="2"/>
              </a:rPr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Regras Semânticas e </a:t>
            </a:r>
            <a:r>
              <a:rPr lang="pt-BR" dirty="0" err="1" smtClean="0"/>
              <a:t>Visitors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3114"/>
          </a:xfrm>
        </p:spPr>
        <p:txBody>
          <a:bodyPr/>
          <a:lstStyle/>
          <a:p>
            <a:r>
              <a:rPr lang="pt-BR" dirty="0" smtClean="0"/>
              <a:t>Definição dirigida por sintaxe é traduzida em </a:t>
            </a:r>
            <a:r>
              <a:rPr lang="pt-BR" dirty="0" err="1" smtClean="0"/>
              <a:t>visitors</a:t>
            </a:r>
            <a:r>
              <a:rPr lang="pt-BR" dirty="0" smtClean="0"/>
              <a:t> sobre a estrutura do programa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4414" y="3071810"/>
            <a:ext cx="6929486" cy="25545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err="1" smtClean="0"/>
              <a:t>Frequentemene</a:t>
            </a:r>
            <a:r>
              <a:rPr lang="pt-BR" sz="3200" dirty="0" smtClean="0"/>
              <a:t> o ambiente de tradução não é flexível o suficiente para definir sistemas de tipos que usam construções com estas.  Por exemplo, </a:t>
            </a:r>
            <a:r>
              <a:rPr lang="pt-BR" sz="3200" dirty="0" err="1" smtClean="0"/>
              <a:t>if</a:t>
            </a:r>
            <a:r>
              <a:rPr lang="pt-BR" sz="3200" dirty="0" smtClean="0"/>
              <a:t> dentro de regras semânticas.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Escreva um </a:t>
            </a:r>
            <a:r>
              <a:rPr lang="pt-BR" dirty="0" err="1" smtClean="0"/>
              <a:t>visitor</a:t>
            </a:r>
            <a:r>
              <a:rPr lang="pt-BR" dirty="0" smtClean="0"/>
              <a:t> para fazer a checagem de tipos conforme definição anterior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Adicione regras semânticas para comandos</a:t>
            </a:r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8596" y="2428868"/>
            <a:ext cx="8229600" cy="2900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 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id 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E         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 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if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then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 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while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do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 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;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S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786314" y="3071810"/>
            <a:ext cx="2286016" cy="1285884"/>
          </a:xfrm>
          <a:prstGeom prst="wedgeRectCallout">
            <a:avLst>
              <a:gd name="adj1" fmla="val -104024"/>
              <a:gd name="adj2" fmla="val 6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Extensão da linguagem 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Resposta</a:t>
            </a:r>
            <a:endParaRPr lang="pt-BR" dirty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S  </a:t>
            </a:r>
            <a:r>
              <a:rPr lang="en-US" b="1" dirty="0">
                <a:sym typeface="Wingdings" pitchFamily="2" charset="2"/>
              </a:rPr>
              <a:t>id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=</a:t>
            </a:r>
            <a:r>
              <a:rPr lang="en-US" dirty="0">
                <a:sym typeface="Wingdings" pitchFamily="2" charset="2"/>
              </a:rPr>
              <a:t> E</a:t>
            </a:r>
            <a:r>
              <a:rPr lang="en-US" b="1" dirty="0">
                <a:sym typeface="Wingdings" pitchFamily="2" charset="2"/>
              </a:rPr>
              <a:t> </a:t>
            </a:r>
            <a:endParaRPr lang="en-US" b="1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b="1" dirty="0" smtClean="0">
                <a:sym typeface="Wingdings" pitchFamily="2" charset="2"/>
              </a:rPr>
              <a:t>    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>
                <a:sym typeface="Wingdings" pitchFamily="2" charset="2"/>
              </a:rPr>
              <a:t>S.type</a:t>
            </a:r>
            <a:r>
              <a:rPr lang="en-US" dirty="0">
                <a:sym typeface="Wingdings" pitchFamily="2" charset="2"/>
              </a:rPr>
              <a:t> = if </a:t>
            </a:r>
            <a:r>
              <a:rPr lang="en-US" dirty="0" smtClean="0">
                <a:sym typeface="Wingdings" pitchFamily="2" charset="2"/>
              </a:rPr>
              <a:t>(lookup(</a:t>
            </a:r>
            <a:r>
              <a:rPr lang="en-US" dirty="0" err="1" smtClean="0">
                <a:sym typeface="Wingdings" pitchFamily="2" charset="2"/>
              </a:rPr>
              <a:t>id.entry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>
                <a:sym typeface="Wingdings" pitchFamily="2" charset="2"/>
              </a:rPr>
              <a:t>== </a:t>
            </a:r>
            <a:r>
              <a:rPr lang="en-US" dirty="0" err="1" smtClean="0">
                <a:sym typeface="Wingdings" pitchFamily="2" charset="2"/>
              </a:rPr>
              <a:t>E.type</a:t>
            </a:r>
            <a:r>
              <a:rPr lang="en-US" dirty="0" smtClean="0">
                <a:sym typeface="Wingdings" pitchFamily="2" charset="2"/>
              </a:rPr>
              <a:t>) void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    </a:t>
            </a:r>
            <a:r>
              <a:rPr lang="en-US" dirty="0">
                <a:sym typeface="Wingdings" pitchFamily="2" charset="2"/>
              </a:rPr>
              <a:t>else </a:t>
            </a:r>
            <a:r>
              <a:rPr lang="en-US" dirty="0" err="1">
                <a:sym typeface="Wingdings" pitchFamily="2" charset="2"/>
              </a:rPr>
              <a:t>type_error</a:t>
            </a:r>
            <a:r>
              <a:rPr lang="en-US" dirty="0">
                <a:sym typeface="Wingdings" pitchFamily="2" charset="2"/>
              </a:rPr>
              <a:t> }</a:t>
            </a:r>
            <a:endParaRPr lang="en-US" b="1" dirty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S  </a:t>
            </a:r>
            <a:r>
              <a:rPr lang="en-US" b="1" dirty="0">
                <a:sym typeface="Wingdings" pitchFamily="2" charset="2"/>
              </a:rPr>
              <a:t>if</a:t>
            </a:r>
            <a:r>
              <a:rPr lang="en-US" dirty="0">
                <a:sym typeface="Wingdings" pitchFamily="2" charset="2"/>
              </a:rPr>
              <a:t> E </a:t>
            </a:r>
            <a:r>
              <a:rPr lang="en-US" b="1" dirty="0">
                <a:sym typeface="Wingdings" pitchFamily="2" charset="2"/>
              </a:rPr>
              <a:t>then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S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/>
            </a:r>
            <a:br>
              <a:rPr lang="en-US" b="1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>
                <a:sym typeface="Wingdings" pitchFamily="2" charset="2"/>
              </a:rPr>
              <a:t>S.type</a:t>
            </a:r>
            <a:r>
              <a:rPr lang="en-US" dirty="0">
                <a:sym typeface="Wingdings" pitchFamily="2" charset="2"/>
              </a:rPr>
              <a:t> = if (</a:t>
            </a:r>
            <a:r>
              <a:rPr lang="en-US" dirty="0" err="1">
                <a:sym typeface="Wingdings" pitchFamily="2" charset="2"/>
              </a:rPr>
              <a:t>E.type</a:t>
            </a:r>
            <a:r>
              <a:rPr lang="en-US" dirty="0">
                <a:sym typeface="Wingdings" pitchFamily="2" charset="2"/>
              </a:rPr>
              <a:t> == </a:t>
            </a:r>
            <a:r>
              <a:rPr lang="en-US" dirty="0" err="1">
                <a:sym typeface="Wingdings" pitchFamily="2" charset="2"/>
              </a:rPr>
              <a:t>boolean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 smtClean="0">
                <a:sym typeface="Wingdings" pitchFamily="2" charset="2"/>
              </a:rPr>
              <a:t>S</a:t>
            </a:r>
            <a:r>
              <a:rPr lang="en-US" baseline="-25000" dirty="0" smtClean="0">
                <a:sym typeface="Wingdings" pitchFamily="2" charset="2"/>
              </a:rPr>
              <a:t>1 </a:t>
            </a:r>
            <a:r>
              <a:rPr lang="en-US" dirty="0">
                <a:sym typeface="Wingdings" pitchFamily="2" charset="2"/>
              </a:rPr>
              <a:t>.type</a:t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    </a:t>
            </a:r>
            <a:r>
              <a:rPr lang="en-US" dirty="0">
                <a:sym typeface="Wingdings" pitchFamily="2" charset="2"/>
              </a:rPr>
              <a:t>else </a:t>
            </a:r>
            <a:r>
              <a:rPr lang="en-US" dirty="0" err="1">
                <a:sym typeface="Wingdings" pitchFamily="2" charset="2"/>
              </a:rPr>
              <a:t>type_error</a:t>
            </a:r>
            <a:r>
              <a:rPr lang="en-US" dirty="0">
                <a:sym typeface="Wingdings" pitchFamily="2" charset="2"/>
              </a:rPr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Resposta</a:t>
            </a:r>
            <a:endParaRPr lang="pt-BR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S  </a:t>
            </a:r>
            <a:r>
              <a:rPr lang="en-US" b="1" dirty="0">
                <a:sym typeface="Wingdings" pitchFamily="2" charset="2"/>
              </a:rPr>
              <a:t>while</a:t>
            </a:r>
            <a:r>
              <a:rPr lang="en-US" dirty="0">
                <a:sym typeface="Wingdings" pitchFamily="2" charset="2"/>
              </a:rPr>
              <a:t> E </a:t>
            </a:r>
            <a:r>
              <a:rPr lang="en-US" b="1" dirty="0">
                <a:sym typeface="Wingdings" pitchFamily="2" charset="2"/>
              </a:rPr>
              <a:t>do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S</a:t>
            </a:r>
            <a:r>
              <a:rPr lang="en-US" b="1" dirty="0" smtClean="0">
                <a:sym typeface="Wingdings" pitchFamily="2" charset="2"/>
              </a:rPr>
              <a:t> </a:t>
            </a:r>
            <a:endParaRPr lang="en-US" b="1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b="1" dirty="0" smtClean="0">
                <a:sym typeface="Wingdings" pitchFamily="2" charset="2"/>
              </a:rPr>
              <a:t>    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>
                <a:sym typeface="Wingdings" pitchFamily="2" charset="2"/>
              </a:rPr>
              <a:t>S.type</a:t>
            </a:r>
            <a:r>
              <a:rPr lang="en-US" dirty="0">
                <a:sym typeface="Wingdings" pitchFamily="2" charset="2"/>
              </a:rPr>
              <a:t> = if (</a:t>
            </a:r>
            <a:r>
              <a:rPr lang="en-US" dirty="0" err="1">
                <a:sym typeface="Wingdings" pitchFamily="2" charset="2"/>
              </a:rPr>
              <a:t>E.type</a:t>
            </a:r>
            <a:r>
              <a:rPr lang="en-US" dirty="0">
                <a:sym typeface="Wingdings" pitchFamily="2" charset="2"/>
              </a:rPr>
              <a:t> == </a:t>
            </a:r>
            <a:r>
              <a:rPr lang="en-US" dirty="0" err="1">
                <a:sym typeface="Wingdings" pitchFamily="2" charset="2"/>
              </a:rPr>
              <a:t>boolean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 smtClean="0">
                <a:sym typeface="Wingdings" pitchFamily="2" charset="2"/>
              </a:rPr>
              <a:t>S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.type </a:t>
            </a:r>
            <a:endParaRPr lang="en-US" dirty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                       else </a:t>
            </a:r>
            <a:r>
              <a:rPr lang="en-US" dirty="0" err="1">
                <a:sym typeface="Wingdings" pitchFamily="2" charset="2"/>
              </a:rPr>
              <a:t>type_error</a:t>
            </a:r>
            <a:r>
              <a:rPr lang="en-US" dirty="0">
                <a:sym typeface="Wingdings" pitchFamily="2" charset="2"/>
              </a:rPr>
              <a:t> }</a:t>
            </a:r>
            <a:endParaRPr lang="en-US" b="1" dirty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S  </a:t>
            </a:r>
            <a:r>
              <a:rPr lang="en-US" dirty="0" smtClean="0">
                <a:sym typeface="Wingdings" pitchFamily="2" charset="2"/>
              </a:rPr>
              <a:t>S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; </a:t>
            </a:r>
            <a:r>
              <a:rPr lang="en-US" dirty="0" smtClean="0">
                <a:sym typeface="Wingdings" pitchFamily="2" charset="2"/>
              </a:rPr>
              <a:t>S</a:t>
            </a:r>
            <a:endParaRPr lang="en-US" b="1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b="1" dirty="0" smtClean="0">
                <a:sym typeface="Wingdings" pitchFamily="2" charset="2"/>
              </a:rPr>
              <a:t>    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>
                <a:sym typeface="Wingdings" pitchFamily="2" charset="2"/>
              </a:rPr>
              <a:t>S.type</a:t>
            </a:r>
            <a:r>
              <a:rPr lang="en-US" dirty="0">
                <a:sym typeface="Wingdings" pitchFamily="2" charset="2"/>
              </a:rPr>
              <a:t> = if (S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.type == void </a:t>
            </a:r>
            <a:r>
              <a:rPr lang="en-US" dirty="0" smtClean="0">
                <a:sym typeface="Wingdings" pitchFamily="2" charset="2"/>
              </a:rPr>
              <a:t>&amp;&amp; </a:t>
            </a: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                           S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.type </a:t>
            </a:r>
            <a:r>
              <a:rPr lang="en-US" dirty="0">
                <a:sym typeface="Wingdings" pitchFamily="2" charset="2"/>
              </a:rPr>
              <a:t>== void</a:t>
            </a:r>
            <a:r>
              <a:rPr lang="en-US" dirty="0" smtClean="0">
                <a:sym typeface="Wingdings" pitchFamily="2" charset="2"/>
              </a:rPr>
              <a:t>) void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    </a:t>
            </a:r>
            <a:r>
              <a:rPr lang="en-US" dirty="0">
                <a:sym typeface="Wingdings" pitchFamily="2" charset="2"/>
              </a:rPr>
              <a:t>else </a:t>
            </a:r>
            <a:r>
              <a:rPr lang="en-US" dirty="0" err="1">
                <a:sym typeface="Wingdings" pitchFamily="2" charset="2"/>
              </a:rPr>
              <a:t>type_error</a:t>
            </a:r>
            <a:r>
              <a:rPr lang="en-US" dirty="0">
                <a:sym typeface="Wingdings" pitchFamily="2" charset="2"/>
              </a:rPr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Modifique a gramática.  Adicione tipo função e nova expressão para chamada de função (considere apenas 1 argumento)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395682" y="2643182"/>
            <a:ext cx="2890830" cy="1357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T  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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E 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4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Adicione regras semânticas </a:t>
            </a:r>
            <a:r>
              <a:rPr lang="pt-BR" sz="2800" dirty="0" smtClean="0"/>
              <a:t>às novas produções</a:t>
            </a:r>
            <a:r>
              <a:rPr lang="pt-BR" dirty="0" smtClean="0"/>
              <a:t> para realizar a checagem de tipos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</a:t>
            </a:r>
            <a:endParaRPr lang="pt-BR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T  </a:t>
            </a:r>
            <a:r>
              <a:rPr lang="en-US" dirty="0" smtClean="0">
                <a:sym typeface="Wingdings" pitchFamily="2" charset="2"/>
              </a:rPr>
              <a:t>T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Symbol" pitchFamily="18" charset="2"/>
              </a:rPr>
              <a:t> </a:t>
            </a:r>
            <a:r>
              <a:rPr lang="en-US" dirty="0" smtClean="0">
                <a:sym typeface="Wingdings" pitchFamily="2" charset="2"/>
              </a:rPr>
              <a:t>T</a:t>
            </a:r>
            <a:endParaRPr lang="en-US" b="1" dirty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  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 smtClean="0">
                <a:sym typeface="Wingdings" pitchFamily="2" charset="2"/>
              </a:rPr>
              <a:t>T.type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= T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.type </a:t>
            </a:r>
            <a:r>
              <a:rPr lang="en-US" dirty="0" smtClean="0">
                <a:sym typeface="Symbol" pitchFamily="18" charset="2"/>
              </a:rPr>
              <a:t> </a:t>
            </a:r>
            <a:r>
              <a:rPr lang="en-US" dirty="0">
                <a:sym typeface="Symbol" pitchFamily="18" charset="2"/>
              </a:rPr>
              <a:t>T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.type}</a:t>
            </a:r>
          </a:p>
          <a:p>
            <a:pPr marL="609600" indent="-609600">
              <a:buFontTx/>
              <a:buNone/>
            </a:pPr>
            <a:r>
              <a:rPr lang="en-US" dirty="0">
                <a:sym typeface="Wingdings" pitchFamily="2" charset="2"/>
              </a:rPr>
              <a:t>E  </a:t>
            </a:r>
            <a:r>
              <a:rPr lang="en-US" dirty="0" smtClean="0">
                <a:sym typeface="Wingdings" pitchFamily="2" charset="2"/>
              </a:rPr>
              <a:t>E </a:t>
            </a:r>
            <a:r>
              <a:rPr lang="en-US" b="1" dirty="0">
                <a:sym typeface="Wingdings" pitchFamily="2" charset="2"/>
              </a:rPr>
              <a:t>(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E </a:t>
            </a:r>
            <a:r>
              <a:rPr lang="en-US" b="1" dirty="0">
                <a:sym typeface="Wingdings" pitchFamily="2" charset="2"/>
              </a:rPr>
              <a:t>) </a:t>
            </a:r>
            <a:endParaRPr lang="en-US" b="1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    </a:t>
            </a: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>
                <a:sym typeface="Wingdings" pitchFamily="2" charset="2"/>
              </a:rPr>
              <a:t>E.type</a:t>
            </a:r>
            <a:r>
              <a:rPr lang="en-US" dirty="0">
                <a:sym typeface="Wingdings" pitchFamily="2" charset="2"/>
              </a:rPr>
              <a:t> = if (E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.type == s </a:t>
            </a:r>
            <a:r>
              <a:rPr lang="en-US" dirty="0" smtClean="0">
                <a:sym typeface="Wingdings" pitchFamily="2" charset="2"/>
              </a:rPr>
              <a:t>&amp;&amp;</a:t>
            </a:r>
            <a:r>
              <a:rPr lang="en-US" dirty="0">
                <a:sym typeface="Wingdings" pitchFamily="2" charset="2"/>
              </a:rPr>
              <a:t> </a:t>
            </a:r>
            <a:endParaRPr lang="en-US" dirty="0" smtClean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                    E</a:t>
            </a:r>
            <a:r>
              <a:rPr lang="en-US" baseline="-25000" dirty="0" smtClean="0">
                <a:sym typeface="Wingdings" pitchFamily="2" charset="2"/>
              </a:rPr>
              <a:t>1 </a:t>
            </a:r>
            <a:r>
              <a:rPr lang="en-US" dirty="0">
                <a:sym typeface="Wingdings" pitchFamily="2" charset="2"/>
              </a:rPr>
              <a:t>.type == s</a:t>
            </a:r>
            <a:r>
              <a:rPr lang="en-US" b="1" dirty="0">
                <a:sym typeface="Wingdings" pitchFamily="2" charset="2"/>
              </a:rPr>
              <a:t>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b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t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 smtClean="0">
                <a:sym typeface="Wingdings" pitchFamily="2" charset="2"/>
              </a:rPr>
              <a:t>t </a:t>
            </a:r>
            <a:endParaRPr lang="en-US" dirty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r>
              <a:rPr lang="en-US" dirty="0" smtClean="0">
                <a:sym typeface="Wingdings" pitchFamily="2" charset="2"/>
              </a:rPr>
              <a:t>                      </a:t>
            </a:r>
            <a:r>
              <a:rPr lang="en-US" dirty="0">
                <a:sym typeface="Wingdings" pitchFamily="2" charset="2"/>
              </a:rPr>
              <a:t>else </a:t>
            </a:r>
            <a:r>
              <a:rPr lang="en-US" dirty="0" err="1">
                <a:sym typeface="Wingdings" pitchFamily="2" charset="2"/>
              </a:rPr>
              <a:t>type_error</a:t>
            </a:r>
            <a:r>
              <a:rPr lang="en-US" dirty="0">
                <a:sym typeface="Wingdings" pitchFamily="2" charset="2"/>
              </a:rPr>
              <a:t> }</a:t>
            </a:r>
            <a:endParaRPr lang="en-US" b="1" dirty="0">
              <a:sym typeface="Wingdings" pitchFamily="2" charset="2"/>
            </a:endParaRPr>
          </a:p>
          <a:p>
            <a:pPr marL="609600" indent="-609600">
              <a:buFontTx/>
              <a:buNone/>
            </a:pP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tipos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faz?</a:t>
            </a:r>
          </a:p>
          <a:p>
            <a:pPr lvl="1"/>
            <a:r>
              <a:rPr lang="pt-BR" dirty="0" smtClean="0"/>
              <a:t>Identifica </a:t>
            </a:r>
            <a:r>
              <a:rPr lang="pt-BR" b="1" dirty="0" smtClean="0"/>
              <a:t>certos tipos</a:t>
            </a:r>
            <a:r>
              <a:rPr lang="pt-BR" dirty="0" smtClean="0"/>
              <a:t> de erros </a:t>
            </a:r>
            <a:r>
              <a:rPr lang="pt-BR" b="1" dirty="0" smtClean="0"/>
              <a:t>estaticamente</a:t>
            </a:r>
          </a:p>
          <a:p>
            <a:r>
              <a:rPr lang="pt-BR" dirty="0" smtClean="0"/>
              <a:t>Para que serve?</a:t>
            </a:r>
          </a:p>
          <a:p>
            <a:pPr lvl="1"/>
            <a:r>
              <a:rPr lang="pt-BR" dirty="0" smtClean="0"/>
              <a:t>Facilitar programação</a:t>
            </a:r>
          </a:p>
          <a:p>
            <a:pPr lvl="1"/>
            <a:r>
              <a:rPr lang="pt-BR" dirty="0" smtClean="0"/>
              <a:t>Evitar escapamento de erros simples</a:t>
            </a:r>
          </a:p>
          <a:p>
            <a:pPr lvl="1"/>
            <a:r>
              <a:rPr lang="pt-BR" dirty="0" smtClean="0"/>
              <a:t>etc. 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Conversão de tipo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14749"/>
          </a:xfrm>
        </p:spPr>
        <p:txBody>
          <a:bodyPr/>
          <a:lstStyle/>
          <a:p>
            <a:r>
              <a:rPr lang="pt-BR" b="1" dirty="0" smtClean="0"/>
              <a:t>Coerção</a:t>
            </a:r>
            <a:r>
              <a:rPr lang="pt-BR" dirty="0" smtClean="0"/>
              <a:t>: O compilador adiciona implicitamente função de conversão</a:t>
            </a:r>
          </a:p>
          <a:p>
            <a:pPr lvl="1"/>
            <a:r>
              <a:rPr lang="pt-BR" dirty="0" smtClean="0"/>
              <a:t>Normalmente não há perda de informação.  Por exemplo, de </a:t>
            </a:r>
            <a:r>
              <a:rPr lang="pt-BR" dirty="0" err="1" smtClean="0"/>
              <a:t>int</a:t>
            </a:r>
            <a:r>
              <a:rPr lang="pt-BR" dirty="0" smtClean="0"/>
              <a:t> para </a:t>
            </a:r>
            <a:r>
              <a:rPr lang="pt-BR" dirty="0" err="1" smtClean="0"/>
              <a:t>float</a:t>
            </a:r>
            <a:endParaRPr lang="pt-BR" dirty="0" smtClean="0"/>
          </a:p>
          <a:p>
            <a:r>
              <a:rPr lang="pt-BR" b="1" dirty="0" err="1" smtClean="0"/>
              <a:t>Casting</a:t>
            </a:r>
            <a:r>
              <a:rPr lang="pt-BR" dirty="0" smtClean="0"/>
              <a:t>: O programador precisa explicitar</a:t>
            </a: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14282" y="4929198"/>
            <a:ext cx="3127779" cy="12557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Book Antiqua" pitchFamily="18" charset="0"/>
              </a:rPr>
              <a:t>void </a:t>
            </a:r>
            <a:r>
              <a:rPr lang="en-US" sz="2400" dirty="0" err="1" smtClean="0">
                <a:latin typeface="Book Antiqua" pitchFamily="18" charset="0"/>
              </a:rPr>
              <a:t>foo</a:t>
            </a:r>
            <a:r>
              <a:rPr lang="en-US" sz="2400" dirty="0" smtClean="0">
                <a:latin typeface="Book Antiqua" pitchFamily="18" charset="0"/>
              </a:rPr>
              <a:t>(double</a:t>
            </a:r>
            <a:r>
              <a:rPr lang="en-US" sz="2800" dirty="0" smtClean="0">
                <a:latin typeface="Book Antiqua" pitchFamily="18" charset="0"/>
              </a:rPr>
              <a:t> d) {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en-US" sz="2800" dirty="0" smtClean="0">
                <a:latin typeface="Book Antiqua" pitchFamily="18" charset="0"/>
              </a:rPr>
              <a:t>…</a:t>
            </a:r>
            <a:r>
              <a:rPr lang="en-US" sz="2800" dirty="0" smtClean="0">
                <a:latin typeface="Book Antiqua" pitchFamily="18" charset="0"/>
              </a:rPr>
              <a:t>(</a:t>
            </a: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Book Antiqua" pitchFamily="18" charset="0"/>
              </a:rPr>
              <a:t>int</a:t>
            </a: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en-US" sz="2800" dirty="0" smtClean="0">
                <a:latin typeface="Book Antiqua" pitchFamily="18" charset="0"/>
              </a:rPr>
              <a:t> k) * 10…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Book Antiqua" pitchFamily="18" charset="0"/>
              </a:rPr>
              <a:t>}</a:t>
            </a:r>
            <a:endParaRPr lang="en-US" sz="2800" dirty="0" smtClean="0">
              <a:latin typeface="Book Antiqu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868" y="4500570"/>
            <a:ext cx="5357882" cy="20867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Book Antiqua" pitchFamily="18" charset="0"/>
              </a:rPr>
              <a:t>void interpret(Instruction </a:t>
            </a:r>
            <a:r>
              <a:rPr lang="en-US" sz="2400" dirty="0" err="1" smtClean="0">
                <a:latin typeface="Book Antiqua" pitchFamily="18" charset="0"/>
              </a:rPr>
              <a:t>insn</a:t>
            </a:r>
            <a:r>
              <a:rPr lang="en-US" sz="2400" dirty="0" smtClean="0">
                <a:latin typeface="Book Antiqua" pitchFamily="18" charset="0"/>
              </a:rPr>
              <a:t>) {   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 switch (</a:t>
            </a:r>
            <a:r>
              <a:rPr lang="en-US" sz="2400" dirty="0" err="1" smtClean="0">
                <a:latin typeface="Book Antiqua" pitchFamily="18" charset="0"/>
              </a:rPr>
              <a:t>insn.opcode</a:t>
            </a:r>
            <a:r>
              <a:rPr lang="en-US" sz="2400" dirty="0" smtClean="0">
                <a:latin typeface="Book Antiqua" pitchFamily="18" charset="0"/>
              </a:rPr>
              <a:t>()) {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Book Antiqua" pitchFamily="18" charset="0"/>
              </a:rPr>
              <a:t>  case </a:t>
            </a:r>
            <a:r>
              <a:rPr lang="en-US" sz="2400" dirty="0" err="1" smtClean="0">
                <a:latin typeface="Book Antiqua" pitchFamily="18" charset="0"/>
              </a:rPr>
              <a:t>Opcode.IADD</a:t>
            </a:r>
            <a:r>
              <a:rPr lang="en-US" sz="2400" dirty="0" smtClean="0">
                <a:latin typeface="Book Antiqua" pitchFamily="18" charset="0"/>
              </a:rPr>
              <a:t> : 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    </a:t>
            </a:r>
            <a:r>
              <a:rPr lang="en-US" sz="2400" dirty="0" err="1" smtClean="0">
                <a:latin typeface="Book Antiqua" pitchFamily="18" charset="0"/>
              </a:rPr>
              <a:t>execArith</a:t>
            </a:r>
            <a:r>
              <a:rPr lang="en-US" sz="2400" dirty="0" smtClean="0">
                <a:latin typeface="Book Antiqua" pitchFamily="18" charset="0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Book Antiqua" pitchFamily="18" charset="0"/>
              </a:rPr>
              <a:t>ArithInstruction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insn</a:t>
            </a:r>
            <a:r>
              <a:rPr lang="en-US" sz="2400" dirty="0" smtClean="0">
                <a:latin typeface="Book Antiqua" pitchFamily="18" charset="0"/>
              </a:rPr>
              <a:t>));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    break;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 …}</a:t>
            </a:r>
            <a:endParaRPr lang="en-US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Tempo de checagem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2400304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Terminologia: “[</a:t>
            </a:r>
            <a:r>
              <a:rPr lang="pt-BR" dirty="0" err="1" smtClean="0"/>
              <a:t>Dynam|Stat</a:t>
            </a:r>
            <a:r>
              <a:rPr lang="pt-BR" dirty="0" smtClean="0"/>
              <a:t>]</a:t>
            </a:r>
            <a:r>
              <a:rPr lang="pt-BR" dirty="0" err="1" smtClean="0"/>
              <a:t>ically-typed</a:t>
            </a:r>
            <a:r>
              <a:rPr lang="pt-BR" dirty="0" smtClean="0"/>
              <a:t> </a:t>
            </a:r>
            <a:r>
              <a:rPr lang="pt-BR" b="1" dirty="0" err="1" smtClean="0"/>
              <a:t>language</a:t>
            </a:r>
            <a:r>
              <a:rPr lang="pt-BR" dirty="0" smtClean="0"/>
              <a:t>”</a:t>
            </a:r>
          </a:p>
          <a:p>
            <a:r>
              <a:rPr lang="pt-BR" b="1" dirty="0" err="1" smtClean="0"/>
              <a:t>Statically</a:t>
            </a:r>
            <a:r>
              <a:rPr lang="pt-BR" dirty="0" err="1" smtClean="0"/>
              <a:t>-typed</a:t>
            </a:r>
            <a:r>
              <a:rPr lang="pt-BR" dirty="0" smtClean="0"/>
              <a:t>: </a:t>
            </a:r>
            <a:r>
              <a:rPr lang="pt-BR" dirty="0" smtClean="0"/>
              <a:t>checagem </a:t>
            </a:r>
            <a:r>
              <a:rPr lang="pt-BR" dirty="0" smtClean="0"/>
              <a:t>durante compilação</a:t>
            </a:r>
            <a:endParaRPr lang="pt-BR" dirty="0" smtClean="0"/>
          </a:p>
          <a:p>
            <a:r>
              <a:rPr lang="pt-BR" b="1" dirty="0" err="1" smtClean="0"/>
              <a:t>Dynamically</a:t>
            </a:r>
            <a:r>
              <a:rPr lang="pt-BR" dirty="0" err="1" smtClean="0"/>
              <a:t>-typed</a:t>
            </a:r>
            <a:r>
              <a:rPr lang="pt-BR" dirty="0" smtClean="0"/>
              <a:t>: erros de tipo são checados dinamicamente</a:t>
            </a:r>
          </a:p>
        </p:txBody>
      </p:sp>
      <p:sp>
        <p:nvSpPr>
          <p:cNvPr id="4" name="Rectangle 3"/>
          <p:cNvSpPr/>
          <p:nvPr/>
        </p:nvSpPr>
        <p:spPr>
          <a:xfrm>
            <a:off x="1571604" y="3929066"/>
            <a:ext cx="6072230" cy="5847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Motivo de grande debate até hoje!</a:t>
            </a:r>
            <a:endParaRPr lang="pt-BR" sz="3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24500" y="4786322"/>
            <a:ext cx="8572560" cy="15696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err="1" smtClean="0"/>
              <a:t>Dynamic</a:t>
            </a:r>
            <a:r>
              <a:rPr lang="pt-BR" sz="3200" dirty="0" err="1" smtClean="0"/>
              <a:t>ally-typed</a:t>
            </a:r>
            <a:r>
              <a:rPr lang="pt-BR" sz="3200" dirty="0" smtClean="0"/>
              <a:t> mais flexível (menos proibitivo) no uso de tipos, porém pode deixar escapar erros e checagem de tipos pode ser custosa.</a:t>
            </a: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Rigor do </a:t>
            </a:r>
            <a:r>
              <a:rPr lang="en-US" dirty="0" err="1" smtClean="0"/>
              <a:t>sistema</a:t>
            </a:r>
            <a:r>
              <a:rPr lang="en-US" dirty="0" smtClean="0"/>
              <a:t> de </a:t>
            </a:r>
            <a:r>
              <a:rPr lang="en-US" dirty="0" err="1" smtClean="0"/>
              <a:t>tipos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1971676"/>
          </a:xfrm>
        </p:spPr>
        <p:txBody>
          <a:bodyPr>
            <a:normAutofit/>
          </a:bodyPr>
          <a:lstStyle/>
          <a:p>
            <a:r>
              <a:rPr lang="en-US" dirty="0" smtClean="0"/>
              <a:t>Strong vs. Weak </a:t>
            </a:r>
            <a:r>
              <a:rPr lang="en-US" dirty="0" smtClean="0"/>
              <a:t>Typing</a:t>
            </a:r>
          </a:p>
          <a:p>
            <a:r>
              <a:rPr lang="pt-BR" dirty="0" smtClean="0"/>
              <a:t>Linguagens “</a:t>
            </a:r>
            <a:r>
              <a:rPr lang="pt-BR" dirty="0" err="1" smtClean="0"/>
              <a:t>strongly-typed</a:t>
            </a:r>
            <a:r>
              <a:rPr lang="pt-BR" dirty="0" smtClean="0"/>
              <a:t>” não deixam escapar (maioria dos) erros de </a:t>
            </a:r>
            <a:r>
              <a:rPr lang="pt-BR" dirty="0" smtClean="0"/>
              <a:t>tipo </a:t>
            </a:r>
            <a:r>
              <a:rPr lang="pt-BR" dirty="0" smtClean="0"/>
              <a:t>p/ </a:t>
            </a:r>
            <a:r>
              <a:rPr lang="pt-BR" dirty="0" smtClean="0"/>
              <a:t>execução</a:t>
            </a: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450368" y="3637666"/>
            <a:ext cx="8265036" cy="10772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Diferença </a:t>
            </a:r>
            <a:r>
              <a:rPr lang="pt-BR" sz="3200" dirty="0" smtClean="0"/>
              <a:t>está na </a:t>
            </a:r>
            <a:r>
              <a:rPr lang="pt-BR" sz="3200" dirty="0" smtClean="0"/>
              <a:t>flexibilidade no uso de tipos. C permite fazer </a:t>
            </a:r>
            <a:r>
              <a:rPr lang="pt-BR" sz="3200" dirty="0" err="1" smtClean="0"/>
              <a:t>casting</a:t>
            </a:r>
            <a:r>
              <a:rPr lang="pt-BR" sz="3200" dirty="0" smtClean="0"/>
              <a:t> de tipos </a:t>
            </a:r>
            <a:r>
              <a:rPr lang="pt-BR" sz="3200" b="1" dirty="0" smtClean="0"/>
              <a:t>não relacionados</a:t>
            </a:r>
            <a:r>
              <a:rPr lang="pt-BR" sz="3200" dirty="0" smtClean="0"/>
              <a:t>.</a:t>
            </a:r>
            <a:endParaRPr lang="pt-BR" sz="3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593244" y="5209302"/>
            <a:ext cx="7929618" cy="10772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Na prática, algumas verificações s</a:t>
            </a:r>
            <a:r>
              <a:rPr lang="pt-BR" sz="3200" dirty="0" smtClean="0"/>
              <a:t>ó podem ser feitas dinamicamente.  E.g., índices de </a:t>
            </a:r>
            <a:r>
              <a:rPr lang="pt-BR" sz="3200" dirty="0" err="1" smtClean="0"/>
              <a:t>arrays</a:t>
            </a:r>
            <a:r>
              <a:rPr lang="pt-BR" sz="3200" dirty="0" smtClean="0"/>
              <a:t>.</a:t>
            </a: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Dynamically-typed</a:t>
            </a:r>
            <a:r>
              <a:rPr lang="pt-BR" dirty="0" smtClean="0"/>
              <a:t>: Perl, PHP, </a:t>
            </a:r>
            <a:r>
              <a:rPr lang="pt-BR" dirty="0" err="1" smtClean="0"/>
              <a:t>JavaScript</a:t>
            </a:r>
            <a:endParaRPr lang="pt-BR" dirty="0" smtClean="0"/>
          </a:p>
          <a:p>
            <a:r>
              <a:rPr lang="pt-BR" dirty="0" err="1" smtClean="0"/>
              <a:t>Statically-typed</a:t>
            </a:r>
            <a:r>
              <a:rPr lang="pt-BR" dirty="0" smtClean="0"/>
              <a:t>: C, Java, C#</a:t>
            </a:r>
          </a:p>
          <a:p>
            <a:r>
              <a:rPr lang="pt-BR" dirty="0" err="1" smtClean="0"/>
              <a:t>Strongly-typed</a:t>
            </a:r>
            <a:r>
              <a:rPr lang="pt-BR" dirty="0" smtClean="0"/>
              <a:t>: Java</a:t>
            </a:r>
          </a:p>
          <a:p>
            <a:r>
              <a:rPr lang="pt-BR" dirty="0" err="1" smtClean="0"/>
              <a:t>Weakly-typed</a:t>
            </a:r>
            <a:r>
              <a:rPr lang="pt-BR" dirty="0" smtClean="0"/>
              <a:t>: C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Polimorfismo </a:t>
            </a:r>
            <a:r>
              <a:rPr lang="pt-BR" dirty="0" err="1" smtClean="0"/>
              <a:t>Ad-hoc</a:t>
            </a:r>
            <a:r>
              <a:rPr lang="pt-BR" dirty="0" smtClean="0"/>
              <a:t> (sobrecarga)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Mesmo </a:t>
            </a:r>
            <a:r>
              <a:rPr lang="pt-BR" b="1" dirty="0" smtClean="0"/>
              <a:t>nome</a:t>
            </a:r>
            <a:r>
              <a:rPr lang="pt-BR" dirty="0" smtClean="0"/>
              <a:t> de função (ou operador) é usado em contextos diferentes</a:t>
            </a:r>
          </a:p>
          <a:p>
            <a:r>
              <a:rPr lang="pt-BR" dirty="0" smtClean="0"/>
              <a:t>Exemplos</a:t>
            </a:r>
          </a:p>
          <a:p>
            <a:pPr lvl="1"/>
            <a:r>
              <a:rPr lang="pt-BR" dirty="0" smtClean="0"/>
              <a:t>Java: operador + para strings, inteiros, reais</a:t>
            </a:r>
          </a:p>
          <a:p>
            <a:pPr lvl="1"/>
            <a:r>
              <a:rPr lang="pt-BR" dirty="0" smtClean="0"/>
              <a:t>Ada: operador “()” usado para indexar </a:t>
            </a:r>
            <a:r>
              <a:rPr lang="pt-BR" dirty="0" err="1" smtClean="0"/>
              <a:t>arrays</a:t>
            </a:r>
            <a:r>
              <a:rPr lang="pt-BR" dirty="0" smtClean="0"/>
              <a:t>, chamada de funções, e conversão de tipos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Modificação da gramática</a:t>
            </a:r>
            <a:endParaRPr lang="pt-B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E  E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         {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E.types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 = E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1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.types }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E 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id      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{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E.types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 = lookup(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id.entry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) }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E  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 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) 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{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E.types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 = 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                             { t 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07" charset="2"/>
              </a:rPr>
              <a:t>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07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 E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2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.types 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</a:b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                           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07" charset="2"/>
              </a:rPr>
              <a:t>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s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07" charset="2"/>
              </a:rPr>
              <a:t>t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07" charset="2"/>
              </a:rPr>
              <a:t>  E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07" charset="2"/>
              </a:rPr>
              <a:t>.types}}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07" charset="2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214282" y="4500570"/>
            <a:ext cx="3643338" cy="1714536"/>
          </a:xfrm>
          <a:prstGeom prst="wedgeRectCallout">
            <a:avLst>
              <a:gd name="adj1" fmla="val 39191"/>
              <a:gd name="adj2" fmla="val -992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Atributo armazena conjunto de tipos associados a um nó.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Polimorfismo de subtipo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Qualquer subtipo de T pode ser usado no contexto onde objeto de tipo T é esperado</a:t>
            </a:r>
          </a:p>
          <a:p>
            <a:r>
              <a:rPr lang="pt-BR" dirty="0" smtClean="0"/>
              <a:t>E.g., Java</a:t>
            </a: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857224" y="4000504"/>
            <a:ext cx="2500330" cy="4255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Book Antiqua" pitchFamily="18" charset="0"/>
              </a:rPr>
              <a:t>void </a:t>
            </a:r>
            <a:r>
              <a:rPr lang="en-US" sz="2400" dirty="0" err="1" smtClean="0">
                <a:latin typeface="Book Antiqua" pitchFamily="18" charset="0"/>
              </a:rPr>
              <a:t>foo</a:t>
            </a:r>
            <a:r>
              <a:rPr lang="en-US" sz="2400" dirty="0" smtClean="0">
                <a:latin typeface="Book Antiqua" pitchFamily="18" charset="0"/>
              </a:rPr>
              <a:t>(T </a:t>
            </a:r>
            <a:r>
              <a:rPr lang="en-US" sz="2400" dirty="0" err="1" smtClean="0">
                <a:latin typeface="Book Antiqua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</a:rPr>
              <a:t>) {…}</a:t>
            </a:r>
            <a:endParaRPr lang="en-US" sz="2400" dirty="0" smtClean="0">
              <a:latin typeface="Book Antiqua" pitchFamily="18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000496" y="2786058"/>
            <a:ext cx="3786214" cy="2571768"/>
          </a:xfrm>
          <a:prstGeom prst="wedgeRectCallout">
            <a:avLst>
              <a:gd name="adj1" fmla="val -95166"/>
              <a:gd name="adj2" fmla="val -43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Pode-se chamar </a:t>
            </a:r>
            <a:r>
              <a:rPr lang="pt-BR" sz="3200" dirty="0" err="1" smtClean="0"/>
              <a:t>foo</a:t>
            </a:r>
            <a:r>
              <a:rPr lang="pt-BR" sz="3200" dirty="0" smtClean="0"/>
              <a:t> passando qualquer subtipo de T como parâmetro.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Polimorfismo paramétrico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80"/>
          </a:xfrm>
        </p:spPr>
        <p:txBody>
          <a:bodyPr/>
          <a:lstStyle/>
          <a:p>
            <a:r>
              <a:rPr lang="pt-BR" dirty="0" smtClean="0"/>
              <a:t>Facilita definição de funções que manipulam objetos com estruturas diferentes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3200" dirty="0" smtClean="0"/>
              <a:t>E.g. </a:t>
            </a:r>
            <a:r>
              <a:rPr lang="pt-BR" sz="3200" dirty="0" smtClean="0"/>
              <a:t>definição da função </a:t>
            </a:r>
            <a:r>
              <a:rPr lang="pt-BR" sz="3200" dirty="0" err="1" smtClean="0">
                <a:latin typeface="Book Antiqua" pitchFamily="18" charset="0"/>
              </a:rPr>
              <a:t>length</a:t>
            </a:r>
            <a:r>
              <a:rPr lang="pt-BR" sz="3200" dirty="0" smtClean="0"/>
              <a:t> </a:t>
            </a:r>
            <a:r>
              <a:rPr lang="pt-BR" sz="3200" dirty="0" smtClean="0"/>
              <a:t>para </a:t>
            </a:r>
            <a:r>
              <a:rPr lang="pt-BR" sz="3200" dirty="0" smtClean="0"/>
              <a:t>listas</a:t>
            </a:r>
            <a:endParaRPr lang="pt-BR" sz="3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785786" y="3643314"/>
            <a:ext cx="7429552" cy="10772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Está para linguagens funcionais assim como polimorfismo de subtipo está para OO.  </a:t>
            </a:r>
            <a:endParaRPr lang="pt-BR" sz="32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2071670" y="5000636"/>
            <a:ext cx="5017668" cy="5847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OO dá suporte com </a:t>
            </a:r>
            <a:r>
              <a:rPr lang="pt-BR" sz="3200" dirty="0" err="1" smtClean="0"/>
              <a:t>generics</a:t>
            </a:r>
            <a:r>
              <a:rPr lang="pt-BR" sz="3200" dirty="0" smtClean="0"/>
              <a:t>.</a:t>
            </a: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Exemplo positivo em</a:t>
            </a:r>
            <a:r>
              <a:rPr lang="en-US" dirty="0" smtClean="0"/>
              <a:t> </a:t>
            </a:r>
            <a:r>
              <a:rPr lang="en-US" dirty="0" smtClean="0"/>
              <a:t>Haskell</a:t>
            </a:r>
            <a:endParaRPr lang="pt-BR" dirty="0" smtClean="0"/>
          </a:p>
        </p:txBody>
      </p:sp>
      <p:sp>
        <p:nvSpPr>
          <p:cNvPr id="5" name="Rectangle 4"/>
          <p:cNvSpPr/>
          <p:nvPr/>
        </p:nvSpPr>
        <p:spPr>
          <a:xfrm>
            <a:off x="1142976" y="4359670"/>
            <a:ext cx="5214974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/>
            <a:r>
              <a:rPr lang="en-US" sz="3200" dirty="0" smtClean="0">
                <a:latin typeface="Book Antiqua" pitchFamily="18" charset="0"/>
              </a:rPr>
              <a:t>length :: [</a:t>
            </a:r>
            <a:r>
              <a:rPr lang="en-US" sz="3200" dirty="0" smtClean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sz="3200" dirty="0" smtClean="0">
                <a:latin typeface="Book Antiqua" pitchFamily="18" charset="0"/>
              </a:rPr>
              <a:t>] -&gt; </a:t>
            </a:r>
            <a:r>
              <a:rPr lang="en-US" sz="3200" dirty="0" err="1" smtClean="0">
                <a:latin typeface="Book Antiqua" pitchFamily="18" charset="0"/>
              </a:rPr>
              <a:t>Int</a:t>
            </a:r>
            <a:r>
              <a:rPr lang="en-US" sz="3200" dirty="0" smtClean="0">
                <a:latin typeface="Book Antiqua" pitchFamily="18" charset="0"/>
              </a:rPr>
              <a:t>;</a:t>
            </a:r>
          </a:p>
          <a:p>
            <a:pPr marL="609600" indent="-609600"/>
            <a:r>
              <a:rPr lang="en-US" sz="3200" dirty="0" smtClean="0">
                <a:latin typeface="Book Antiqua" pitchFamily="18" charset="0"/>
              </a:rPr>
              <a:t>length </a:t>
            </a:r>
            <a:r>
              <a:rPr lang="en-US" sz="3200" dirty="0" smtClean="0">
                <a:latin typeface="Book Antiqua" pitchFamily="18" charset="0"/>
              </a:rPr>
              <a:t>[] = </a:t>
            </a:r>
            <a:r>
              <a:rPr lang="en-US" sz="3200" dirty="0" smtClean="0">
                <a:latin typeface="Book Antiqua" pitchFamily="18" charset="0"/>
              </a:rPr>
              <a:t>0</a:t>
            </a:r>
          </a:p>
          <a:p>
            <a:pPr marL="609600" indent="-609600"/>
            <a:r>
              <a:rPr lang="en-US" sz="3200" dirty="0" smtClean="0">
                <a:latin typeface="Book Antiqua" pitchFamily="18" charset="0"/>
              </a:rPr>
              <a:t>length </a:t>
            </a:r>
            <a:r>
              <a:rPr lang="en-US" sz="3200" dirty="0" smtClean="0">
                <a:latin typeface="Book Antiqua" pitchFamily="18" charset="0"/>
              </a:rPr>
              <a:t>(a:as) = 1 + length as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3643306" y="1645026"/>
            <a:ext cx="4214842" cy="2571768"/>
          </a:xfrm>
          <a:prstGeom prst="wedgeRectCallout">
            <a:avLst>
              <a:gd name="adj1" fmla="val -64978"/>
              <a:gd name="adj2" fmla="val 590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rgbClr val="FF0000"/>
                </a:solidFill>
              </a:rPr>
              <a:t>t</a:t>
            </a:r>
            <a:r>
              <a:rPr lang="pt-BR" sz="3200" dirty="0" smtClean="0"/>
              <a:t> é uma variável de tipo.  Nest</a:t>
            </a:r>
            <a:r>
              <a:rPr lang="pt-BR" sz="3200" dirty="0" smtClean="0"/>
              <a:t>e caso, qualquer lista é aceita como parâmetro.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negativo em Pascal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786050" y="285728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1540605"/>
            <a:ext cx="7500990" cy="4745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-609600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type 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link 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= ^cell;</a:t>
            </a:r>
            <a:b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        cell 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= record info: </a:t>
            </a: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integer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; next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: 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link; end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;</a:t>
            </a:r>
            <a:b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function length (</a:t>
            </a:r>
            <a:r>
              <a:rPr lang="en-US" sz="2800" dirty="0" err="1" smtClean="0">
                <a:solidFill>
                  <a:schemeClr val="tx1"/>
                </a:solidFill>
                <a:latin typeface="Book Antiqua" pitchFamily="18" charset="0"/>
              </a:rPr>
              <a:t>lptr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: link) : integer;</a:t>
            </a:r>
            <a:b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sz="2800" dirty="0" err="1" smtClean="0">
                <a:solidFill>
                  <a:schemeClr val="tx1"/>
                </a:solidFill>
                <a:latin typeface="Book Antiqua" pitchFamily="18" charset="0"/>
              </a:rPr>
              <a:t>var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Book Antiqua" pitchFamily="18" charset="0"/>
              </a:rPr>
              <a:t>len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: integer;</a:t>
            </a:r>
            <a:b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begin </a:t>
            </a:r>
            <a:r>
              <a:rPr lang="en-US" sz="2800" dirty="0" err="1" smtClean="0">
                <a:solidFill>
                  <a:schemeClr val="tx1"/>
                </a:solidFill>
                <a:latin typeface="Book Antiqua" pitchFamily="18" charset="0"/>
              </a:rPr>
              <a:t>len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= 0;</a:t>
            </a:r>
            <a:b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         while (</a:t>
            </a:r>
            <a:r>
              <a:rPr lang="en-US" sz="2800" dirty="0" err="1" smtClean="0">
                <a:solidFill>
                  <a:schemeClr val="tx1"/>
                </a:solidFill>
                <a:latin typeface="Book Antiqua" pitchFamily="18" charset="0"/>
              </a:rPr>
              <a:t>lptr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&lt;&gt; nil) do </a:t>
            </a:r>
            <a:endParaRPr lang="en-US" sz="28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lvl="0" indent="-609600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        begin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           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Book Antiqua" pitchFamily="18" charset="0"/>
              </a:rPr>
              <a:t>len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:= </a:t>
            </a:r>
            <a:r>
              <a:rPr lang="en-US" sz="2800" dirty="0" err="1" smtClean="0">
                <a:solidFill>
                  <a:schemeClr val="tx1"/>
                </a:solidFill>
                <a:latin typeface="Book Antiqua" pitchFamily="18" charset="0"/>
              </a:rPr>
              <a:t>len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+ 1;</a:t>
            </a:r>
            <a:b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           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Book Antiqua" pitchFamily="18" charset="0"/>
              </a:rPr>
              <a:t>lptr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:= </a:t>
            </a:r>
            <a:r>
              <a:rPr lang="en-US" sz="2800" dirty="0" err="1" smtClean="0">
                <a:solidFill>
                  <a:schemeClr val="tx1"/>
                </a:solidFill>
                <a:latin typeface="Book Antiqua" pitchFamily="18" charset="0"/>
              </a:rPr>
              <a:t>lptr^.next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;</a:t>
            </a:r>
            <a:b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         end;</a:t>
            </a:r>
            <a:b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          length := </a:t>
            </a:r>
            <a:r>
              <a:rPr lang="en-US" sz="2800" dirty="0" err="1" smtClean="0">
                <a:solidFill>
                  <a:schemeClr val="tx1"/>
                </a:solidFill>
                <a:latin typeface="Book Antiqua" pitchFamily="18" charset="0"/>
              </a:rPr>
              <a:t>len</a:t>
            </a: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;</a:t>
            </a:r>
            <a:b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Book Antiqua" pitchFamily="18" charset="0"/>
              </a:rPr>
              <a:t>end;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tipos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faz?</a:t>
            </a:r>
          </a:p>
          <a:p>
            <a:pPr lvl="1"/>
            <a:r>
              <a:rPr lang="pt-BR" dirty="0" smtClean="0"/>
              <a:t>Identifica </a:t>
            </a:r>
            <a:r>
              <a:rPr lang="pt-BR" b="1" dirty="0" smtClean="0"/>
              <a:t>certos tipos</a:t>
            </a:r>
            <a:r>
              <a:rPr lang="pt-BR" dirty="0" smtClean="0"/>
              <a:t> de erros </a:t>
            </a:r>
            <a:r>
              <a:rPr lang="pt-BR" b="1" dirty="0" smtClean="0"/>
              <a:t>estaticamente</a:t>
            </a:r>
          </a:p>
          <a:p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Para que serve?</a:t>
            </a:r>
          </a:p>
          <a:p>
            <a:pPr lvl="1"/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Facilitar programação</a:t>
            </a:r>
          </a:p>
          <a:p>
            <a:pPr lvl="1"/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Evitar liberação de erros simples</a:t>
            </a:r>
          </a:p>
          <a:p>
            <a:pPr lvl="1"/>
            <a:r>
              <a:rPr lang="pt-BR" dirty="0" smtClean="0"/>
              <a:t>etc. </a:t>
            </a:r>
          </a:p>
          <a:p>
            <a:pPr lvl="1"/>
            <a:endParaRPr lang="pt-BR" dirty="0"/>
          </a:p>
        </p:txBody>
      </p:sp>
      <p:sp>
        <p:nvSpPr>
          <p:cNvPr id="4" name="Rectangular Callout 3"/>
          <p:cNvSpPr/>
          <p:nvPr/>
        </p:nvSpPr>
        <p:spPr>
          <a:xfrm>
            <a:off x="571472" y="3429000"/>
            <a:ext cx="3286148" cy="2286016"/>
          </a:xfrm>
          <a:prstGeom prst="wedgeRectCallout">
            <a:avLst>
              <a:gd name="adj1" fmla="val 47307"/>
              <a:gd name="adj2" fmla="val -87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O problema de encontrar erros é indecidível, no caso geral.</a:t>
            </a:r>
            <a:endParaRPr lang="pt-BR" sz="3200" dirty="0"/>
          </a:p>
        </p:txBody>
      </p:sp>
      <p:sp>
        <p:nvSpPr>
          <p:cNvPr id="5" name="Rectangular Callout 4"/>
          <p:cNvSpPr/>
          <p:nvPr/>
        </p:nvSpPr>
        <p:spPr>
          <a:xfrm>
            <a:off x="5214942" y="4000504"/>
            <a:ext cx="2857520" cy="1071570"/>
          </a:xfrm>
          <a:prstGeom prst="wedgeRectCallout">
            <a:avLst>
              <a:gd name="adj1" fmla="val -2737"/>
              <a:gd name="adj2" fmla="val -177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Em tempo de compilação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desta aula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pt-BR" dirty="0" smtClean="0"/>
              <a:t>Sistema de tipos em um compilador</a:t>
            </a:r>
          </a:p>
          <a:p>
            <a:r>
              <a:rPr lang="pt-BR" dirty="0" smtClean="0"/>
              <a:t>Conceitos</a:t>
            </a:r>
          </a:p>
          <a:p>
            <a:pPr lvl="1"/>
            <a:r>
              <a:rPr lang="pt-BR" dirty="0" smtClean="0"/>
              <a:t>Expressões </a:t>
            </a:r>
            <a:r>
              <a:rPr lang="pt-BR" dirty="0" smtClean="0"/>
              <a:t>de tipo</a:t>
            </a:r>
          </a:p>
          <a:p>
            <a:pPr lvl="1"/>
            <a:r>
              <a:rPr lang="pt-BR" dirty="0" smtClean="0"/>
              <a:t>Sistema de </a:t>
            </a:r>
            <a:r>
              <a:rPr lang="pt-BR" dirty="0" smtClean="0"/>
              <a:t>tipo: </a:t>
            </a:r>
            <a:r>
              <a:rPr lang="pt-BR" dirty="0" smtClean="0"/>
              <a:t>definição com gramática de atributos e </a:t>
            </a:r>
            <a:r>
              <a:rPr lang="pt-BR" dirty="0" smtClean="0"/>
              <a:t>implementação </a:t>
            </a:r>
            <a:r>
              <a:rPr lang="pt-BR" dirty="0" smtClean="0"/>
              <a:t>usando </a:t>
            </a:r>
            <a:r>
              <a:rPr lang="pt-BR" dirty="0" err="1" smtClean="0"/>
              <a:t>visitors</a:t>
            </a:r>
            <a:endParaRPr lang="pt-BR" dirty="0" smtClean="0"/>
          </a:p>
          <a:p>
            <a:pPr lvl="1"/>
            <a:r>
              <a:rPr lang="pt-BR" dirty="0" smtClean="0"/>
              <a:t>Conversão de tipos (coerção </a:t>
            </a:r>
            <a:r>
              <a:rPr lang="pt-BR" dirty="0" smtClean="0"/>
              <a:t>e </a:t>
            </a:r>
            <a:r>
              <a:rPr lang="pt-BR" dirty="0" err="1" smtClean="0"/>
              <a:t>casting</a:t>
            </a:r>
            <a:r>
              <a:rPr lang="pt-BR" dirty="0" smtClean="0"/>
              <a:t>), tempo de checagem (estática </a:t>
            </a:r>
            <a:r>
              <a:rPr lang="pt-BR" dirty="0" smtClean="0"/>
              <a:t>e </a:t>
            </a:r>
            <a:r>
              <a:rPr lang="pt-BR" dirty="0" smtClean="0"/>
              <a:t>dinâmica), r</a:t>
            </a:r>
            <a:r>
              <a:rPr lang="pt-BR" dirty="0" smtClean="0"/>
              <a:t>igor da checagem (forte e fraca), polimorfismo</a:t>
            </a:r>
            <a:r>
              <a:rPr lang="pt-BR" dirty="0" smtClean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ad-hoc</a:t>
            </a:r>
            <a:r>
              <a:rPr lang="pt-BR" dirty="0" smtClean="0"/>
              <a:t>, s</a:t>
            </a:r>
            <a:r>
              <a:rPr lang="pt-BR" dirty="0" smtClean="0"/>
              <a:t>ubtipo, e </a:t>
            </a:r>
            <a:r>
              <a:rPr lang="pt-BR" dirty="0" smtClean="0"/>
              <a:t>paramétrico)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erro (ou </a:t>
            </a:r>
            <a:r>
              <a:rPr lang="pt-BR" dirty="0" err="1" smtClean="0"/>
              <a:t>warning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Tipos incompatíveis: soma, atribuição, chamada de método, etc.</a:t>
            </a:r>
          </a:p>
          <a:p>
            <a:r>
              <a:rPr lang="pt-BR" dirty="0" smtClean="0"/>
              <a:t>Fluxo de controle: </a:t>
            </a: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2400" dirty="0" smtClean="0"/>
              <a:t> </a:t>
            </a:r>
            <a:r>
              <a:rPr lang="pt-BR" dirty="0" smtClean="0"/>
              <a:t>ou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continue</a:t>
            </a:r>
            <a:r>
              <a:rPr lang="pt-BR" dirty="0" smtClean="0"/>
              <a:t> fora de loop ou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switch</a:t>
            </a:r>
          </a:p>
          <a:p>
            <a:r>
              <a:rPr lang="pt-BR" dirty="0" smtClean="0"/>
              <a:t>Definição de variável sem uso (</a:t>
            </a:r>
            <a:r>
              <a:rPr lang="pt-BR" dirty="0" err="1" smtClean="0"/>
              <a:t>warning</a:t>
            </a:r>
            <a:r>
              <a:rPr lang="pt-BR" dirty="0" smtClean="0"/>
              <a:t>)</a:t>
            </a:r>
          </a:p>
          <a:p>
            <a:r>
              <a:rPr lang="pt-BR" dirty="0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erro (ou </a:t>
            </a:r>
            <a:r>
              <a:rPr lang="pt-BR" dirty="0" err="1" smtClean="0"/>
              <a:t>warning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...</a:t>
            </a:r>
          </a:p>
          <a:p>
            <a:r>
              <a:rPr lang="pt-BR" dirty="0" smtClean="0"/>
              <a:t>Uso de variável sem definição</a:t>
            </a:r>
          </a:p>
          <a:p>
            <a:r>
              <a:rPr lang="pt-BR" dirty="0" smtClean="0"/>
              <a:t>Indexação em variável não </a:t>
            </a:r>
            <a:r>
              <a:rPr lang="pt-BR" dirty="0" err="1" smtClean="0"/>
              <a:t>array</a:t>
            </a:r>
            <a:endParaRPr lang="pt-BR" dirty="0" smtClean="0"/>
          </a:p>
          <a:p>
            <a:r>
              <a:rPr lang="pt-BR" dirty="0" err="1" smtClean="0"/>
              <a:t>De-referência</a:t>
            </a:r>
            <a:r>
              <a:rPr lang="pt-BR" dirty="0" smtClean="0"/>
              <a:t> em variável não ponteiro</a:t>
            </a:r>
          </a:p>
          <a:p>
            <a:r>
              <a:rPr lang="pt-BR" dirty="0" smtClean="0"/>
              <a:t>etc.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Organização do compilador</a:t>
            </a:r>
            <a:endParaRPr lang="pt-BR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96968" y="2540007"/>
            <a:ext cx="1905000" cy="99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0"/>
              <a:t>parser</a:t>
            </a:r>
            <a:endParaRPr lang="pt-BR" sz="2400" b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33768" y="2540007"/>
            <a:ext cx="1600200" cy="99060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0" dirty="0" err="1"/>
              <a:t>Verificador</a:t>
            </a:r>
            <a:endParaRPr lang="en-US" sz="2400" b="0" dirty="0"/>
          </a:p>
          <a:p>
            <a:pPr algn="ctr"/>
            <a:r>
              <a:rPr lang="en-US" sz="2400" b="0" dirty="0"/>
              <a:t>de </a:t>
            </a:r>
            <a:r>
              <a:rPr lang="en-US" sz="2400" b="0" dirty="0" err="1"/>
              <a:t>tipos</a:t>
            </a:r>
            <a:endParaRPr lang="pt-BR" sz="2400" b="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-32" y="2844807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/>
              <a:t>tokens</a:t>
            </a:r>
            <a:endParaRPr lang="pt-BR" b="0"/>
          </a:p>
        </p:txBody>
      </p:sp>
      <p:cxnSp>
        <p:nvCxnSpPr>
          <p:cNvPr id="7" name="AutoShape 8"/>
          <p:cNvCxnSpPr>
            <a:cxnSpLocks noChangeShapeType="1"/>
            <a:stCxn id="4" idx="3"/>
            <a:endCxn id="5" idx="1"/>
          </p:cNvCxnSpPr>
          <p:nvPr/>
        </p:nvCxnSpPr>
        <p:spPr bwMode="auto">
          <a:xfrm>
            <a:off x="3301968" y="3035307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939768" y="3073407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cxnSp>
        <p:nvCxnSpPr>
          <p:cNvPr id="9" name="AutoShape 14"/>
          <p:cNvCxnSpPr>
            <a:cxnSpLocks noChangeShapeType="1"/>
            <a:stCxn id="5" idx="3"/>
            <a:endCxn id="10" idx="1"/>
          </p:cNvCxnSpPr>
          <p:nvPr/>
        </p:nvCxnSpPr>
        <p:spPr bwMode="auto">
          <a:xfrm>
            <a:off x="5333968" y="3035307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5867368" y="2463807"/>
            <a:ext cx="2209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0"/>
              <a:t>Gerador de </a:t>
            </a:r>
          </a:p>
          <a:p>
            <a:pPr algn="ctr"/>
            <a:r>
              <a:rPr lang="en-US" sz="2400" b="0"/>
              <a:t>código </a:t>
            </a:r>
          </a:p>
          <a:p>
            <a:pPr algn="ctr"/>
            <a:r>
              <a:rPr lang="en-US" sz="2400" b="0"/>
              <a:t>intermediário</a:t>
            </a:r>
            <a:endParaRPr lang="pt-BR" sz="2400" b="0"/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3089273" y="1711099"/>
            <a:ext cx="11969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dirty="0" err="1"/>
              <a:t>árvore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 err="1"/>
              <a:t>sintática</a:t>
            </a:r>
            <a:endParaRPr lang="pt-BR" b="0" dirty="0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8102568" y="3149607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3214678" y="4643446"/>
            <a:ext cx="1634208" cy="928694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pt-BR" sz="2800" b="0" dirty="0" smtClean="0">
                <a:solidFill>
                  <a:srgbClr val="000000"/>
                </a:solidFill>
              </a:rPr>
              <a:t>tabela de </a:t>
            </a:r>
            <a:br>
              <a:rPr lang="pt-BR" sz="2800" b="0" dirty="0" smtClean="0">
                <a:solidFill>
                  <a:srgbClr val="000000"/>
                </a:solidFill>
              </a:rPr>
            </a:br>
            <a:r>
              <a:rPr lang="pt-BR" sz="2800" b="0" dirty="0" smtClean="0">
                <a:solidFill>
                  <a:srgbClr val="000000"/>
                </a:solidFill>
              </a:rPr>
              <a:t>símbolos</a:t>
            </a:r>
            <a:endParaRPr lang="pt-BR" sz="2800" b="0" dirty="0">
              <a:solidFill>
                <a:srgbClr val="000000"/>
              </a:solidFill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 flipV="1">
            <a:off x="2832418" y="3640690"/>
            <a:ext cx="516270" cy="9313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 flipV="1">
            <a:off x="4714876" y="3643314"/>
            <a:ext cx="513314" cy="928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V="1">
            <a:off x="4870658" y="3714752"/>
            <a:ext cx="1857388" cy="928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089537" y="1714488"/>
            <a:ext cx="11969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dirty="0" err="1"/>
              <a:t>árvore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 err="1"/>
              <a:t>sintática</a:t>
            </a:r>
            <a:endParaRPr lang="pt-BR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tipos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Define os tipos válidos e as regras para se atribuir tipos às construções da linguagem</a:t>
            </a:r>
          </a:p>
          <a:p>
            <a:r>
              <a:rPr lang="pt-BR" dirty="0" smtClean="0"/>
              <a:t>Podem ser definidos formalmente ou </a:t>
            </a:r>
            <a:r>
              <a:rPr lang="pt-BR" b="1" dirty="0" smtClean="0"/>
              <a:t>informalmente</a:t>
            </a:r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4" name="Rectangular Callout 3"/>
          <p:cNvSpPr/>
          <p:nvPr/>
        </p:nvSpPr>
        <p:spPr>
          <a:xfrm>
            <a:off x="3000364" y="4357694"/>
            <a:ext cx="2643206" cy="1214446"/>
          </a:xfrm>
          <a:prstGeom prst="wedgeRectCallout">
            <a:avLst>
              <a:gd name="adj1" fmla="val -54662"/>
              <a:gd name="adj2" fmla="val -1052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Opção para esta disciplina.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Pascal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86634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Report do Pascal</a:t>
            </a:r>
          </a:p>
          <a:p>
            <a:pPr lvl="1"/>
            <a:r>
              <a:rPr lang="en-US" dirty="0" smtClean="0"/>
              <a:t>“Se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operandos</a:t>
            </a:r>
            <a:r>
              <a:rPr lang="en-US" dirty="0" smtClean="0"/>
              <a:t> dos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aritméticos</a:t>
            </a:r>
            <a:r>
              <a:rPr lang="en-US" dirty="0" smtClean="0"/>
              <a:t> de </a:t>
            </a:r>
            <a:r>
              <a:rPr lang="en-US" dirty="0" err="1" smtClean="0"/>
              <a:t>adição</a:t>
            </a:r>
            <a:r>
              <a:rPr lang="en-US" dirty="0" smtClean="0"/>
              <a:t>, </a:t>
            </a:r>
            <a:r>
              <a:rPr lang="en-US" dirty="0" err="1" smtClean="0"/>
              <a:t>subtração</a:t>
            </a:r>
            <a:r>
              <a:rPr lang="en-US" dirty="0" smtClean="0"/>
              <a:t> e </a:t>
            </a:r>
            <a:r>
              <a:rPr lang="en-US" dirty="0" err="1" smtClean="0"/>
              <a:t>multiplicação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do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 smtClean="0"/>
              <a:t>inteiro</a:t>
            </a:r>
            <a:r>
              <a:rPr lang="en-US" dirty="0" smtClean="0"/>
              <a:t>, </a:t>
            </a:r>
            <a:r>
              <a:rPr lang="en-US" dirty="0" err="1" smtClean="0"/>
              <a:t>então</a:t>
            </a:r>
            <a:r>
              <a:rPr lang="en-US" dirty="0" smtClean="0"/>
              <a:t> o </a:t>
            </a:r>
            <a:r>
              <a:rPr lang="en-US" dirty="0" err="1" smtClean="0"/>
              <a:t>resultado</a:t>
            </a:r>
            <a:r>
              <a:rPr lang="en-US" dirty="0" smtClean="0"/>
              <a:t> é do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 smtClean="0"/>
              <a:t>inteiro</a:t>
            </a:r>
            <a:r>
              <a:rPr lang="en-US" dirty="0" smtClean="0"/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1422</Words>
  <PresentationFormat>On-screen Show (4:3)</PresentationFormat>
  <Paragraphs>217</Paragraphs>
  <Slides>40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Tema do Office</vt:lpstr>
      <vt:lpstr>IF688 – Checagem de tipos</vt:lpstr>
      <vt:lpstr>Resumo desta aula</vt:lpstr>
      <vt:lpstr>Sistema de tipos</vt:lpstr>
      <vt:lpstr>Sistema de tipos</vt:lpstr>
      <vt:lpstr>Exemplos de erro (ou warning)</vt:lpstr>
      <vt:lpstr>Exemplos de erro (ou warning)</vt:lpstr>
      <vt:lpstr>Organização do compilador</vt:lpstr>
      <vt:lpstr>Sistema de tipos</vt:lpstr>
      <vt:lpstr>Exemplo Pascal</vt:lpstr>
      <vt:lpstr>Exemplo C</vt:lpstr>
      <vt:lpstr>Tipos básicos e derivados</vt:lpstr>
      <vt:lpstr>Expressões de tipo</vt:lpstr>
      <vt:lpstr>Construtores de tipos</vt:lpstr>
      <vt:lpstr>Tipos de variáveis</vt:lpstr>
      <vt:lpstr>Sistema de tipos</vt:lpstr>
      <vt:lpstr>Exemplo</vt:lpstr>
      <vt:lpstr>Type checker simples</vt:lpstr>
      <vt:lpstr>Type checker simples</vt:lpstr>
      <vt:lpstr>Type checker simples</vt:lpstr>
      <vt:lpstr>Type checker simples</vt:lpstr>
      <vt:lpstr>Regras Semânticas e Visitors</vt:lpstr>
      <vt:lpstr>Exercício 1</vt:lpstr>
      <vt:lpstr>Exercício 2</vt:lpstr>
      <vt:lpstr>Resposta</vt:lpstr>
      <vt:lpstr>Resposta</vt:lpstr>
      <vt:lpstr>Exercício 3</vt:lpstr>
      <vt:lpstr>Resposta</vt:lpstr>
      <vt:lpstr>Exercício 4</vt:lpstr>
      <vt:lpstr>Resposta</vt:lpstr>
      <vt:lpstr>Conversão de tipo</vt:lpstr>
      <vt:lpstr>Tempo de checagem</vt:lpstr>
      <vt:lpstr>Rigor do sistema de tipos</vt:lpstr>
      <vt:lpstr>Exemplos</vt:lpstr>
      <vt:lpstr>Polimorfismo Ad-hoc (sobrecarga)</vt:lpstr>
      <vt:lpstr>Modificação da gramática</vt:lpstr>
      <vt:lpstr>Polimorfismo de subtipo</vt:lpstr>
      <vt:lpstr>Polimorfismo paramétrico</vt:lpstr>
      <vt:lpstr>Exemplo positivo em Haskell</vt:lpstr>
      <vt:lpstr>Exemplo negativo em Pascal</vt:lpstr>
      <vt:lpstr>Resumo desta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IF688 – Teoria e Implementação de Linguagens Computacionais (Compiladores)</dc:title>
  <dc:creator>damorim</dc:creator>
  <cp:lastModifiedBy>damorim</cp:lastModifiedBy>
  <cp:revision>225</cp:revision>
  <dcterms:created xsi:type="dcterms:W3CDTF">2011-02-08T12:11:31Z</dcterms:created>
  <dcterms:modified xsi:type="dcterms:W3CDTF">2011-04-07T20:41:44Z</dcterms:modified>
</cp:coreProperties>
</file>