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1"/>
  </p:handout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6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71ADF-46C9-4A49-A60C-48206320C26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C2EC64E-1F6B-4E7F-B753-CC6A08D010A0}">
      <dgm:prSet phldrT="[Texto]" custT="1"/>
      <dgm:spPr/>
      <dgm:t>
        <a:bodyPr/>
        <a:lstStyle/>
        <a:p>
          <a:r>
            <a:rPr lang="pt-BR" sz="2800" dirty="0" smtClean="0"/>
            <a:t>Projeto:</a:t>
          </a:r>
          <a:endParaRPr lang="pt-BR" sz="2800" dirty="0"/>
        </a:p>
      </dgm:t>
    </dgm:pt>
    <dgm:pt modelId="{C5C1F3D6-DFFB-4D62-A254-7B12CD917C3C}" type="parTrans" cxnId="{196EB470-3543-447E-802A-68DDCDC4A188}">
      <dgm:prSet/>
      <dgm:spPr/>
      <dgm:t>
        <a:bodyPr/>
        <a:lstStyle/>
        <a:p>
          <a:endParaRPr lang="pt-BR"/>
        </a:p>
      </dgm:t>
    </dgm:pt>
    <dgm:pt modelId="{8D230A2E-9CF9-42F5-995F-D9586E2D4225}" type="sibTrans" cxnId="{196EB470-3543-447E-802A-68DDCDC4A188}">
      <dgm:prSet/>
      <dgm:spPr/>
      <dgm:t>
        <a:bodyPr/>
        <a:lstStyle/>
        <a:p>
          <a:endParaRPr lang="pt-BR"/>
        </a:p>
      </dgm:t>
    </dgm:pt>
    <dgm:pt modelId="{C79B2560-3309-4A5F-BCF5-715A3E42E64F}">
      <dgm:prSet phldrT="[Texto]" custT="1"/>
      <dgm:spPr/>
      <dgm:t>
        <a:bodyPr/>
        <a:lstStyle/>
        <a:p>
          <a:r>
            <a:rPr lang="pt-BR" sz="3600" dirty="0" smtClean="0"/>
            <a:t>Sistema de Gerenciamento de Supermercado</a:t>
          </a:r>
          <a:endParaRPr lang="pt-BR" sz="3600" dirty="0"/>
        </a:p>
      </dgm:t>
    </dgm:pt>
    <dgm:pt modelId="{39001C96-2281-488C-8A09-66999003057A}" type="parTrans" cxnId="{6430EC90-3B60-442C-A8EC-8F392CB76E42}">
      <dgm:prSet/>
      <dgm:spPr/>
      <dgm:t>
        <a:bodyPr/>
        <a:lstStyle/>
        <a:p>
          <a:endParaRPr lang="pt-BR"/>
        </a:p>
      </dgm:t>
    </dgm:pt>
    <dgm:pt modelId="{F690261D-5852-4758-9E69-7E60D00C31C5}" type="sibTrans" cxnId="{6430EC90-3B60-442C-A8EC-8F392CB76E42}">
      <dgm:prSet/>
      <dgm:spPr/>
      <dgm:t>
        <a:bodyPr/>
        <a:lstStyle/>
        <a:p>
          <a:endParaRPr lang="pt-BR"/>
        </a:p>
      </dgm:t>
    </dgm:pt>
    <dgm:pt modelId="{F57C77AE-E51D-4784-96B7-56FEE6A58D06}" type="pres">
      <dgm:prSet presAssocID="{E4C71ADF-46C9-4A49-A60C-48206320C2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90E87D4-9A46-4A2C-A912-02EC7ADFD992}" type="pres">
      <dgm:prSet presAssocID="{BC2EC64E-1F6B-4E7F-B753-CC6A08D010A0}" presName="parentText" presStyleLbl="node1" presStyleIdx="0" presStyleCnt="1" custScaleY="51615" custLinFactNeighborY="-1046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1DBD99-4F8A-4CBD-A035-2118AC016B7C}" type="pres">
      <dgm:prSet presAssocID="{BC2EC64E-1F6B-4E7F-B753-CC6A08D010A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B715C50-95EB-4EE4-B5C9-2F1E78031010}" type="presOf" srcId="{C79B2560-3309-4A5F-BCF5-715A3E42E64F}" destId="{A41DBD99-4F8A-4CBD-A035-2118AC016B7C}" srcOrd="0" destOrd="0" presId="urn:microsoft.com/office/officeart/2005/8/layout/vList2"/>
    <dgm:cxn modelId="{6430EC90-3B60-442C-A8EC-8F392CB76E42}" srcId="{BC2EC64E-1F6B-4E7F-B753-CC6A08D010A0}" destId="{C79B2560-3309-4A5F-BCF5-715A3E42E64F}" srcOrd="0" destOrd="0" parTransId="{39001C96-2281-488C-8A09-66999003057A}" sibTransId="{F690261D-5852-4758-9E69-7E60D00C31C5}"/>
    <dgm:cxn modelId="{B845AD9F-B126-440B-99B1-E40AA2685DDF}" type="presOf" srcId="{BC2EC64E-1F6B-4E7F-B753-CC6A08D010A0}" destId="{590E87D4-9A46-4A2C-A912-02EC7ADFD992}" srcOrd="0" destOrd="0" presId="urn:microsoft.com/office/officeart/2005/8/layout/vList2"/>
    <dgm:cxn modelId="{CDB10B9F-22A4-461B-899B-E7C99AFF3691}" type="presOf" srcId="{E4C71ADF-46C9-4A49-A60C-48206320C26F}" destId="{F57C77AE-E51D-4784-96B7-56FEE6A58D06}" srcOrd="0" destOrd="0" presId="urn:microsoft.com/office/officeart/2005/8/layout/vList2"/>
    <dgm:cxn modelId="{196EB470-3543-447E-802A-68DDCDC4A188}" srcId="{E4C71ADF-46C9-4A49-A60C-48206320C26F}" destId="{BC2EC64E-1F6B-4E7F-B753-CC6A08D010A0}" srcOrd="0" destOrd="0" parTransId="{C5C1F3D6-DFFB-4D62-A254-7B12CD917C3C}" sibTransId="{8D230A2E-9CF9-42F5-995F-D9586E2D4225}"/>
    <dgm:cxn modelId="{3A91F2B7-8517-46A6-BEF7-04BB869DE54E}" type="presParOf" srcId="{F57C77AE-E51D-4784-96B7-56FEE6A58D06}" destId="{590E87D4-9A46-4A2C-A912-02EC7ADFD992}" srcOrd="0" destOrd="0" presId="urn:microsoft.com/office/officeart/2005/8/layout/vList2"/>
    <dgm:cxn modelId="{6533FDF1-B8AD-4058-BA8F-D9861A7C8524}" type="presParOf" srcId="{F57C77AE-E51D-4784-96B7-56FEE6A58D06}" destId="{A41DBD99-4F8A-4CBD-A035-2118AC016B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Análise de riscos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A038EC6E-58A2-495B-AD6D-7DE148646DCF}" type="presOf" srcId="{52152272-AF0F-4B74-894E-B9E155C51BFB}" destId="{BE135495-BBB1-4D4F-9E62-320EE9FF03FB}" srcOrd="0" destOrd="0" presId="urn:microsoft.com/office/officeart/2005/8/layout/vList2"/>
    <dgm:cxn modelId="{0B78D857-2C0F-4E6E-955D-30EB06F6007D}" type="presOf" srcId="{BF23E131-D98D-48EC-B701-1A5ED2E0E4C2}" destId="{3A893BDC-680C-4BD6-AAFC-DA7F0FCBAB7C}" srcOrd="0" destOrd="0" presId="urn:microsoft.com/office/officeart/2005/8/layout/vList2"/>
    <dgm:cxn modelId="{47A53241-E00B-40C7-9FFA-C4E63E4DA431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Análise de riscos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AE5B32A-7EE4-4BC5-8D1F-F0C6F7314AE4}" type="presOf" srcId="{BF23E131-D98D-48EC-B701-1A5ED2E0E4C2}" destId="{3A893BDC-680C-4BD6-AAFC-DA7F0FCBAB7C}" srcOrd="0" destOrd="0" presId="urn:microsoft.com/office/officeart/2005/8/layout/vList2"/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2C2D4B61-4039-47D1-B9DC-8F45AA3F90A5}" type="presOf" srcId="{52152272-AF0F-4B74-894E-B9E155C51BFB}" destId="{BE135495-BBB1-4D4F-9E62-320EE9FF03FB}" srcOrd="0" destOrd="0" presId="urn:microsoft.com/office/officeart/2005/8/layout/vList2"/>
    <dgm:cxn modelId="{2489C702-DA47-49AF-84DC-A9FDA30A3583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requisitos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15B9E89-7F77-4AF9-8F44-4D2E62BF4614}" type="presOf" srcId="{52152272-AF0F-4B74-894E-B9E155C51BFB}" destId="{BE135495-BBB1-4D4F-9E62-320EE9FF03FB}" srcOrd="0" destOrd="0" presId="urn:microsoft.com/office/officeart/2005/8/layout/vList2"/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881B859C-CE65-455E-8940-D831F75D308D}" type="presOf" srcId="{BF23E131-D98D-48EC-B701-1A5ED2E0E4C2}" destId="{3A893BDC-680C-4BD6-AAFC-DA7F0FCBAB7C}" srcOrd="0" destOrd="0" presId="urn:microsoft.com/office/officeart/2005/8/layout/vList2"/>
    <dgm:cxn modelId="{0F71429D-CE16-40D2-B831-136EA1435943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requisitos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45DFCB45-31D7-44B6-95C2-B2DB19D0F7D3}" type="presOf" srcId="{BF23E131-D98D-48EC-B701-1A5ED2E0E4C2}" destId="{3A893BDC-680C-4BD6-AAFC-DA7F0FCBAB7C}" srcOrd="0" destOrd="0" presId="urn:microsoft.com/office/officeart/2005/8/layout/vList2"/>
    <dgm:cxn modelId="{204E4881-B395-4D8E-B0FE-87CB768B6678}" type="presOf" srcId="{52152272-AF0F-4B74-894E-B9E155C51BFB}" destId="{BE135495-BBB1-4D4F-9E62-320EE9FF03FB}" srcOrd="0" destOrd="0" presId="urn:microsoft.com/office/officeart/2005/8/layout/vList2"/>
    <dgm:cxn modelId="{BF1ECE85-A3D1-444F-932C-624667D2E96B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requisitos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323C751D-A4FD-4A1E-B800-6F9B888A7EA7}" type="presOf" srcId="{BF23E131-D98D-48EC-B701-1A5ED2E0E4C2}" destId="{3A893BDC-680C-4BD6-AAFC-DA7F0FCBAB7C}" srcOrd="0" destOrd="0" presId="urn:microsoft.com/office/officeart/2005/8/layout/vList2"/>
    <dgm:cxn modelId="{A1DA2621-AA72-4E60-AF5F-99F1B7E72BBE}" type="presOf" srcId="{52152272-AF0F-4B74-894E-B9E155C51BFB}" destId="{BE135495-BBB1-4D4F-9E62-320EE9FF03FB}" srcOrd="0" destOrd="0" presId="urn:microsoft.com/office/officeart/2005/8/layout/vList2"/>
    <dgm:cxn modelId="{BF63059A-C3EE-493C-9399-0ECD72E6FCE6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Casos de uso (Funcionário)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440A562-89DE-4BD7-AE72-C0DDCF09087B}" type="presOf" srcId="{BF23E131-D98D-48EC-B701-1A5ED2E0E4C2}" destId="{3A893BDC-680C-4BD6-AAFC-DA7F0FCBAB7C}" srcOrd="0" destOrd="0" presId="urn:microsoft.com/office/officeart/2005/8/layout/vList2"/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1056474C-4F85-463A-862F-A14AA92BEB52}" type="presOf" srcId="{52152272-AF0F-4B74-894E-B9E155C51BFB}" destId="{BE135495-BBB1-4D4F-9E62-320EE9FF03FB}" srcOrd="0" destOrd="0" presId="urn:microsoft.com/office/officeart/2005/8/layout/vList2"/>
    <dgm:cxn modelId="{31DBEBD3-0794-4248-94AD-92300DD6D6BF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Casos de uso (Administrador)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ABC898A8-288C-4674-9A28-B41DDF5E557E}" type="presOf" srcId="{BF23E131-D98D-48EC-B701-1A5ED2E0E4C2}" destId="{3A893BDC-680C-4BD6-AAFC-DA7F0FCBAB7C}" srcOrd="0" destOrd="0" presId="urn:microsoft.com/office/officeart/2005/8/layout/vList2"/>
    <dgm:cxn modelId="{61A8495D-8B61-4701-BC2E-6821C4C27A08}" type="presOf" srcId="{52152272-AF0F-4B74-894E-B9E155C51BFB}" destId="{BE135495-BBB1-4D4F-9E62-320EE9FF03FB}" srcOrd="0" destOrd="0" presId="urn:microsoft.com/office/officeart/2005/8/layout/vList2"/>
    <dgm:cxn modelId="{1A0D375C-1BC8-429E-9DE6-5F4EE0C49EA5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Casos de uso (Administrador)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1F8772F1-912A-433D-A6D1-11AF90C15A1D}" type="presOf" srcId="{52152272-AF0F-4B74-894E-B9E155C51BFB}" destId="{BE135495-BBB1-4D4F-9E62-320EE9FF03FB}" srcOrd="0" destOrd="0" presId="urn:microsoft.com/office/officeart/2005/8/layout/vList2"/>
    <dgm:cxn modelId="{B46CA315-14B1-4CF8-960C-F2AF0DE79B29}" type="presOf" srcId="{BF23E131-D98D-48EC-B701-1A5ED2E0E4C2}" destId="{3A893BDC-680C-4BD6-AAFC-DA7F0FCBAB7C}" srcOrd="0" destOrd="0" presId="urn:microsoft.com/office/officeart/2005/8/layout/vList2"/>
    <dgm:cxn modelId="{79C05C04-83BC-4D1B-802E-5F0633FD7E8C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Análise e diagramas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67D6CA-1F72-45DD-9D0D-0A05866A5A6B}" type="presOf" srcId="{52152272-AF0F-4B74-894E-B9E155C51BFB}" destId="{BE135495-BBB1-4D4F-9E62-320EE9FF03FB}" srcOrd="0" destOrd="0" presId="urn:microsoft.com/office/officeart/2005/8/layout/vList2"/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33D55AB8-E1A8-49ED-827B-EDB2AE33727D}" type="presOf" srcId="{BF23E131-D98D-48EC-B701-1A5ED2E0E4C2}" destId="{3A893BDC-680C-4BD6-AAFC-DA7F0FCBAB7C}" srcOrd="0" destOrd="0" presId="urn:microsoft.com/office/officeart/2005/8/layout/vList2"/>
    <dgm:cxn modelId="{6F5A0864-1AFF-4AF8-9100-EF243AD464F4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Análise e diagramas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60BEDB8-5EAF-40AE-B2B7-667443CD35D7}" type="presOf" srcId="{BF23E131-D98D-48EC-B701-1A5ED2E0E4C2}" destId="{3A893BDC-680C-4BD6-AAFC-DA7F0FCBAB7C}" srcOrd="0" destOrd="0" presId="urn:microsoft.com/office/officeart/2005/8/layout/vList2"/>
    <dgm:cxn modelId="{B5055820-1493-4D72-9C39-307B5750405B}" type="presOf" srcId="{52152272-AF0F-4B74-894E-B9E155C51BFB}" destId="{BE135495-BBB1-4D4F-9E62-320EE9FF03FB}" srcOrd="0" destOrd="0" presId="urn:microsoft.com/office/officeart/2005/8/layout/vList2"/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3EB87F7F-16FF-4355-AB0A-E814774CAACC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Nosso Cliente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648EEC6A-2BD5-4ADA-98A3-FCB2B91166DB}">
      <dgm:prSet phldrT="[Texto]" custT="1"/>
      <dgm:spPr/>
      <dgm:t>
        <a:bodyPr/>
        <a:lstStyle/>
        <a:p>
          <a:r>
            <a:rPr lang="pt-BR" sz="3200" dirty="0" err="1" smtClean="0"/>
            <a:t>KiBarato</a:t>
          </a:r>
          <a:endParaRPr lang="pt-BR" sz="3200" dirty="0"/>
        </a:p>
      </dgm:t>
    </dgm:pt>
    <dgm:pt modelId="{01085837-0CEB-43A2-B45E-C1227C3D3A24}" type="parTrans" cxnId="{A91BED99-6119-4A39-9151-EB4375203B0B}">
      <dgm:prSet/>
      <dgm:spPr/>
      <dgm:t>
        <a:bodyPr/>
        <a:lstStyle/>
        <a:p>
          <a:endParaRPr lang="pt-BR"/>
        </a:p>
      </dgm:t>
    </dgm:pt>
    <dgm:pt modelId="{1328B135-8B0F-40C0-A31C-A15241B6A3D5}" type="sibTrans" cxnId="{A91BED99-6119-4A39-9151-EB4375203B0B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3AB535-5CA1-4A2A-8D73-28E22919D0DB}" type="pres">
      <dgm:prSet presAssocID="{BF23E131-D98D-48EC-B701-1A5ED2E0E4C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1BED99-6119-4A39-9151-EB4375203B0B}" srcId="{BF23E131-D98D-48EC-B701-1A5ED2E0E4C2}" destId="{648EEC6A-2BD5-4ADA-98A3-FCB2B91166DB}" srcOrd="0" destOrd="0" parTransId="{01085837-0CEB-43A2-B45E-C1227C3D3A24}" sibTransId="{1328B135-8B0F-40C0-A31C-A15241B6A3D5}"/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3CE0D4F3-B6D1-4947-A6D6-29EC205CC8BF}" type="presOf" srcId="{52152272-AF0F-4B74-894E-B9E155C51BFB}" destId="{BE135495-BBB1-4D4F-9E62-320EE9FF03FB}" srcOrd="0" destOrd="0" presId="urn:microsoft.com/office/officeart/2005/8/layout/vList2"/>
    <dgm:cxn modelId="{78287E54-7450-4F48-A07B-FA9E3E49FC3E}" type="presOf" srcId="{BF23E131-D98D-48EC-B701-1A5ED2E0E4C2}" destId="{3A893BDC-680C-4BD6-AAFC-DA7F0FCBAB7C}" srcOrd="0" destOrd="0" presId="urn:microsoft.com/office/officeart/2005/8/layout/vList2"/>
    <dgm:cxn modelId="{A6766C2E-B45F-46D3-B210-B294D88EC157}" type="presOf" srcId="{648EEC6A-2BD5-4ADA-98A3-FCB2B91166DB}" destId="{173AB535-5CA1-4A2A-8D73-28E22919D0DB}" srcOrd="0" destOrd="0" presId="urn:microsoft.com/office/officeart/2005/8/layout/vList2"/>
    <dgm:cxn modelId="{CB340817-173F-46FB-ACE6-407E284D0C04}" type="presParOf" srcId="{BE135495-BBB1-4D4F-9E62-320EE9FF03FB}" destId="{3A893BDC-680C-4BD6-AAFC-DA7F0FCBAB7C}" srcOrd="0" destOrd="0" presId="urn:microsoft.com/office/officeart/2005/8/layout/vList2"/>
    <dgm:cxn modelId="{B868B2D6-104A-486E-870A-7730094DA976}" type="presParOf" srcId="{BE135495-BBB1-4D4F-9E62-320EE9FF03FB}" destId="{173AB535-5CA1-4A2A-8D73-28E22919D0D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Análise e diagramas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A8ED9B15-4FF7-44FC-9BDB-9958FC472616}" type="presOf" srcId="{BF23E131-D98D-48EC-B701-1A5ED2E0E4C2}" destId="{3A893BDC-680C-4BD6-AAFC-DA7F0FCBAB7C}" srcOrd="0" destOrd="0" presId="urn:microsoft.com/office/officeart/2005/8/layout/vList2"/>
    <dgm:cxn modelId="{9CE3CFEA-204B-4964-8B09-69956DA17835}" type="presOf" srcId="{52152272-AF0F-4B74-894E-B9E155C51BFB}" destId="{BE135495-BBB1-4D4F-9E62-320EE9FF03FB}" srcOrd="0" destOrd="0" presId="urn:microsoft.com/office/officeart/2005/8/layout/vList2"/>
    <dgm:cxn modelId="{F3F8013C-BBDB-4CFC-ACA0-E37D8345C407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Arquitetura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91067CC6-66B9-49E9-875F-BF1BC6B7C27D}" type="presOf" srcId="{52152272-AF0F-4B74-894E-B9E155C51BFB}" destId="{BE135495-BBB1-4D4F-9E62-320EE9FF03FB}" srcOrd="0" destOrd="0" presId="urn:microsoft.com/office/officeart/2005/8/layout/vList2"/>
    <dgm:cxn modelId="{6D62456D-8D20-4996-918F-AE7CBF992581}" type="presOf" srcId="{BF23E131-D98D-48EC-B701-1A5ED2E0E4C2}" destId="{3A893BDC-680C-4BD6-AAFC-DA7F0FCBAB7C}" srcOrd="0" destOrd="0" presId="urn:microsoft.com/office/officeart/2005/8/layout/vList2"/>
    <dgm:cxn modelId="{22E91D97-A4AF-4CF9-87C4-2DCF2B91F6BB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Arquitetura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F4A8063-716B-447A-A9EA-9259602AF0C8}" type="presOf" srcId="{BF23E131-D98D-48EC-B701-1A5ED2E0E4C2}" destId="{3A893BDC-680C-4BD6-AAFC-DA7F0FCBAB7C}" srcOrd="0" destOrd="0" presId="urn:microsoft.com/office/officeart/2005/8/layout/vList2"/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1A4ABF06-B057-4BBA-863D-AA0BF7E29E76}" type="presOf" srcId="{52152272-AF0F-4B74-894E-B9E155C51BFB}" destId="{BE135495-BBB1-4D4F-9E62-320EE9FF03FB}" srcOrd="0" destOrd="0" presId="urn:microsoft.com/office/officeart/2005/8/layout/vList2"/>
    <dgm:cxn modelId="{D52C88E8-059E-4D7F-AA58-44B69443EA64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Modelagem do banco de dados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EE915E9-EE73-4DF6-AEE5-BE15AF6EAC7B}" type="presOf" srcId="{52152272-AF0F-4B74-894E-B9E155C51BFB}" destId="{BE135495-BBB1-4D4F-9E62-320EE9FF03FB}" srcOrd="0" destOrd="0" presId="urn:microsoft.com/office/officeart/2005/8/layout/vList2"/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58CAB3FA-AB70-4383-9B5B-F818D6B02414}" type="presOf" srcId="{BF23E131-D98D-48EC-B701-1A5ED2E0E4C2}" destId="{3A893BDC-680C-4BD6-AAFC-DA7F0FCBAB7C}" srcOrd="0" destOrd="0" presId="urn:microsoft.com/office/officeart/2005/8/layout/vList2"/>
    <dgm:cxn modelId="{84C06C7B-73BE-4671-BFDE-965A41215988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Testes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E43F2D3-8353-4239-8D0F-C46B9FDE9932}" type="presOf" srcId="{52152272-AF0F-4B74-894E-B9E155C51BFB}" destId="{BE135495-BBB1-4D4F-9E62-320EE9FF03FB}" srcOrd="0" destOrd="0" presId="urn:microsoft.com/office/officeart/2005/8/layout/vList2"/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50AB2508-E35C-413F-9BD1-6FED4DB16991}" type="presOf" srcId="{BF23E131-D98D-48EC-B701-1A5ED2E0E4C2}" destId="{3A893BDC-680C-4BD6-AAFC-DA7F0FCBAB7C}" srcOrd="0" destOrd="0" presId="urn:microsoft.com/office/officeart/2005/8/layout/vList2"/>
    <dgm:cxn modelId="{C214600A-0540-4C4F-819C-D6A15C1FE2DF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Caso de teste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510E882C-5208-4F5C-A33B-039FD10DD27F}" type="presOf" srcId="{BF23E131-D98D-48EC-B701-1A5ED2E0E4C2}" destId="{3A893BDC-680C-4BD6-AAFC-DA7F0FCBAB7C}" srcOrd="0" destOrd="0" presId="urn:microsoft.com/office/officeart/2005/8/layout/vList2"/>
    <dgm:cxn modelId="{CDAEF199-3CB4-492B-9885-15B2AD250465}" type="presOf" srcId="{52152272-AF0F-4B74-894E-B9E155C51BFB}" destId="{BE135495-BBB1-4D4F-9E62-320EE9FF03FB}" srcOrd="0" destOrd="0" presId="urn:microsoft.com/office/officeart/2005/8/layout/vList2"/>
    <dgm:cxn modelId="{08DE48AF-FFED-44A6-B02D-C768BF41B68A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JUNIT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B539CF-2FF7-47E3-848C-05E7D1EB1F69}" type="presOf" srcId="{52152272-AF0F-4B74-894E-B9E155C51BFB}" destId="{BE135495-BBB1-4D4F-9E62-320EE9FF03FB}" srcOrd="0" destOrd="0" presId="urn:microsoft.com/office/officeart/2005/8/layout/vList2"/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4D85FA9F-D7C9-4937-AADC-83CE1F635A35}" type="presOf" srcId="{BF23E131-D98D-48EC-B701-1A5ED2E0E4C2}" destId="{3A893BDC-680C-4BD6-AAFC-DA7F0FCBAB7C}" srcOrd="0" destOrd="0" presId="urn:microsoft.com/office/officeart/2005/8/layout/vList2"/>
    <dgm:cxn modelId="{A43DBEA6-AF46-4FCD-B1AB-E9FADACD66CD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Projeto </a:t>
          </a:r>
          <a:r>
            <a:rPr lang="pt-BR" b="1" cap="all" spc="0" dirty="0" err="1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KiBarato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086751-543E-4516-BFF5-A2932D7E94E1}" type="presOf" srcId="{BF23E131-D98D-48EC-B701-1A5ED2E0E4C2}" destId="{3A893BDC-680C-4BD6-AAFC-DA7F0FCBAB7C}" srcOrd="0" destOrd="0" presId="urn:microsoft.com/office/officeart/2005/8/layout/vList2"/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2FE1E16A-EC3F-4ECE-BEE6-2F32A6C2D080}" type="presOf" srcId="{52152272-AF0F-4B74-894E-B9E155C51BFB}" destId="{BE135495-BBB1-4D4F-9E62-320EE9FF03FB}" srcOrd="0" destOrd="0" presId="urn:microsoft.com/office/officeart/2005/8/layout/vList2"/>
    <dgm:cxn modelId="{3180CDB3-D84B-46D3-8D9B-C870C36F869F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Descrição do Projeto </a:t>
          </a:r>
          <a:r>
            <a:rPr lang="pt-BR" b="1" cap="all" spc="0" dirty="0" err="1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KiBarato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EE2F1D6B-5703-4954-A3E2-8E6C7C84F5FB}" type="presOf" srcId="{BF23E131-D98D-48EC-B701-1A5ED2E0E4C2}" destId="{3A893BDC-680C-4BD6-AAFC-DA7F0FCBAB7C}" srcOrd="0" destOrd="0" presId="urn:microsoft.com/office/officeart/2005/8/layout/vList2"/>
    <dgm:cxn modelId="{9F9875CA-8C8E-40FF-9FA8-EF0CD492A669}" type="presOf" srcId="{52152272-AF0F-4B74-894E-B9E155C51BFB}" destId="{BE135495-BBB1-4D4F-9E62-320EE9FF03FB}" srcOrd="0" destOrd="0" presId="urn:microsoft.com/office/officeart/2005/8/layout/vList2"/>
    <dgm:cxn modelId="{A75DAF21-C81E-401E-A1B4-44545427C713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Plano de projeto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F137C568-33F2-42AA-9B83-34725A143250}" type="presOf" srcId="{52152272-AF0F-4B74-894E-B9E155C51BFB}" destId="{BE135495-BBB1-4D4F-9E62-320EE9FF03FB}" srcOrd="0" destOrd="0" presId="urn:microsoft.com/office/officeart/2005/8/layout/vList2"/>
    <dgm:cxn modelId="{29F48A50-F9A4-4EA5-A661-12339B9D5EA6}" type="presOf" srcId="{BF23E131-D98D-48EC-B701-1A5ED2E0E4C2}" destId="{3A893BDC-680C-4BD6-AAFC-DA7F0FCBAB7C}" srcOrd="0" destOrd="0" presId="urn:microsoft.com/office/officeart/2005/8/layout/vList2"/>
    <dgm:cxn modelId="{D4CD5527-BF26-4609-8B97-F721D77FEA40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Plano de projeto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0D5F06B-1CBB-4B38-9195-CD3F06850367}" type="presOf" srcId="{52152272-AF0F-4B74-894E-B9E155C51BFB}" destId="{BE135495-BBB1-4D4F-9E62-320EE9FF03FB}" srcOrd="0" destOrd="0" presId="urn:microsoft.com/office/officeart/2005/8/layout/vList2"/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09E3D28D-B968-44BA-943C-617EF734CF6F}" type="presOf" srcId="{BF23E131-D98D-48EC-B701-1A5ED2E0E4C2}" destId="{3A893BDC-680C-4BD6-AAFC-DA7F0FCBAB7C}" srcOrd="0" destOrd="0" presId="urn:microsoft.com/office/officeart/2005/8/layout/vList2"/>
    <dgm:cxn modelId="{FEAA5905-AF6F-49C1-9825-4141C1479DB0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Plano de projeto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61CA9790-CB51-4EE1-9F71-23E212D415C6}" type="presOf" srcId="{BF23E131-D98D-48EC-B701-1A5ED2E0E4C2}" destId="{3A893BDC-680C-4BD6-AAFC-DA7F0FCBAB7C}" srcOrd="0" destOrd="0" presId="urn:microsoft.com/office/officeart/2005/8/layout/vList2"/>
    <dgm:cxn modelId="{B8299072-9E48-42E1-AC66-F02DF3E51EC8}" type="presOf" srcId="{52152272-AF0F-4B74-894E-B9E155C51BFB}" destId="{BE135495-BBB1-4D4F-9E62-320EE9FF03FB}" srcOrd="0" destOrd="0" presId="urn:microsoft.com/office/officeart/2005/8/layout/vList2"/>
    <dgm:cxn modelId="{84C6A0F6-D530-4CD3-A592-0413E6BCD496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Plano de projeto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FF605924-0D9F-45C8-896F-DE4C3D5C1153}" type="presOf" srcId="{BF23E131-D98D-48EC-B701-1A5ED2E0E4C2}" destId="{3A893BDC-680C-4BD6-AAFC-DA7F0FCBAB7C}" srcOrd="0" destOrd="0" presId="urn:microsoft.com/office/officeart/2005/8/layout/vList2"/>
    <dgm:cxn modelId="{D0400340-B209-4BF8-9927-4AE669D38E5D}" type="presOf" srcId="{52152272-AF0F-4B74-894E-B9E155C51BFB}" destId="{BE135495-BBB1-4D4F-9E62-320EE9FF03FB}" srcOrd="0" destOrd="0" presId="urn:microsoft.com/office/officeart/2005/8/layout/vList2"/>
    <dgm:cxn modelId="{D109C92D-4FA6-4CD0-A190-E9A1C5EC698B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152272-AF0F-4B74-894E-B9E155C51BF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3E131-D98D-48EC-B701-1A5ED2E0E4C2}">
      <dgm:prSet phldrT="[Texto]"/>
      <dgm:spPr/>
      <dgm:t>
        <a:bodyPr/>
        <a:lstStyle/>
        <a:p>
          <a:r>
            <a:rPr lang="pt-BR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Análise de riscos</a:t>
          </a:r>
          <a:endParaRPr lang="pt-BR" dirty="0"/>
        </a:p>
      </dgm:t>
    </dgm:pt>
    <dgm:pt modelId="{E8055CB4-CDA4-416F-A6A3-8EB584CCBCF6}" type="parTrans" cxnId="{509B7EE4-6591-49EC-8950-16179DB74103}">
      <dgm:prSet/>
      <dgm:spPr/>
      <dgm:t>
        <a:bodyPr/>
        <a:lstStyle/>
        <a:p>
          <a:endParaRPr lang="pt-BR"/>
        </a:p>
      </dgm:t>
    </dgm:pt>
    <dgm:pt modelId="{D4D2A816-C130-4618-B3FA-6475D9C61E8C}" type="sibTrans" cxnId="{509B7EE4-6591-49EC-8950-16179DB74103}">
      <dgm:prSet/>
      <dgm:spPr/>
      <dgm:t>
        <a:bodyPr/>
        <a:lstStyle/>
        <a:p>
          <a:endParaRPr lang="pt-BR"/>
        </a:p>
      </dgm:t>
    </dgm:pt>
    <dgm:pt modelId="{BE135495-BBB1-4D4F-9E62-320EE9FF03FB}" type="pres">
      <dgm:prSet presAssocID="{52152272-AF0F-4B74-894E-B9E155C51B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893BDC-680C-4BD6-AAFC-DA7F0FCBAB7C}" type="pres">
      <dgm:prSet presAssocID="{BF23E131-D98D-48EC-B701-1A5ED2E0E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586F18-B86D-4925-9203-20CCC0873861}" type="presOf" srcId="{BF23E131-D98D-48EC-B701-1A5ED2E0E4C2}" destId="{3A893BDC-680C-4BD6-AAFC-DA7F0FCBAB7C}" srcOrd="0" destOrd="0" presId="urn:microsoft.com/office/officeart/2005/8/layout/vList2"/>
    <dgm:cxn modelId="{509B7EE4-6591-49EC-8950-16179DB74103}" srcId="{52152272-AF0F-4B74-894E-B9E155C51BFB}" destId="{BF23E131-D98D-48EC-B701-1A5ED2E0E4C2}" srcOrd="0" destOrd="0" parTransId="{E8055CB4-CDA4-416F-A6A3-8EB584CCBCF6}" sibTransId="{D4D2A816-C130-4618-B3FA-6475D9C61E8C}"/>
    <dgm:cxn modelId="{67554060-D15D-44B0-B0DE-B8C22F23AC18}" type="presOf" srcId="{52152272-AF0F-4B74-894E-B9E155C51BFB}" destId="{BE135495-BBB1-4D4F-9E62-320EE9FF03FB}" srcOrd="0" destOrd="0" presId="urn:microsoft.com/office/officeart/2005/8/layout/vList2"/>
    <dgm:cxn modelId="{BEC5B2E3-1AB4-4058-88A2-E9AE3794C2C2}" type="presParOf" srcId="{BE135495-BBB1-4D4F-9E62-320EE9FF03FB}" destId="{3A893BDC-680C-4BD6-AAFC-DA7F0FCBA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0E87D4-9A46-4A2C-A912-02EC7ADFD992}">
      <dsp:nvSpPr>
        <dsp:cNvPr id="0" name=""/>
        <dsp:cNvSpPr/>
      </dsp:nvSpPr>
      <dsp:spPr>
        <a:xfrm>
          <a:off x="0" y="652961"/>
          <a:ext cx="6286544" cy="6183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Projeto:</a:t>
          </a:r>
          <a:endParaRPr lang="pt-BR" sz="2800" kern="1200" dirty="0"/>
        </a:p>
      </dsp:txBody>
      <dsp:txXfrm>
        <a:off x="0" y="652961"/>
        <a:ext cx="6286544" cy="618388"/>
      </dsp:txXfrm>
    </dsp:sp>
    <dsp:sp modelId="{A41DBD99-4F8A-4CBD-A035-2118AC016B7C}">
      <dsp:nvSpPr>
        <dsp:cNvPr id="0" name=""/>
        <dsp:cNvSpPr/>
      </dsp:nvSpPr>
      <dsp:spPr>
        <a:xfrm>
          <a:off x="0" y="1389228"/>
          <a:ext cx="6286544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59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3600" kern="1200" dirty="0" smtClean="0"/>
            <a:t>Sistema de Gerenciamento de Supermercado</a:t>
          </a:r>
          <a:endParaRPr lang="pt-BR" sz="3600" kern="1200" dirty="0"/>
        </a:p>
      </dsp:txBody>
      <dsp:txXfrm>
        <a:off x="0" y="1389228"/>
        <a:ext cx="6286544" cy="112608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Análise de riscos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Análise de riscos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requisitos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requisitos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requisitos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Casos de uso (Funcionário)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Casos de uso (Administrador)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Casos de uso (Administrador)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Análise e diagramas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Análise e diagramas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9668"/>
          <a:ext cx="8143932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Nosso Cliente</a:t>
          </a:r>
          <a:endParaRPr lang="pt-BR" sz="3300" kern="1200" dirty="0"/>
        </a:p>
      </dsp:txBody>
      <dsp:txXfrm>
        <a:off x="0" y="9668"/>
        <a:ext cx="8143932" cy="791505"/>
      </dsp:txXfrm>
    </dsp:sp>
    <dsp:sp modelId="{173AB535-5CA1-4A2A-8D73-28E22919D0DB}">
      <dsp:nvSpPr>
        <dsp:cNvPr id="0" name=""/>
        <dsp:cNvSpPr/>
      </dsp:nvSpPr>
      <dsp:spPr>
        <a:xfrm>
          <a:off x="0" y="801173"/>
          <a:ext cx="8143932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7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3200" kern="1200" dirty="0" err="1" smtClean="0"/>
            <a:t>KiBarato</a:t>
          </a:r>
          <a:endParaRPr lang="pt-BR" sz="3200" kern="1200" dirty="0"/>
        </a:p>
      </dsp:txBody>
      <dsp:txXfrm>
        <a:off x="0" y="801173"/>
        <a:ext cx="8143932" cy="54648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Análise e diagramas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Arquitetura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Arquitetura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Modelagem do banco de dados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Testes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Caso de teste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JUNIT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Projeto </a:t>
          </a:r>
          <a:r>
            <a:rPr lang="pt-BR" sz="3800" b="1" kern="1200" cap="all" spc="0" dirty="0" err="1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KiBarato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Descrição do Projeto </a:t>
          </a:r>
          <a:r>
            <a:rPr lang="pt-BR" sz="3800" b="1" kern="1200" cap="all" spc="0" dirty="0" err="1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KiBarato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Plano de projeto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Plano de projeto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Plano de projeto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Plano de projeto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93BDC-680C-4BD6-AAFC-DA7F0FCBAB7C}">
      <dsp:nvSpPr>
        <dsp:cNvPr id="0" name=""/>
        <dsp:cNvSpPr/>
      </dsp:nvSpPr>
      <dsp:spPr>
        <a:xfrm>
          <a:off x="0" y="8632"/>
          <a:ext cx="8143932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Análise de riscos</a:t>
          </a:r>
          <a:endParaRPr lang="pt-BR" sz="3800" kern="1200" dirty="0"/>
        </a:p>
      </dsp:txBody>
      <dsp:txXfrm>
        <a:off x="0" y="8632"/>
        <a:ext cx="8143932" cy="911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1B226-414B-436C-A7E1-EA7C09A788C5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A43C7-35AF-4864-BF7A-E2C71398EC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F32D-66D2-4A55-BBE0-913720220033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33B5-BEF3-4945-BCF4-F3FB0D70CF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F32D-66D2-4A55-BBE0-913720220033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33B5-BEF3-4945-BCF4-F3FB0D70CF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F32D-66D2-4A55-BBE0-913720220033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33B5-BEF3-4945-BCF4-F3FB0D70CF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F32D-66D2-4A55-BBE0-913720220033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33B5-BEF3-4945-BCF4-F3FB0D70CF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F32D-66D2-4A55-BBE0-913720220033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33B5-BEF3-4945-BCF4-F3FB0D70CF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F32D-66D2-4A55-BBE0-913720220033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33B5-BEF3-4945-BCF4-F3FB0D70CF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F32D-66D2-4A55-BBE0-913720220033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33B5-BEF3-4945-BCF4-F3FB0D70CF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F32D-66D2-4A55-BBE0-913720220033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33B5-BEF3-4945-BCF4-F3FB0D70CF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F32D-66D2-4A55-BBE0-913720220033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33B5-BEF3-4945-BCF4-F3FB0D70CF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F32D-66D2-4A55-BBE0-913720220033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33B5-BEF3-4945-BCF4-F3FB0D70CF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F32D-66D2-4A55-BBE0-913720220033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33B5-BEF3-4945-BCF4-F3FB0D70CF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3F32D-66D2-4A55-BBE0-913720220033}" type="datetimeFigureOut">
              <a:rPr lang="pt-BR" smtClean="0"/>
              <a:pPr/>
              <a:t>14/11/2009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C33B5-BEF3-4945-BCF4-F3FB0D70CF5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5857852" y="6072158"/>
            <a:ext cx="3286148" cy="785842"/>
          </a:xfrm>
          <a:prstGeom prst="rect">
            <a:avLst/>
          </a:prstGeom>
          <a:effectLst>
            <a:outerShdw blurRad="812800" dist="1130300" dir="5400000" sx="90000" sy="-19000" rotWithShape="0">
              <a:prstClr val="black">
                <a:alpha val="71000"/>
              </a:prstClr>
            </a:outerShdw>
          </a:effectLst>
        </p:spPr>
        <p:txBody>
          <a:bodyPr>
            <a:normAutofit fontScale="2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/>
            </a:r>
            <a:br>
              <a:rPr kumimoji="0" lang="pt-BR" sz="60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pt-BR" sz="120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kumimoji="0" lang="pt-BR" sz="12000" b="1" i="0" u="none" strike="noStrike" kern="1200" cap="all" spc="0" normalizeH="0" baseline="0" noProof="0" dirty="0" err="1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Hobo Std" pitchFamily="50" charset="0"/>
                <a:ea typeface="+mj-ea"/>
                <a:cs typeface="+mj-cs"/>
              </a:rPr>
              <a:t>N</a:t>
            </a:r>
            <a:r>
              <a:rPr kumimoji="0" lang="pt-BR" sz="12000" b="1" i="0" u="none" strike="noStrike" kern="1200" cap="all" spc="0" normalizeH="0" baseline="0" noProof="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Hobo Std" pitchFamily="50" charset="0"/>
                <a:ea typeface="+mj-ea"/>
                <a:cs typeface="+mj-cs"/>
              </a:rPr>
              <a:t>.</a:t>
            </a:r>
            <a:r>
              <a:rPr kumimoji="0" lang="pt-BR" sz="12000" b="1" i="0" u="none" strike="noStrike" kern="1200" cap="all" spc="0" normalizeH="0" baseline="0" noProof="0" dirty="0" err="1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Hobo Std" pitchFamily="50" charset="0"/>
                <a:ea typeface="+mj-ea"/>
                <a:cs typeface="+mj-cs"/>
              </a:rPr>
              <a:t>O</a:t>
            </a:r>
            <a:r>
              <a:rPr kumimoji="0" lang="pt-BR" sz="12000" b="1" i="0" u="none" strike="noStrike" kern="1200" cap="all" spc="0" normalizeH="0" baseline="0" noProof="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Hobo Std" pitchFamily="50" charset="0"/>
                <a:ea typeface="+mj-ea"/>
                <a:cs typeface="+mj-cs"/>
              </a:rPr>
              <a:t>.</a:t>
            </a:r>
            <a:r>
              <a:rPr kumimoji="0" lang="pt-BR" sz="12000" b="1" i="0" u="none" strike="noStrike" kern="1200" cap="all" spc="0" normalizeH="0" baseline="0" noProof="0" dirty="0" err="1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Hobo Std" pitchFamily="50" charset="0"/>
                <a:ea typeface="+mj-ea"/>
                <a:cs typeface="+mj-cs"/>
              </a:rPr>
              <a:t>i</a:t>
            </a:r>
            <a:r>
              <a:rPr kumimoji="0" lang="pt-BR" sz="12000" b="1" i="0" u="none" strike="noStrike" kern="1200" cap="all" spc="0" normalizeH="0" baseline="0" noProof="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Hobo Std" pitchFamily="50" charset="0"/>
                <a:ea typeface="+mj-ea"/>
                <a:cs typeface="+mj-cs"/>
              </a:rPr>
              <a:t>.</a:t>
            </a:r>
            <a:r>
              <a:rPr kumimoji="0" lang="pt-BR" sz="12000" b="1" i="0" u="none" strike="noStrike" kern="1200" cap="all" spc="0" normalizeH="0" baseline="0" noProof="0" dirty="0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Hobo Std" pitchFamily="50" charset="0"/>
                <a:ea typeface="+mj-ea"/>
                <a:cs typeface="+mj-cs"/>
              </a:rPr>
              <a:t>S</a:t>
            </a:r>
            <a:br>
              <a:rPr kumimoji="0" lang="pt-BR" sz="12000" b="1" i="0" u="none" strike="noStrike" kern="1200" cap="all" spc="0" normalizeH="0" baseline="0" noProof="0" dirty="0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Hobo Std" pitchFamily="50" charset="0"/>
                <a:ea typeface="+mj-ea"/>
                <a:cs typeface="+mj-cs"/>
              </a:rPr>
            </a:br>
            <a:r>
              <a:rPr kumimoji="0" lang="pt-BR" sz="6000" b="1" i="0" u="none" strike="noStrike" kern="1200" cap="all" spc="0" normalizeH="0" baseline="0" noProof="0" dirty="0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Hobo Std" pitchFamily="50" charset="0"/>
                <a:ea typeface="+mj-ea"/>
                <a:cs typeface="+mj-cs"/>
              </a:rPr>
              <a:t/>
            </a:r>
            <a:br>
              <a:rPr kumimoji="0" lang="pt-BR" sz="6000" b="1" i="0" u="none" strike="noStrike" kern="1200" cap="all" spc="0" normalizeH="0" baseline="0" noProof="0" dirty="0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Hobo Std" pitchFamily="50" charset="0"/>
                <a:ea typeface="+mj-ea"/>
                <a:cs typeface="+mj-cs"/>
              </a:rPr>
            </a:br>
            <a:endParaRPr kumimoji="0" lang="pt-BR" sz="3100" b="1" i="0" u="none" strike="noStrike" kern="1200" cap="all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kibaratoCasa.jar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inícius_2\Meus documentos\v I n I c I u s\UFPE - Cin\4 º Periodo\Engenharia de Software e Sistemas\Projeto Nosso - N O I S\Imagem\Business Intelligence_Graph.jpg"/>
          <p:cNvPicPr>
            <a:picLocks noChangeAspect="1" noChangeArrowheads="1"/>
          </p:cNvPicPr>
          <p:nvPr/>
        </p:nvPicPr>
        <p:blipFill>
          <a:blip r:embed="rId2" cstate="print">
            <a:lum bright="4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2976" y="1142984"/>
            <a:ext cx="7358114" cy="3143272"/>
          </a:xfrm>
          <a:effectLst>
            <a:outerShdw blurRad="812800" dist="1130300" dir="5400000" sx="90000" sy="-19000" rotWithShape="0">
              <a:prstClr val="black">
                <a:alpha val="71000"/>
              </a:prstClr>
            </a:outerShdw>
          </a:effectLst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Schoolbook" pitchFamily="18" charset="0"/>
              </a:rPr>
              <a:t> </a:t>
            </a:r>
            <a:r>
              <a:rPr lang="pt-BR" sz="6000" b="1" cap="all" dirty="0" err="1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  <a:t>N</a:t>
            </a:r>
            <a:r>
              <a:rPr lang="pt-BR" sz="6000" b="1" cap="all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  <a:t>.</a:t>
            </a:r>
            <a:r>
              <a:rPr lang="pt-BR" sz="6000" b="1" cap="all" dirty="0" err="1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  <a:t>O</a:t>
            </a:r>
            <a:r>
              <a:rPr lang="pt-BR" sz="6000" b="1" cap="all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  <a:t>.</a:t>
            </a:r>
            <a:r>
              <a:rPr lang="pt-BR" sz="6000" b="1" cap="all" dirty="0" err="1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  <a:t>i</a:t>
            </a:r>
            <a:r>
              <a:rPr lang="pt-BR" sz="6000" b="1" cap="all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  <a:t>.</a:t>
            </a:r>
            <a:r>
              <a:rPr lang="pt-BR" sz="6000" b="1" cap="all" dirty="0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  <a:t>S</a:t>
            </a:r>
            <a:br>
              <a:rPr lang="pt-BR" sz="6000" b="1" cap="all" dirty="0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</a:br>
            <a:r>
              <a:rPr lang="pt-BR" sz="6000" b="1" cap="all" dirty="0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  <a:t/>
            </a:r>
            <a:br>
              <a:rPr lang="pt-BR" sz="6000" b="1" cap="all" dirty="0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</a:br>
            <a:r>
              <a:rPr lang="pt-BR" sz="31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Núcleo Operacional de Implementação de Sistemas</a:t>
            </a:r>
            <a:endParaRPr lang="pt-BR" sz="3100" b="1" cap="all" dirty="0">
              <a:ln w="0">
                <a:solidFill>
                  <a:sysClr val="windowText" lastClr="00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</p:txBody>
      </p:sp>
      <p:pic>
        <p:nvPicPr>
          <p:cNvPr id="5" name="Picture 2" descr="http://diretordeletras.files.wordpress.com/2008/11/cliente3.jpg"/>
          <p:cNvPicPr>
            <a:picLocks noChangeAspect="1" noChangeArrowheads="1"/>
          </p:cNvPicPr>
          <p:nvPr/>
        </p:nvPicPr>
        <p:blipFill>
          <a:blip r:embed="rId3" cstate="print"/>
          <a:srcRect l="2703" t="2757" r="5405" b="3492"/>
          <a:stretch>
            <a:fillRect/>
          </a:stretch>
        </p:blipFill>
        <p:spPr bwMode="auto">
          <a:xfrm>
            <a:off x="6286512" y="4929198"/>
            <a:ext cx="1571636" cy="157163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000100" y="535782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A sua melhor solução em TI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14282" y="1428737"/>
          <a:ext cx="8786874" cy="4735800"/>
        </p:xfrm>
        <a:graphic>
          <a:graphicData uri="http://schemas.openxmlformats.org/drawingml/2006/table">
            <a:tbl>
              <a:tblPr/>
              <a:tblGrid>
                <a:gridCol w="1928826"/>
                <a:gridCol w="3286148"/>
                <a:gridCol w="3571900"/>
              </a:tblGrid>
              <a:tr h="890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Classificação do Risco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Impacto e Descrição do Risco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Estratégia de Diminuição e/ou Plano de Contingência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76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Times New Roman"/>
                          <a:cs typeface="Arial"/>
                        </a:rPr>
                        <a:t>Médio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Times New Roman"/>
                          <a:cs typeface="Arial"/>
                        </a:rPr>
                        <a:t>Tempo de desenvolvimento limitado.</a:t>
                      </a:r>
                      <a:br>
                        <a:rPr lang="pt-BR" sz="1800" dirty="0">
                          <a:latin typeface="Calibri"/>
                          <a:ea typeface="Times New Roman"/>
                          <a:cs typeface="Arial"/>
                        </a:rPr>
                      </a:b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Times New Roman"/>
                          <a:cs typeface="Arial"/>
                        </a:rPr>
                        <a:t>Gerenciamento e fiscalização do cronograma.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1251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Times New Roman"/>
                          <a:cs typeface="Arial"/>
                        </a:rPr>
                        <a:t>Alta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Times New Roman"/>
                          <a:cs typeface="Arial"/>
                        </a:rPr>
                        <a:t>Pouca experiência nas ferramentas escolhidas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Times New Roman"/>
                          <a:cs typeface="Arial"/>
                        </a:rPr>
                        <a:t>Alocação de um horário semanal específico para estudos das ferramentas desde a fase de concepção.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1497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Times New Roman"/>
                          <a:cs typeface="Arial"/>
                        </a:rPr>
                        <a:t>Média 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Times New Roman"/>
                          <a:cs typeface="Arial"/>
                        </a:rPr>
                        <a:t>Doença do pessoal da equipe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Times New Roman"/>
                          <a:cs typeface="Arial"/>
                        </a:rPr>
                        <a:t>Reorganizar a equipe de maneira que haja mais superposição de trabalho e, portanto todos os membros compreendam as tarefas uns dos outros.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4786346"/>
        </p:xfrm>
        <a:graphic>
          <a:graphicData uri="http://schemas.openxmlformats.org/drawingml/2006/table">
            <a:tbl>
              <a:tblPr/>
              <a:tblGrid>
                <a:gridCol w="2068070"/>
                <a:gridCol w="3471402"/>
                <a:gridCol w="3175964"/>
              </a:tblGrid>
              <a:tr h="10355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Classificação do Risco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Impacto e Descrição do Risco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Estratégia de Diminuição e/ou Plano de Contingência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69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Times New Roman"/>
                          <a:cs typeface="Arial"/>
                        </a:rPr>
                        <a:t>Alta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Times New Roman"/>
                          <a:cs typeface="Arial"/>
                        </a:rPr>
                        <a:t>Escolha Errada de Componente da Arquitetura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Times New Roman"/>
                          <a:cs typeface="Arial"/>
                        </a:rPr>
                        <a:t>Estudo prévio da viabilidade do desenvolvimento em cada possível ferramenta.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1546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Times New Roman"/>
                          <a:cs typeface="Arial"/>
                        </a:rPr>
                        <a:t>Alta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Times New Roman"/>
                          <a:cs typeface="Arial"/>
                        </a:rPr>
                        <a:t>Atraso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Times New Roman"/>
                          <a:cs typeface="Arial"/>
                        </a:rPr>
                        <a:t>Motivar a equipe a manter a pontualidade. Caso ocorram atrasos, alocação de horários extra.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1035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Times New Roman"/>
                          <a:cs typeface="Arial"/>
                        </a:rPr>
                        <a:t>Médio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Times New Roman"/>
                          <a:cs typeface="Arial"/>
                        </a:rPr>
                        <a:t>Requisitos instáveis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Times New Roman"/>
                          <a:cs typeface="Arial"/>
                        </a:rPr>
                        <a:t>Boa concepção do documento e projeto.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14282" y="2928934"/>
          <a:ext cx="8501090" cy="3127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6572264"/>
              </a:tblGrid>
              <a:tr h="510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r>
                        <a:rPr lang="pt-BR" sz="1800" dirty="0" err="1">
                          <a:latin typeface="Calibri"/>
                          <a:ea typeface="Calibri"/>
                          <a:cs typeface="Arial"/>
                        </a:rPr>
                        <a:t>Ident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dirty="0">
                          <a:latin typeface="Calibri"/>
                          <a:ea typeface="Times New Roman"/>
                          <a:cs typeface="Arial"/>
                        </a:rPr>
                        <a:t>Descrição</a:t>
                      </a:r>
                      <a:endParaRPr lang="pt-BR" sz="1800" b="1" dirty="0"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</a:tr>
              <a:tr h="872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Arial"/>
                        </a:rPr>
                        <a:t>RNF/PROC-01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Arial"/>
                        </a:rPr>
                        <a:t>Deverá rodar em desktop em qualquer Sistema Operacional, utilizando o SGBD Oracle.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872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Arial"/>
                        </a:rPr>
                        <a:t>RNF/PROC-02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Arial"/>
                        </a:rPr>
                        <a:t>Deverá ser feita uma documentação que contenha o diagrama de classes e as informações sobre o código-fonte.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872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Arial"/>
                        </a:rPr>
                        <a:t>RNF/PROC-03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Arial"/>
                        </a:rPr>
                        <a:t>Deverão ser utilizadas ferramentas CASE e a criação da modelagem deverá utilizar a linguagem UML.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9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5"/>
          </a:xfrm>
        </p:spPr>
        <p:txBody>
          <a:bodyPr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dirty="0">
                <a:solidFill>
                  <a:schemeClr val="tx2"/>
                </a:solidFill>
              </a:rPr>
              <a:t>Requisitos Não-Funcionais</a:t>
            </a:r>
          </a:p>
          <a:p>
            <a:pPr marL="633222" indent="-5143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PT" sz="2600" dirty="0" smtClean="0"/>
              <a:t>1.	Requisitos </a:t>
            </a:r>
            <a:r>
              <a:rPr lang="pt-PT" sz="2600" dirty="0"/>
              <a:t>do </a:t>
            </a:r>
            <a:r>
              <a:rPr lang="pt-PT" sz="2600" dirty="0" smtClean="0"/>
              <a:t>Processo</a:t>
            </a:r>
            <a:endParaRPr lang="pt-BR" sz="2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5"/>
          </a:xfrm>
        </p:spPr>
        <p:txBody>
          <a:bodyPr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dirty="0">
                <a:solidFill>
                  <a:schemeClr val="tx2"/>
                </a:solidFill>
              </a:rPr>
              <a:t>Requisitos Não-Funcionais</a:t>
            </a:r>
          </a:p>
          <a:p>
            <a:pPr marL="633222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pt-PT" sz="2600" dirty="0" smtClean="0"/>
              <a:t>Requisitos </a:t>
            </a:r>
            <a:r>
              <a:rPr lang="pt-PT" sz="2600" dirty="0"/>
              <a:t>do Produto</a:t>
            </a:r>
            <a:endParaRPr lang="pt-BR" sz="26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2" y="2928933"/>
          <a:ext cx="8501090" cy="3071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6572264"/>
              </a:tblGrid>
              <a:tr h="390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Arial"/>
                        </a:rPr>
                        <a:t>Ident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>
                          <a:latin typeface="Calibri"/>
                          <a:ea typeface="Times New Roman"/>
                          <a:cs typeface="Arial"/>
                        </a:rPr>
                        <a:t>Descrição</a:t>
                      </a:r>
                      <a:endParaRPr lang="pt-BR" sz="1800" b="1" dirty="0"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</a:tr>
              <a:tr h="991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Arial"/>
                        </a:rPr>
                        <a:t>RNF/SEG-04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Arial"/>
                        </a:rPr>
                        <a:t>O software possuirá um sistema de restrição de acesso dos usuários aos dados de acordo com o nível hierárquico administrativo (Administrador e Funcionário). 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991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Arial"/>
                        </a:rPr>
                        <a:t>RNF/USA-07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Arial"/>
                        </a:rPr>
                        <a:t>A interface com o usuário deverá ser amigável e intuitiva para permitir a utilização de todas as funcionalidades do sistema, sem precisar para tanto algum treinamento intensivo prévio.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698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Arial"/>
                        </a:rPr>
                        <a:t>RNF/MAN-08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Arial"/>
                        </a:rPr>
                        <a:t>Um bom tratamento de exceções é extremamente necessário para facilitar atividades de manutenção.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6187"/>
          </a:xfrm>
        </p:spPr>
        <p:txBody>
          <a:bodyPr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dirty="0">
                <a:solidFill>
                  <a:schemeClr val="tx2"/>
                </a:solidFill>
              </a:rPr>
              <a:t>Requisitos Funcionais</a:t>
            </a:r>
          </a:p>
          <a:p>
            <a:pPr marL="438912" indent="-320040">
              <a:spcBef>
                <a:spcPts val="0"/>
              </a:spcBef>
              <a:defRPr/>
            </a:pPr>
            <a:r>
              <a:rPr lang="pt-BR" sz="2800" dirty="0" smtClean="0"/>
              <a:t>Cadastros </a:t>
            </a:r>
            <a:r>
              <a:rPr lang="pt-BR" sz="2800" dirty="0"/>
              <a:t>, </a:t>
            </a:r>
            <a:r>
              <a:rPr lang="pt-BR" sz="2800" dirty="0" smtClean="0"/>
              <a:t>consultas, atualizações </a:t>
            </a:r>
            <a:r>
              <a:rPr lang="pt-BR" sz="2800" dirty="0"/>
              <a:t>e </a:t>
            </a:r>
            <a:r>
              <a:rPr lang="pt-BR" sz="2800" dirty="0" smtClean="0"/>
              <a:t>visualizações </a:t>
            </a:r>
            <a:r>
              <a:rPr lang="pt-BR" sz="2800" dirty="0"/>
              <a:t>de informações [Cliente, Produto, Fornecedor, Funcionário, </a:t>
            </a:r>
            <a:r>
              <a:rPr lang="pt-BR" sz="2800" dirty="0" smtClean="0"/>
              <a:t>Estoque,  Departamento]</a:t>
            </a:r>
            <a:endParaRPr lang="pt-BR" sz="2800" dirty="0"/>
          </a:p>
          <a:p>
            <a:pPr marL="438912" indent="-320040">
              <a:spcBef>
                <a:spcPts val="0"/>
              </a:spcBef>
              <a:defRPr/>
            </a:pPr>
            <a:r>
              <a:rPr lang="pt-BR" sz="2800" dirty="0"/>
              <a:t>Geração de Relatórios</a:t>
            </a:r>
          </a:p>
          <a:p>
            <a:pPr marL="438912" indent="-320040">
              <a:spcBef>
                <a:spcPts val="0"/>
              </a:spcBef>
              <a:defRPr/>
            </a:pPr>
            <a:r>
              <a:rPr lang="pt-BR" sz="2800" dirty="0"/>
              <a:t>Efetuar </a:t>
            </a:r>
            <a:r>
              <a:rPr lang="pt-BR" sz="2800" dirty="0" err="1"/>
              <a:t>Login</a:t>
            </a:r>
            <a:endParaRPr lang="pt-BR" sz="2800" dirty="0"/>
          </a:p>
          <a:p>
            <a:pPr marL="438912" indent="-320040">
              <a:spcBef>
                <a:spcPts val="0"/>
              </a:spcBef>
              <a:defRPr/>
            </a:pPr>
            <a:r>
              <a:rPr lang="pt-BR" sz="2800" dirty="0"/>
              <a:t>Efetuar </a:t>
            </a:r>
            <a:r>
              <a:rPr lang="pt-BR" sz="2800" dirty="0" smtClean="0"/>
              <a:t>e Visualizar Pedidos e Fornecimentos</a:t>
            </a: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4" descr="caso de uso funcio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878687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5" descr="caso de uso administrad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357298"/>
            <a:ext cx="885831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5715008" y="1500174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tx2"/>
                </a:solidFill>
              </a:rPr>
              <a:t>Detalhamento </a:t>
            </a:r>
          </a:p>
          <a:p>
            <a:pPr>
              <a:buNone/>
            </a:pPr>
            <a:r>
              <a:rPr lang="pt-BR" sz="2000" dirty="0" smtClean="0">
                <a:solidFill>
                  <a:schemeClr val="tx2"/>
                </a:solidFill>
              </a:rPr>
              <a:t>de um caso de uso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714348" y="1511045"/>
          <a:ext cx="4857784" cy="5285958"/>
        </p:xfrm>
        <a:graphic>
          <a:graphicData uri="http://schemas.openxmlformats.org/drawingml/2006/table">
            <a:tbl>
              <a:tblPr/>
              <a:tblGrid>
                <a:gridCol w="1651845"/>
                <a:gridCol w="3205939"/>
              </a:tblGrid>
              <a:tr h="2288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 dirty="0" smtClean="0">
                          <a:latin typeface="Calibri"/>
                          <a:ea typeface="Times New Roman"/>
                          <a:cs typeface="Arial"/>
                        </a:rPr>
                        <a:t>RF-31</a:t>
                      </a:r>
                      <a:endParaRPr lang="pt-BR" sz="900" b="1" dirty="0"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428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b="1" i="1">
                          <a:solidFill>
                            <a:srgbClr val="404040"/>
                          </a:solidFill>
                          <a:latin typeface="Calibri"/>
                          <a:ea typeface="Times New Roman"/>
                          <a:cs typeface="Arial"/>
                        </a:rPr>
                        <a:t>Nome:</a:t>
                      </a:r>
                      <a:endParaRPr lang="pt-BR" sz="1000" i="1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latin typeface="Calibri"/>
                          <a:ea typeface="Calibri"/>
                          <a:cs typeface="Arial"/>
                        </a:rPr>
                        <a:t>Efetuar Pedidos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5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t-BR" sz="1100" b="1" i="1">
                          <a:solidFill>
                            <a:srgbClr val="404040"/>
                          </a:solidFill>
                          <a:latin typeface="Calibri"/>
                          <a:ea typeface="Times New Roman"/>
                          <a:cs typeface="Arial"/>
                        </a:rPr>
                        <a:t>Descrição:</a:t>
                      </a:r>
                      <a:endParaRPr lang="pt-BR" sz="1000" i="1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latin typeface="Calibri"/>
                          <a:ea typeface="Calibri"/>
                          <a:cs typeface="Arial"/>
                        </a:rPr>
                        <a:t>O ator registrará os pedidos do cliente.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28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latin typeface="Calibri"/>
                          <a:ea typeface="Times New Roman"/>
                          <a:cs typeface="Arial"/>
                        </a:rPr>
                        <a:t>Atores:</a:t>
                      </a:r>
                      <a:endParaRPr lang="pt-BR" sz="900" b="1"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dirty="0">
                          <a:latin typeface="Calibri"/>
                          <a:ea typeface="Calibri"/>
                          <a:cs typeface="Arial"/>
                        </a:rPr>
                        <a:t>Funcionário e Administrador.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28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latin typeface="Calibri"/>
                          <a:ea typeface="Times New Roman"/>
                          <a:cs typeface="Arial"/>
                        </a:rPr>
                        <a:t>Prioridade:</a:t>
                      </a:r>
                      <a:endParaRPr lang="pt-BR" sz="900" b="1"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>
                          <a:latin typeface="Calibri"/>
                          <a:ea typeface="Calibri"/>
                          <a:cs typeface="Arial"/>
                        </a:rPr>
                        <a:t>Essencial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92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latin typeface="Calibri"/>
                          <a:ea typeface="Times New Roman"/>
                          <a:cs typeface="Arial"/>
                        </a:rPr>
                        <a:t>Requisitos Não Funcionais Associados:</a:t>
                      </a:r>
                      <a:endParaRPr lang="pt-BR" sz="900" b="1"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_tradnl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RNF/USA-07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94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RNF/PER-05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94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RNF/MAN-08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94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RNF/SEG-04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6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latin typeface="Calibri"/>
                          <a:ea typeface="Times New Roman"/>
                          <a:cs typeface="Arial"/>
                        </a:rPr>
                        <a:t>Entradas e pré-condições:</a:t>
                      </a:r>
                      <a:endParaRPr lang="pt-BR" sz="900" b="1"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pt-BR" sz="1100">
                          <a:latin typeface="Calibri"/>
                          <a:ea typeface="Calibri"/>
                          <a:cs typeface="Arial"/>
                        </a:rPr>
                        <a:t>Ter login cadastrado no sistema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pt-BR" sz="1100">
                          <a:latin typeface="Calibri"/>
                          <a:ea typeface="Calibri"/>
                          <a:cs typeface="Arial"/>
                        </a:rPr>
                        <a:t>Login e senha correspondente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1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latin typeface="Calibri"/>
                          <a:ea typeface="Times New Roman"/>
                          <a:cs typeface="Arial"/>
                        </a:rPr>
                        <a:t>Saídas e pós-condições:</a:t>
                      </a:r>
                      <a:endParaRPr lang="pt-BR" sz="900" b="1"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>
                          <a:latin typeface="Calibri"/>
                          <a:ea typeface="Calibri"/>
                          <a:cs typeface="Arial"/>
                        </a:rPr>
                        <a:t>Pedido registrado no sistema.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286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latin typeface="Calibri"/>
                          <a:ea typeface="Times New Roman"/>
                          <a:cs typeface="Arial"/>
                        </a:rPr>
                        <a:t>Fluxos de eventos</a:t>
                      </a:r>
                      <a:endParaRPr lang="pt-BR" sz="900" b="1"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04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latin typeface="Calibri"/>
                          <a:ea typeface="Times New Roman"/>
                          <a:cs typeface="Arial"/>
                        </a:rPr>
                        <a:t>Fluxo principal:</a:t>
                      </a:r>
                      <a:endParaRPr lang="pt-BR" sz="900" b="1"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t-BR" sz="1100">
                          <a:latin typeface="Calibri"/>
                          <a:ea typeface="Calibri"/>
                          <a:cs typeface="Arial"/>
                        </a:rPr>
                        <a:t>O ator efetua o login no sitema.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t-BR" sz="1100">
                          <a:latin typeface="Calibri"/>
                          <a:ea typeface="Calibri"/>
                          <a:cs typeface="Arial"/>
                        </a:rPr>
                        <a:t>Lista os produtos escolhidos pelo cliente.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t-BR" sz="1100">
                          <a:latin typeface="Calibri"/>
                          <a:ea typeface="Calibri"/>
                          <a:cs typeface="Arial"/>
                        </a:rPr>
                        <a:t>Registra no sistema a lista de produtos.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285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latin typeface="Calibri"/>
                          <a:ea typeface="Times New Roman"/>
                          <a:cs typeface="Arial"/>
                        </a:rPr>
                        <a:t>Fluxo secundário:</a:t>
                      </a:r>
                      <a:endParaRPr lang="pt-BR" sz="900" b="1"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t-BR" sz="1100">
                          <a:latin typeface="Calibri"/>
                          <a:ea typeface="Calibri"/>
                          <a:cs typeface="Arial"/>
                        </a:rPr>
                        <a:t>Caso no passo 2,  o sistema verificar que o cliente não esta cadastrado no sistema, uma mensagem de erro é enviada.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14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latin typeface="Calibri"/>
                          <a:ea typeface="Times New Roman"/>
                          <a:cs typeface="Arial"/>
                        </a:rPr>
                        <a:t>Fluxo secundário 2:</a:t>
                      </a:r>
                      <a:endParaRPr lang="pt-BR" sz="900" b="1"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279400" algn="l"/>
                        </a:tabLst>
                      </a:pPr>
                      <a:r>
                        <a:rPr lang="pt-BR" sz="1100" dirty="0">
                          <a:latin typeface="Calibri"/>
                          <a:ea typeface="Calibri"/>
                          <a:cs typeface="Arial"/>
                        </a:rPr>
                        <a:t>Caso no passo 2,  o sistema verificar que algum produto escolhido não se encontra no estoque será enviada uma mensagem de erro para o usuário.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928662" y="2428868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Identificar as classes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Identificar as responsabilidades das classes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Identificar os relacionamentos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Identificar atributos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2" descr="seq pro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714620"/>
            <a:ext cx="80724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785786" y="1714488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tx2"/>
                </a:solidFill>
              </a:rPr>
              <a:t>Detalhamento da seqüência de um caso de uso </a:t>
            </a:r>
          </a:p>
          <a:p>
            <a:pPr lvl="1"/>
            <a:r>
              <a:rPr lang="pt-BR" sz="2000" dirty="0" smtClean="0">
                <a:solidFill>
                  <a:schemeClr val="tx2"/>
                </a:solidFill>
              </a:rPr>
              <a:t>Ex.: Cadastrar Produto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inícius_2\Meus documentos\v I n I c I u s\UFPE - Cin\4 º Periodo\Engenharia de Software e Sistemas\Projeto Nosso - N O I S\Imagem\Business Intelligence_Graph.jpg"/>
          <p:cNvPicPr>
            <a:picLocks noChangeAspect="1" noChangeArrowheads="1"/>
          </p:cNvPicPr>
          <p:nvPr/>
        </p:nvPicPr>
        <p:blipFill>
          <a:blip r:embed="rId2" cstate="print">
            <a:lum bright="4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72198" y="5857892"/>
            <a:ext cx="3071802" cy="1000108"/>
          </a:xfrm>
          <a:effectLst>
            <a:outerShdw blurRad="812800" dist="1130300" dir="5400000" sx="90000" sy="-19000" rotWithShape="0">
              <a:prstClr val="black">
                <a:alpha val="71000"/>
              </a:prstClr>
            </a:outerShdw>
          </a:effectLst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Schoolbook" pitchFamily="18" charset="0"/>
              </a:rPr>
              <a:t/>
            </a:r>
            <a:br>
              <a:rPr lang="pt-B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Schoolbook" pitchFamily="18" charset="0"/>
              </a:rPr>
            </a:br>
            <a:r>
              <a:rPr lang="pt-B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Schoolbook" pitchFamily="18" charset="0"/>
              </a:rPr>
              <a:t> </a:t>
            </a:r>
            <a:r>
              <a:rPr lang="pt-BR" sz="4000" b="1" cap="all" dirty="0" err="1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  <a:t>N</a:t>
            </a:r>
            <a:r>
              <a:rPr lang="pt-BR" sz="4000" b="1" cap="all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  <a:t>.</a:t>
            </a:r>
            <a:r>
              <a:rPr lang="pt-BR" sz="4000" b="1" cap="all" dirty="0" err="1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  <a:t>O</a:t>
            </a:r>
            <a:r>
              <a:rPr lang="pt-BR" sz="4000" b="1" cap="all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  <a:t>.</a:t>
            </a:r>
            <a:r>
              <a:rPr lang="pt-BR" sz="4000" b="1" cap="all" dirty="0" err="1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  <a:t>i</a:t>
            </a:r>
            <a:r>
              <a:rPr lang="pt-BR" sz="4000" b="1" cap="all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  <a:t>.</a:t>
            </a:r>
            <a:r>
              <a:rPr lang="pt-BR" sz="4000" b="1" cap="all" dirty="0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  <a:t>S</a:t>
            </a:r>
            <a:br>
              <a:rPr lang="pt-BR" sz="4000" b="1" cap="all" dirty="0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</a:br>
            <a:r>
              <a:rPr lang="pt-BR" sz="6000" b="1" cap="all" dirty="0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  <a:t/>
            </a:r>
            <a:br>
              <a:rPr lang="pt-BR" sz="6000" b="1" cap="all" dirty="0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Hobo Std" pitchFamily="50" charset="0"/>
              </a:rPr>
            </a:br>
            <a:endParaRPr lang="pt-BR" sz="3100" b="1" cap="all" dirty="0">
              <a:ln w="0">
                <a:solidFill>
                  <a:sysClr val="windowText" lastClr="00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5786" y="64291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pt-BR" sz="5400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5" name="Picture 3" descr="C:\Documents and Settings\Vinícius_2\Meus documentos\v I n I c I u s\UFPE - Cin\4 º Periodo\Engenharia de Software e Sistemas\Projeto Nosso - N O I S\imagens\logo_kibar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643182"/>
            <a:ext cx="1861600" cy="1908729"/>
          </a:xfrm>
          <a:prstGeom prst="rect">
            <a:avLst/>
          </a:prstGeom>
          <a:noFill/>
          <a:effectLst>
            <a:outerShdw blurRad="444500" dist="266700" dir="78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Diagrama 11"/>
          <p:cNvGraphicFramePr/>
          <p:nvPr/>
        </p:nvGraphicFramePr>
        <p:xfrm>
          <a:off x="285720" y="1928802"/>
          <a:ext cx="628654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a 12"/>
          <p:cNvGraphicFramePr/>
          <p:nvPr/>
        </p:nvGraphicFramePr>
        <p:xfrm>
          <a:off x="428596" y="428604"/>
          <a:ext cx="814393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785786" y="1714488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tx2"/>
                </a:solidFill>
              </a:rPr>
              <a:t>Detalhamento da seqüência de um caso de uso </a:t>
            </a:r>
          </a:p>
          <a:p>
            <a:pPr lvl="1"/>
            <a:r>
              <a:rPr lang="pt-BR" sz="2000" dirty="0" smtClean="0">
                <a:solidFill>
                  <a:schemeClr val="tx2"/>
                </a:solidFill>
              </a:rPr>
              <a:t>Ex.: Cadastrar Produto</a:t>
            </a:r>
          </a:p>
        </p:txBody>
      </p:sp>
      <p:pic>
        <p:nvPicPr>
          <p:cNvPr id="7" name="Imagem 5" descr="class pro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2571744"/>
            <a:ext cx="4572032" cy="383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785786" y="1714488"/>
            <a:ext cx="27860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tx2"/>
                </a:solidFill>
              </a:rPr>
              <a:t>Camadas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pt-BR" sz="2000" dirty="0"/>
          </a:p>
          <a:p>
            <a:pPr marL="633222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/>
              <a:t>GUI</a:t>
            </a:r>
          </a:p>
          <a:p>
            <a:pPr marL="633222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/>
              <a:t>Fachada</a:t>
            </a:r>
          </a:p>
          <a:p>
            <a:pPr marL="633222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/>
              <a:t>Negócios</a:t>
            </a:r>
          </a:p>
          <a:p>
            <a:pPr marL="633222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/>
              <a:t>Repositório</a:t>
            </a:r>
          </a:p>
          <a:p>
            <a:pPr marL="633222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/>
              <a:t>Básicas</a:t>
            </a:r>
          </a:p>
        </p:txBody>
      </p:sp>
      <p:pic>
        <p:nvPicPr>
          <p:cNvPr id="8" name="Imagem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500174"/>
            <a:ext cx="1143008" cy="48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8" descr="diagra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1500174"/>
            <a:ext cx="7572428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8" name="AutoShape 2" descr="http://mail.google.com/mail/?ui=2&amp;ik=c9fdfca6ff&amp;view=att&amp;th=1216e1837d0190bc&amp;attid=0.1&amp;disp=inline&amp;realattid=f_fv2h59hh2&amp;z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0" name="AutoShape 4" descr="http://mail.google.com/mail/?ui=2&amp;ik=c9fdfca6ff&amp;view=att&amp;th=1216e1837d0190bc&amp;attid=0.1&amp;disp=inline&amp;realattid=f_fv2h59hh2&amp;z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2" name="AutoShape 6" descr="http://mail.google.com/mail/?ui=2&amp;ik=c9fdfca6ff&amp;view=att&amp;th=1216e1837d0190bc&amp;attid=0.1&amp;disp=inline&amp;realattid=f_fv2h59hh2&amp;z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4" name="AutoShape 8" descr="http://mail.google.com/mail/?ui=2&amp;ik=c9fdfca6ff&amp;view=att&amp;th=1216e1837d0190bc&amp;attid=0.1&amp;disp=inline&amp;realattid=f_fv2h59hh2&amp;z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428736"/>
            <a:ext cx="77867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8" name="AutoShape 2" descr="http://mail.google.com/mail/?ui=2&amp;ik=c9fdfca6ff&amp;view=att&amp;th=1216e1837d0190bc&amp;attid=0.1&amp;disp=inline&amp;realattid=f_fv2h59hh2&amp;z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0" name="AutoShape 4" descr="http://mail.google.com/mail/?ui=2&amp;ik=c9fdfca6ff&amp;view=att&amp;th=1216e1837d0190bc&amp;attid=0.1&amp;disp=inline&amp;realattid=f_fv2h59hh2&amp;z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2" name="AutoShape 6" descr="http://mail.google.com/mail/?ui=2&amp;ik=c9fdfca6ff&amp;view=att&amp;th=1216e1837d0190bc&amp;attid=0.1&amp;disp=inline&amp;realattid=f_fv2h59hh2&amp;z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4" name="AutoShape 8" descr="http://mail.google.com/mail/?ui=2&amp;ik=c9fdfca6ff&amp;view=att&amp;th=1216e1837d0190bc&amp;attid=0.1&amp;disp=inline&amp;realattid=f_fv2h59hh2&amp;z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28662" y="2214554"/>
            <a:ext cx="67866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Teste do Banco de Dados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Teste Funcional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Teste do Ciclo de Negócios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Teste da Interface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Teste de Segurança e de Controle de Acesso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Teste de Carga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8" name="AutoShape 2" descr="http://mail.google.com/mail/?ui=2&amp;ik=c9fdfca6ff&amp;view=att&amp;th=1216e1837d0190bc&amp;attid=0.1&amp;disp=inline&amp;realattid=f_fv2h59hh2&amp;z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0" name="AutoShape 4" descr="http://mail.google.com/mail/?ui=2&amp;ik=c9fdfca6ff&amp;view=att&amp;th=1216e1837d0190bc&amp;attid=0.1&amp;disp=inline&amp;realattid=f_fv2h59hh2&amp;z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2" name="AutoShape 6" descr="http://mail.google.com/mail/?ui=2&amp;ik=c9fdfca6ff&amp;view=att&amp;th=1216e1837d0190bc&amp;attid=0.1&amp;disp=inline&amp;realattid=f_fv2h59hh2&amp;z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4" name="AutoShape 8" descr="http://mail.google.com/mail/?ui=2&amp;ik=c9fdfca6ff&amp;view=att&amp;th=1216e1837d0190bc&amp;attid=0.1&amp;disp=inline&amp;realattid=f_fv2h59hh2&amp;z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28662" y="1571612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tx2"/>
                </a:solidFill>
              </a:rPr>
              <a:t>Detalhamento de um caso de teste</a:t>
            </a:r>
          </a:p>
          <a:p>
            <a:pPr lvl="1"/>
            <a:r>
              <a:rPr lang="pt-BR" sz="2000" dirty="0" smtClean="0">
                <a:solidFill>
                  <a:schemeClr val="tx2"/>
                </a:solidFill>
              </a:rPr>
              <a:t>Ex.: Efetuar </a:t>
            </a:r>
            <a:r>
              <a:rPr lang="pt-BR" sz="2000" dirty="0" err="1" smtClean="0">
                <a:solidFill>
                  <a:schemeClr val="tx2"/>
                </a:solidFill>
              </a:rPr>
              <a:t>Login</a:t>
            </a:r>
            <a:endParaRPr lang="pt-BR" sz="2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58" y="2285992"/>
          <a:ext cx="8501123" cy="4000527"/>
        </p:xfrm>
        <a:graphic>
          <a:graphicData uri="http://schemas.openxmlformats.org/drawingml/2006/table">
            <a:tbl>
              <a:tblPr/>
              <a:tblGrid>
                <a:gridCol w="1439377"/>
                <a:gridCol w="3950292"/>
                <a:gridCol w="1711259"/>
                <a:gridCol w="1400195"/>
              </a:tblGrid>
              <a:tr h="30661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rgbClr val="F2F6F6"/>
                          </a:solidFill>
                          <a:latin typeface="Arial"/>
                          <a:ea typeface="Calibri"/>
                          <a:cs typeface="Times New Roman"/>
                        </a:rPr>
                        <a:t>ID</a:t>
                      </a:r>
                      <a:r>
                        <a:rPr lang="pt-BR" sz="1400" kern="1200" dirty="0">
                          <a:solidFill>
                            <a:srgbClr val="F2F6F6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rgbClr val="080808"/>
                          </a:solidFill>
                          <a:latin typeface="Arial"/>
                          <a:ea typeface="Calibri"/>
                          <a:cs typeface="Times New Roman"/>
                        </a:rPr>
                        <a:t>CT_030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400" b="1" kern="1200">
                          <a:solidFill>
                            <a:srgbClr val="F2F6F6"/>
                          </a:solidFill>
                          <a:latin typeface="Arial"/>
                          <a:ea typeface="Calibri"/>
                          <a:cs typeface="Times New Roman"/>
                        </a:rPr>
                        <a:t>Tipo do teste</a:t>
                      </a:r>
                      <a:r>
                        <a:rPr lang="pt-BR" sz="1400" kern="1200">
                          <a:solidFill>
                            <a:srgbClr val="F2F6F6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80808"/>
                          </a:solidFill>
                          <a:latin typeface="Arial"/>
                          <a:ea typeface="Calibri"/>
                          <a:cs typeface="Times New Roman"/>
                        </a:rPr>
                        <a:t>Funcional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F5"/>
                    </a:solidFill>
                  </a:tcPr>
                </a:tc>
              </a:tr>
              <a:tr h="308035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pt-BR" sz="1400" b="1" kern="1200">
                          <a:solidFill>
                            <a:srgbClr val="F2F6F6"/>
                          </a:solidFill>
                          <a:latin typeface="Arial"/>
                          <a:ea typeface="Calibri"/>
                          <a:cs typeface="Times New Roman"/>
                        </a:rPr>
                        <a:t>Objetivo</a:t>
                      </a:r>
                      <a:r>
                        <a:rPr lang="pt-BR" sz="1400" kern="1200">
                          <a:solidFill>
                            <a:srgbClr val="F2F6F6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80808"/>
                          </a:solidFill>
                          <a:latin typeface="Arial"/>
                          <a:ea typeface="Calibri"/>
                          <a:cs typeface="Times New Roman"/>
                        </a:rPr>
                        <a:t>Verificar se a tarefa logar no sistema está executando de maneira correta.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5306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pt-BR" sz="1400" b="1" kern="1200">
                          <a:solidFill>
                            <a:srgbClr val="F2F6F6"/>
                          </a:solidFill>
                          <a:latin typeface="Arial"/>
                          <a:ea typeface="Calibri"/>
                          <a:cs typeface="Times New Roman"/>
                        </a:rPr>
                        <a:t>Requisito</a:t>
                      </a:r>
                      <a:r>
                        <a:rPr lang="pt-BR" sz="1400" kern="1200">
                          <a:solidFill>
                            <a:srgbClr val="F2F6F6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80808"/>
                          </a:solidFill>
                          <a:latin typeface="Arial"/>
                          <a:ea typeface="Calibri"/>
                          <a:cs typeface="Times New Roman"/>
                        </a:rPr>
                        <a:t>[RF-30] </a:t>
                      </a:r>
                      <a:r>
                        <a:rPr lang="pt-BR" sz="1400">
                          <a:latin typeface="Arial"/>
                          <a:ea typeface="Calibri"/>
                          <a:cs typeface="Times New Roman"/>
                        </a:rPr>
                        <a:t>Efetuar Login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01589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pt-BR" sz="1400" b="1" kern="1200">
                          <a:solidFill>
                            <a:srgbClr val="F2F6F6"/>
                          </a:solidFill>
                          <a:latin typeface="Arial"/>
                          <a:ea typeface="Calibri"/>
                          <a:cs typeface="Times New Roman"/>
                        </a:rPr>
                        <a:t>Pré-condição</a:t>
                      </a:r>
                      <a:r>
                        <a:rPr lang="pt-BR" sz="1400" kern="1200">
                          <a:solidFill>
                            <a:srgbClr val="F2F6F6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t-BR" sz="1400">
                          <a:latin typeface="Arial"/>
                          <a:ea typeface="Calibri"/>
                          <a:cs typeface="Times New Roman"/>
                        </a:rPr>
                        <a:t>Login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t-BR" sz="1400">
                          <a:latin typeface="Arial"/>
                          <a:ea typeface="Calibri"/>
                          <a:cs typeface="Times New Roman"/>
                        </a:rPr>
                        <a:t>Senha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t-BR" sz="1400">
                          <a:latin typeface="Arial"/>
                          <a:ea typeface="Calibri"/>
                          <a:cs typeface="Times New Roman"/>
                        </a:rPr>
                        <a:t>Ter login cadastrado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805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400" b="1" kern="1200">
                          <a:solidFill>
                            <a:srgbClr val="F2F6F6"/>
                          </a:solidFill>
                          <a:latin typeface="Arial"/>
                          <a:ea typeface="Calibri"/>
                          <a:cs typeface="Times New Roman"/>
                        </a:rPr>
                        <a:t>Nº. do Passo</a:t>
                      </a:r>
                      <a:r>
                        <a:rPr lang="pt-BR" sz="1400" kern="1200">
                          <a:solidFill>
                            <a:srgbClr val="F2F6F6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400" b="1" kern="1200">
                          <a:solidFill>
                            <a:srgbClr val="F2F6F6"/>
                          </a:solidFill>
                          <a:latin typeface="Arial"/>
                          <a:ea typeface="Calibri"/>
                          <a:cs typeface="Times New Roman"/>
                        </a:rPr>
                        <a:t>Passos</a:t>
                      </a:r>
                      <a:r>
                        <a:rPr lang="pt-BR" sz="1400" kern="1200">
                          <a:solidFill>
                            <a:srgbClr val="F2F6F6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400" b="1" kern="1200">
                          <a:solidFill>
                            <a:srgbClr val="F2F6F6"/>
                          </a:solidFill>
                          <a:latin typeface="Arial"/>
                          <a:ea typeface="Calibri"/>
                          <a:cs typeface="Times New Roman"/>
                        </a:rPr>
                        <a:t>Resultados Esperados</a:t>
                      </a:r>
                      <a:r>
                        <a:rPr lang="pt-BR" sz="1400" kern="1200">
                          <a:solidFill>
                            <a:srgbClr val="F2F6F6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6497">
                <a:tc>
                  <a:txBody>
                    <a:bodyPr/>
                    <a:lstStyle/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pt-BR" sz="1400" b="1" kern="1200">
                          <a:solidFill>
                            <a:srgbClr val="080808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pt-BR" sz="1400" kern="1200">
                          <a:solidFill>
                            <a:srgbClr val="080808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F5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kern="1200">
                          <a:solidFill>
                            <a:srgbClr val="080808"/>
                          </a:solidFill>
                          <a:latin typeface="Arial"/>
                          <a:ea typeface="Calibri"/>
                          <a:cs typeface="Times New Roman"/>
                        </a:rPr>
                        <a:t>O </a:t>
                      </a:r>
                      <a:r>
                        <a:rPr lang="pt-BR" sz="1400">
                          <a:latin typeface="Arial"/>
                          <a:ea typeface="Calibri"/>
                          <a:cs typeface="Times New Roman"/>
                        </a:rPr>
                        <a:t>Funcionário ou Administrador</a:t>
                      </a:r>
                      <a:r>
                        <a:rPr lang="pt-BR" sz="1400" kern="1200">
                          <a:solidFill>
                            <a:srgbClr val="080808"/>
                          </a:solidFill>
                          <a:latin typeface="Arial"/>
                          <a:ea typeface="Calibri"/>
                          <a:cs typeface="Times New Roman"/>
                        </a:rPr>
                        <a:t> executará o software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1465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latin typeface="Arial"/>
                          <a:ea typeface="Calibri"/>
                          <a:cs typeface="Times New Roman"/>
                        </a:rPr>
                        <a:t>O sistema será iniciado e a tela de login será mostrada.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94430">
                <a:tc>
                  <a:txBody>
                    <a:bodyPr/>
                    <a:lstStyle/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pt-BR" sz="1400" b="1" kern="1200">
                          <a:solidFill>
                            <a:srgbClr val="080808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t-BR" sz="1400" kern="1200">
                          <a:solidFill>
                            <a:srgbClr val="080808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F5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kern="1200" dirty="0">
                          <a:solidFill>
                            <a:srgbClr val="080808"/>
                          </a:solidFill>
                          <a:latin typeface="Arial"/>
                          <a:ea typeface="Calibri"/>
                          <a:cs typeface="Times New Roman"/>
                        </a:rPr>
                        <a:t>O </a:t>
                      </a: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Funcionário ou Administrador</a:t>
                      </a:r>
                      <a:r>
                        <a:rPr lang="pt-BR" sz="1400" kern="1200" dirty="0">
                          <a:solidFill>
                            <a:srgbClr val="080808"/>
                          </a:solidFill>
                          <a:latin typeface="Arial"/>
                          <a:ea typeface="Calibri"/>
                          <a:cs typeface="Times New Roman"/>
                        </a:rPr>
                        <a:t> digitará no campo </a:t>
                      </a:r>
                      <a:r>
                        <a:rPr lang="pt-BR" sz="1400" kern="1200" dirty="0" err="1">
                          <a:solidFill>
                            <a:srgbClr val="080808"/>
                          </a:solidFill>
                          <a:latin typeface="Arial"/>
                          <a:ea typeface="Calibri"/>
                          <a:cs typeface="Times New Roman"/>
                        </a:rPr>
                        <a:t>login</a:t>
                      </a:r>
                      <a:r>
                        <a:rPr lang="pt-BR" sz="1400" kern="1200" dirty="0">
                          <a:solidFill>
                            <a:srgbClr val="080808"/>
                          </a:solidFill>
                          <a:latin typeface="Arial"/>
                          <a:ea typeface="Calibri"/>
                          <a:cs typeface="Times New Roman"/>
                        </a:rPr>
                        <a:t> o seu </a:t>
                      </a:r>
                      <a:r>
                        <a:rPr lang="pt-BR" sz="1400" kern="1200" dirty="0" err="1">
                          <a:solidFill>
                            <a:srgbClr val="080808"/>
                          </a:solidFill>
                          <a:latin typeface="Arial"/>
                          <a:ea typeface="Calibri"/>
                          <a:cs typeface="Times New Roman"/>
                        </a:rPr>
                        <a:t>login</a:t>
                      </a:r>
                      <a:r>
                        <a:rPr lang="pt-BR" sz="1400" kern="1200" dirty="0">
                          <a:solidFill>
                            <a:srgbClr val="080808"/>
                          </a:solidFill>
                          <a:latin typeface="Arial"/>
                          <a:ea typeface="Calibri"/>
                          <a:cs typeface="Times New Roman"/>
                        </a:rPr>
                        <a:t> e no campo senha a sua senha.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1465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O sistema deverá mostrar a tela de </a:t>
                      </a:r>
                      <a:r>
                        <a:rPr lang="pt-BR" sz="1400" dirty="0" err="1">
                          <a:latin typeface="Arial"/>
                          <a:ea typeface="Calibri"/>
                          <a:cs typeface="Times New Roman"/>
                        </a:rPr>
                        <a:t>login</a:t>
                      </a: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 com sucesso.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8" name="AutoShape 2" descr="http://mail.google.com/mail/?ui=2&amp;ik=c9fdfca6ff&amp;view=att&amp;th=1216e1837d0190bc&amp;attid=0.1&amp;disp=inline&amp;realattid=f_fv2h59hh2&amp;z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0" name="AutoShape 4" descr="http://mail.google.com/mail/?ui=2&amp;ik=c9fdfca6ff&amp;view=att&amp;th=1216e1837d0190bc&amp;attid=0.1&amp;disp=inline&amp;realattid=f_fv2h59hh2&amp;z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2" name="AutoShape 6" descr="http://mail.google.com/mail/?ui=2&amp;ik=c9fdfca6ff&amp;view=att&amp;th=1216e1837d0190bc&amp;attid=0.1&amp;disp=inline&amp;realattid=f_fv2h59hh2&amp;z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4" name="AutoShape 8" descr="http://mail.google.com/mail/?ui=2&amp;ik=c9fdfca6ff&amp;view=att&amp;th=1216e1837d0190bc&amp;attid=0.1&amp;disp=inline&amp;realattid=f_fv2h59hh2&amp;z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http://www.cin.ufpe.br/~vcml/testeclien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428736"/>
            <a:ext cx="7929618" cy="47487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00100" y="1071546"/>
            <a:ext cx="750099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file"/>
              </a:rPr>
              <a:t>Demonstração</a:t>
            </a:r>
            <a:endParaRPr lang="pt-BR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62" name="Picture 2" descr="C:\Documents and Settings\Vinícius_2\Meus documentos\v I n I c I u s\UFPE - Cin\4 º Periodo\Engenharia de Software e Sistemas\Projeto Nosso - N O I S\imagens\logo_kibar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14620"/>
            <a:ext cx="1938330" cy="198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500034" y="2357430"/>
            <a:ext cx="8143932" cy="911429"/>
            <a:chOff x="0" y="8632"/>
            <a:chExt cx="8143932" cy="911429"/>
          </a:xfrm>
          <a:scene3d>
            <a:camera prst="orthographicFront"/>
            <a:lightRig rig="flat" dir="t"/>
          </a:scene3d>
        </p:grpSpPr>
        <p:sp>
          <p:nvSpPr>
            <p:cNvPr id="6" name="Retângulo de cantos arredondados 5"/>
            <p:cNvSpPr/>
            <p:nvPr/>
          </p:nvSpPr>
          <p:spPr>
            <a:xfrm>
              <a:off x="0" y="8632"/>
              <a:ext cx="8143932" cy="91142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44492" y="53124"/>
              <a:ext cx="8054948" cy="8224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800" b="1" kern="1200" cap="all" spc="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Perguntas?</a:t>
              </a:r>
              <a:endParaRPr lang="pt-BR" sz="3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/>
          <p:nvPr/>
        </p:nvGrpSpPr>
        <p:grpSpPr>
          <a:xfrm>
            <a:off x="500034" y="2357430"/>
            <a:ext cx="8143932" cy="911429"/>
            <a:chOff x="0" y="8632"/>
            <a:chExt cx="8143932" cy="911429"/>
          </a:xfrm>
          <a:scene3d>
            <a:camera prst="orthographicFront"/>
            <a:lightRig rig="flat" dir="t"/>
          </a:scene3d>
        </p:grpSpPr>
        <p:sp>
          <p:nvSpPr>
            <p:cNvPr id="6" name="Retângulo de cantos arredondados 5"/>
            <p:cNvSpPr/>
            <p:nvPr/>
          </p:nvSpPr>
          <p:spPr>
            <a:xfrm>
              <a:off x="0" y="8632"/>
              <a:ext cx="8143932" cy="91142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44492" y="53124"/>
              <a:ext cx="8054948" cy="8224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800" b="1" kern="1200" cap="all" spc="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Obrigado!</a:t>
              </a:r>
              <a:endParaRPr lang="pt-BR" sz="3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1643042" y="1643050"/>
            <a:ext cx="5329246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chemeClr val="tx2"/>
                </a:solidFill>
              </a:rPr>
              <a:t>Sumário do Projeto</a:t>
            </a:r>
          </a:p>
          <a:p>
            <a:r>
              <a:rPr lang="pt-BR" sz="2800" dirty="0" smtClean="0"/>
              <a:t>Descrição do Sistema</a:t>
            </a:r>
          </a:p>
          <a:p>
            <a:r>
              <a:rPr lang="pt-BR" sz="2800" dirty="0" smtClean="0"/>
              <a:t>Plano de Projeto</a:t>
            </a:r>
          </a:p>
          <a:p>
            <a:r>
              <a:rPr lang="pt-BR" sz="2800" dirty="0" smtClean="0"/>
              <a:t>Requisitos</a:t>
            </a:r>
          </a:p>
          <a:p>
            <a:r>
              <a:rPr lang="pt-BR" sz="2800" dirty="0" smtClean="0"/>
              <a:t>Casos de uso</a:t>
            </a:r>
          </a:p>
          <a:p>
            <a:r>
              <a:rPr lang="pt-BR" sz="2800" dirty="0" smtClean="0"/>
              <a:t>Analise e Diagramas</a:t>
            </a:r>
          </a:p>
          <a:p>
            <a:r>
              <a:rPr lang="pt-BR" sz="2800" dirty="0" smtClean="0"/>
              <a:t>Arquitetura e Modelagem</a:t>
            </a:r>
          </a:p>
          <a:p>
            <a:r>
              <a:rPr lang="pt-BR" sz="2800" dirty="0" smtClean="0"/>
              <a:t>Testes</a:t>
            </a:r>
          </a:p>
          <a:p>
            <a:r>
              <a:rPr lang="pt-BR" sz="2800" dirty="0" smtClean="0"/>
              <a:t>Implementação</a:t>
            </a:r>
          </a:p>
          <a:p>
            <a:r>
              <a:rPr lang="pt-BR" sz="2800" dirty="0" smtClean="0"/>
              <a:t>Demonstração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15" name="Picture 5" descr="http://www.styllusinformatica.net/documents/atendimento_ezg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357430"/>
            <a:ext cx="2227281" cy="192882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500034" y="1714488"/>
            <a:ext cx="7786742" cy="41434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sz="2600" dirty="0" smtClean="0">
                <a:solidFill>
                  <a:schemeClr val="tx2"/>
                </a:solidFill>
              </a:rPr>
              <a:t>Consistência</a:t>
            </a:r>
          </a:p>
          <a:p>
            <a:pPr>
              <a:buNone/>
            </a:pPr>
            <a:r>
              <a:rPr lang="pt-BR" sz="2600" dirty="0"/>
              <a:t>	</a:t>
            </a:r>
            <a:r>
              <a:rPr lang="pt-BR" sz="2600" dirty="0" smtClean="0"/>
              <a:t>Desenvolvimento de um software para armazenamento de dados e informações para um supermercado.</a:t>
            </a:r>
          </a:p>
          <a:p>
            <a:pPr>
              <a:buNone/>
            </a:pPr>
            <a:endParaRPr lang="pt-BR" sz="2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BR" sz="2600" dirty="0" smtClean="0">
                <a:solidFill>
                  <a:schemeClr val="tx2"/>
                </a:solidFill>
              </a:rPr>
              <a:t>Foco</a:t>
            </a:r>
          </a:p>
          <a:p>
            <a:pPr>
              <a:buNone/>
            </a:pPr>
            <a:r>
              <a:rPr lang="pt-BR" sz="2600" dirty="0" smtClean="0"/>
              <a:t>	Gerenciamento </a:t>
            </a:r>
            <a:r>
              <a:rPr lang="pt-BR" sz="2600" dirty="0"/>
              <a:t>de vendas/compras e na alocação dos funcionários por departamento. </a:t>
            </a:r>
            <a:endParaRPr lang="pt-BR" sz="2600" dirty="0" smtClean="0"/>
          </a:p>
          <a:p>
            <a:pPr>
              <a:buNone/>
            </a:pPr>
            <a:endParaRPr lang="pt-BR" sz="2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BR" sz="2600" dirty="0" smtClean="0">
                <a:solidFill>
                  <a:schemeClr val="tx2"/>
                </a:solidFill>
              </a:rPr>
              <a:t>Objetivos</a:t>
            </a:r>
            <a:endParaRPr lang="pt-BR" sz="2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BR" sz="2600" dirty="0" smtClean="0"/>
              <a:t>	A </a:t>
            </a:r>
            <a:r>
              <a:rPr lang="pt-BR" sz="2600" dirty="0"/>
              <a:t>meta do software é automatizar a manipulação dos dados, provendo um melhor aproveitamento dos recursos disponíveis, bem como disponibilizar a criação de relatórios.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500034" y="1785926"/>
            <a:ext cx="7786742" cy="3714776"/>
          </a:xfrm>
        </p:spPr>
        <p:txBody>
          <a:bodyPr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dirty="0">
                <a:solidFill>
                  <a:schemeClr val="tx2"/>
                </a:solidFill>
              </a:rPr>
              <a:t>Recursos Humanos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2800" dirty="0"/>
          </a:p>
          <a:p>
            <a:pPr marL="633222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/>
              <a:t>Bruno </a:t>
            </a:r>
            <a:r>
              <a:rPr lang="pt-BR" sz="2400" dirty="0" smtClean="0"/>
              <a:t>Florêncio </a:t>
            </a:r>
            <a:r>
              <a:rPr lang="pt-BR" sz="2400" dirty="0"/>
              <a:t>Pinheiro(Gerente)</a:t>
            </a:r>
          </a:p>
          <a:p>
            <a:pPr marL="633222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/>
              <a:t>Vinicius Cezar Monteiro de Lira (Sub-Gerente)</a:t>
            </a:r>
          </a:p>
          <a:p>
            <a:pPr marL="633222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/>
              <a:t>Rafael Barbosa Gonçalves (Sub-Gerente)</a:t>
            </a:r>
          </a:p>
          <a:p>
            <a:pPr marL="633222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/>
              <a:t>Danilo Torres Ferreira (Desenvolvedor)</a:t>
            </a:r>
          </a:p>
          <a:p>
            <a:pPr marL="633222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/>
              <a:t>Antônio Carlos da Silva Júnior (Desenvolvedor)</a:t>
            </a:r>
          </a:p>
          <a:p>
            <a:pPr>
              <a:buNone/>
            </a:pPr>
            <a:endParaRPr lang="pt-BR" sz="2600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500034" y="1785926"/>
            <a:ext cx="7786742" cy="3143272"/>
          </a:xfrm>
        </p:spPr>
        <p:txBody>
          <a:bodyPr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dirty="0">
                <a:solidFill>
                  <a:schemeClr val="tx2"/>
                </a:solidFill>
              </a:rPr>
              <a:t>Recursos Utilizados – Hardware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2800" dirty="0"/>
          </a:p>
          <a:p>
            <a:pPr marL="633222" indent="-514350">
              <a:spcBef>
                <a:spcPts val="0"/>
              </a:spcBef>
              <a:defRPr/>
            </a:pPr>
            <a:r>
              <a:rPr lang="pt-BR" sz="2800" dirty="0"/>
              <a:t>Computadores dos laboratórios do Centro de Informática.</a:t>
            </a:r>
          </a:p>
          <a:p>
            <a:pPr marL="633222" indent="-514350">
              <a:spcBef>
                <a:spcPts val="0"/>
              </a:spcBef>
              <a:defRPr/>
            </a:pPr>
            <a:r>
              <a:rPr lang="pt-BR" sz="2800" dirty="0"/>
              <a:t>Computadores pessoais de cada integrante.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2800" dirty="0"/>
          </a:p>
          <a:p>
            <a:pPr>
              <a:buNone/>
            </a:pPr>
            <a:endParaRPr lang="pt-BR" sz="2600" dirty="0"/>
          </a:p>
          <a:p>
            <a:pPr>
              <a:buNone/>
            </a:pPr>
            <a:endParaRPr lang="pt-BR" dirty="0"/>
          </a:p>
        </p:txBody>
      </p:sp>
      <p:pic>
        <p:nvPicPr>
          <p:cNvPr id="18434" name="Picture 2" descr="http://images.quebarato.com.br/photos/big/5/6/15BC56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286256"/>
            <a:ext cx="2112713" cy="17417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500034" y="1785926"/>
            <a:ext cx="7786742" cy="3857652"/>
          </a:xfrm>
        </p:spPr>
        <p:txBody>
          <a:bodyPr>
            <a:normAutofit fontScale="70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4400" dirty="0">
                <a:solidFill>
                  <a:schemeClr val="tx2"/>
                </a:solidFill>
              </a:rPr>
              <a:t>Recursos Utilizados – Software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  <a:p>
            <a:pPr marL="633412" indent="-514350">
              <a:buFont typeface="+mj-lt"/>
              <a:buAutoNum type="arabicPeriod"/>
            </a:pPr>
            <a:r>
              <a:rPr lang="pt-BR" dirty="0" smtClean="0"/>
              <a:t>Eclipse </a:t>
            </a:r>
            <a:r>
              <a:rPr lang="pt-BR" dirty="0" err="1" smtClean="0"/>
              <a:t>GanyMede</a:t>
            </a:r>
            <a:r>
              <a:rPr lang="pt-BR" dirty="0" smtClean="0"/>
              <a:t> – IDE de Java</a:t>
            </a:r>
          </a:p>
          <a:p>
            <a:pPr marL="633412" indent="-514350">
              <a:buFont typeface="+mj-lt"/>
              <a:buAutoNum type="arabicPeriod"/>
            </a:pPr>
            <a:r>
              <a:rPr lang="pt-BR" dirty="0" smtClean="0"/>
              <a:t>Java SE </a:t>
            </a:r>
            <a:r>
              <a:rPr lang="pt-BR" dirty="0" err="1" smtClean="0"/>
              <a:t>Development</a:t>
            </a:r>
            <a:r>
              <a:rPr lang="pt-BR" dirty="0" smtClean="0"/>
              <a:t> Kit (JDK) 6.0 – biblioteca de Java.</a:t>
            </a:r>
          </a:p>
          <a:p>
            <a:pPr marL="633412" indent="-514350">
              <a:buFont typeface="+mj-lt"/>
              <a:buAutoNum type="arabicPeriod"/>
            </a:pPr>
            <a:r>
              <a:rPr lang="pt-BR" dirty="0" smtClean="0"/>
              <a:t>Oracle – Banco de Dados Relacional SQL.</a:t>
            </a:r>
          </a:p>
          <a:p>
            <a:pPr marL="633412" indent="-514350">
              <a:buFont typeface="+mj-lt"/>
              <a:buAutoNum type="arabicPeriod"/>
            </a:pPr>
            <a:r>
              <a:rPr lang="pt-BR" dirty="0" err="1" smtClean="0"/>
              <a:t>OpenProj</a:t>
            </a:r>
            <a:r>
              <a:rPr lang="pt-BR" dirty="0" smtClean="0"/>
              <a:t> – utilizada no acompanhamento do projeto</a:t>
            </a:r>
          </a:p>
          <a:p>
            <a:pPr marL="633412" indent="-514350">
              <a:buFont typeface="+mj-lt"/>
              <a:buAutoNum type="arabicPeriod"/>
            </a:pPr>
            <a:r>
              <a:rPr lang="pt-BR" dirty="0" smtClean="0"/>
              <a:t>MS Project 2007 – utilizada no acompanhamento do projeto</a:t>
            </a:r>
          </a:p>
          <a:p>
            <a:pPr marL="633412" indent="-514350">
              <a:buFont typeface="+mj-lt"/>
              <a:buAutoNum type="arabicPeriod"/>
            </a:pPr>
            <a:r>
              <a:rPr lang="pt-BR" dirty="0" err="1" smtClean="0"/>
              <a:t>Jude</a:t>
            </a:r>
            <a:r>
              <a:rPr lang="pt-BR" dirty="0" smtClean="0"/>
              <a:t> – ferramenta UML</a:t>
            </a:r>
          </a:p>
          <a:p>
            <a:pPr marL="633412" indent="-514350">
              <a:buFont typeface="+mj-lt"/>
              <a:buAutoNum type="arabicPeriod"/>
            </a:pPr>
            <a:r>
              <a:rPr lang="pt-BR" dirty="0" err="1" smtClean="0"/>
              <a:t>JUnit</a:t>
            </a:r>
            <a:r>
              <a:rPr lang="pt-BR" dirty="0" smtClean="0"/>
              <a:t> – realização de testes</a:t>
            </a:r>
          </a:p>
          <a:p>
            <a:pPr marL="633412" indent="-514350">
              <a:buFont typeface="+mj-lt"/>
              <a:buAutoNum type="arabicPeriod"/>
            </a:pPr>
            <a:r>
              <a:rPr lang="pt-BR" dirty="0" err="1" smtClean="0"/>
              <a:t>Br</a:t>
            </a:r>
            <a:r>
              <a:rPr lang="pt-BR" dirty="0" smtClean="0"/>
              <a:t> Modelo – modelagem do BD</a:t>
            </a:r>
          </a:p>
          <a:p>
            <a:pPr marL="633412" indent="-514350">
              <a:buFont typeface="+mj-lt"/>
              <a:buAutoNum type="arabicPeriod"/>
            </a:pPr>
            <a:r>
              <a:rPr lang="pt-BR" dirty="0" smtClean="0"/>
              <a:t>Assembla.com – portal de controle de versão e processos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2800" dirty="0"/>
          </a:p>
          <a:p>
            <a:pPr>
              <a:buNone/>
            </a:pPr>
            <a:endParaRPr lang="pt-BR" sz="2600" dirty="0"/>
          </a:p>
          <a:p>
            <a:pPr>
              <a:buNone/>
            </a:pPr>
            <a:endParaRPr lang="pt-BR" dirty="0"/>
          </a:p>
        </p:txBody>
      </p:sp>
      <p:pic>
        <p:nvPicPr>
          <p:cNvPr id="21508" name="Picture 4" descr="http://event.on24.com/event/11/57/93/rt/1/images/thumbnail/oracle_us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2000240"/>
            <a:ext cx="1333509" cy="1000132"/>
          </a:xfrm>
          <a:prstGeom prst="rect">
            <a:avLst/>
          </a:prstGeom>
          <a:noFill/>
        </p:spPr>
      </p:pic>
      <p:pic>
        <p:nvPicPr>
          <p:cNvPr id="21510" name="Picture 6" descr="http://revistagames.files.wordpress.com/2009/04/microsoft1.jpg"/>
          <p:cNvPicPr>
            <a:picLocks noChangeAspect="1" noChangeArrowheads="1"/>
          </p:cNvPicPr>
          <p:nvPr/>
        </p:nvPicPr>
        <p:blipFill>
          <a:blip r:embed="rId8" cstate="print"/>
          <a:srcRect t="29360" b="33273"/>
          <a:stretch>
            <a:fillRect/>
          </a:stretch>
        </p:blipFill>
        <p:spPr bwMode="auto">
          <a:xfrm>
            <a:off x="6429388" y="1915328"/>
            <a:ext cx="1634611" cy="442102"/>
          </a:xfrm>
          <a:prstGeom prst="rect">
            <a:avLst/>
          </a:prstGeom>
          <a:noFill/>
        </p:spPr>
      </p:pic>
      <p:pic>
        <p:nvPicPr>
          <p:cNvPr id="21506" name="Picture 2" descr="http://blog.taragana.com/wp-content/uploads/2009/04/322px-java_logo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500042"/>
            <a:ext cx="781034" cy="14529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500034" y="1785926"/>
            <a:ext cx="7786742" cy="3857652"/>
          </a:xfrm>
        </p:spPr>
        <p:txBody>
          <a:bodyPr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3600" dirty="0">
                <a:solidFill>
                  <a:schemeClr val="tx2"/>
                </a:solidFill>
              </a:rPr>
              <a:t>Padrões e Políticas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3600" dirty="0"/>
          </a:p>
          <a:p>
            <a:pPr marL="633222" indent="-514350">
              <a:spcBef>
                <a:spcPts val="0"/>
              </a:spcBef>
              <a:defRPr/>
            </a:pPr>
            <a:r>
              <a:rPr lang="pt-BR" sz="2800" dirty="0" err="1"/>
              <a:t>Modularização</a:t>
            </a:r>
            <a:endParaRPr lang="pt-BR" sz="2800" dirty="0"/>
          </a:p>
          <a:p>
            <a:pPr marL="633222" indent="-514350">
              <a:spcBef>
                <a:spcPts val="0"/>
              </a:spcBef>
              <a:defRPr/>
            </a:pPr>
            <a:r>
              <a:rPr lang="pt-BR" sz="2800" dirty="0"/>
              <a:t>Monitoramento do Cronograma</a:t>
            </a:r>
          </a:p>
          <a:p>
            <a:pPr marL="633222" indent="-514350">
              <a:spcBef>
                <a:spcPts val="0"/>
              </a:spcBef>
              <a:defRPr/>
            </a:pPr>
            <a:r>
              <a:rPr lang="pt-BR" sz="2800" dirty="0"/>
              <a:t>Uso de padrões de Codificação Java e de Qualidade de Software.</a:t>
            </a:r>
          </a:p>
          <a:p>
            <a:pPr marL="633222" indent="-514350">
              <a:spcBef>
                <a:spcPts val="0"/>
              </a:spcBef>
              <a:defRPr/>
            </a:pPr>
            <a:r>
              <a:rPr lang="pt-BR" sz="2800" dirty="0"/>
              <a:t>Usabilidade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2800" dirty="0"/>
          </a:p>
          <a:p>
            <a:pPr>
              <a:buNone/>
            </a:pPr>
            <a:endParaRPr lang="pt-BR" sz="2600" dirty="0"/>
          </a:p>
          <a:p>
            <a:pPr>
              <a:buNone/>
            </a:pPr>
            <a:endParaRPr lang="pt-BR" dirty="0"/>
          </a:p>
        </p:txBody>
      </p:sp>
      <p:pic>
        <p:nvPicPr>
          <p:cNvPr id="22530" name="Picture 2" descr="http://buteconews.files.wordpress.com/2009/02/ip-img-programador-analis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857364"/>
            <a:ext cx="2000250" cy="16573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28596" y="428604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786874" cy="4572032"/>
        </p:xfrm>
        <a:graphic>
          <a:graphicData uri="http://schemas.openxmlformats.org/drawingml/2006/table">
            <a:tbl>
              <a:tblPr/>
              <a:tblGrid>
                <a:gridCol w="1857388"/>
                <a:gridCol w="3571900"/>
                <a:gridCol w="3357586"/>
              </a:tblGrid>
              <a:tr h="623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Classificação do Risco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Impacto e Descrição do Risco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Estratégia de Diminuição e/ou Plano de Contingência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08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n>
                            <a:noFill/>
                          </a:ln>
                          <a:latin typeface="Calibri"/>
                          <a:ea typeface="Times New Roman"/>
                          <a:cs typeface="Arial"/>
                        </a:rPr>
                        <a:t>Alta</a:t>
                      </a:r>
                      <a:endParaRPr lang="pt-BR" sz="1800" dirty="0">
                        <a:ln>
                          <a:noFill/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n>
                            <a:noFill/>
                          </a:ln>
                          <a:latin typeface="Calibri"/>
                          <a:ea typeface="Times New Roman"/>
                          <a:cs typeface="Arial"/>
                        </a:rPr>
                        <a:t>Conflitos com atividades de outras disciplinas.</a:t>
                      </a:r>
                      <a:endParaRPr lang="pt-BR" sz="1800" dirty="0">
                        <a:ln>
                          <a:noFill/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ln>
                            <a:noFill/>
                          </a:ln>
                          <a:latin typeface="Calibri"/>
                          <a:ea typeface="Times New Roman"/>
                          <a:cs typeface="Arial"/>
                        </a:rPr>
                        <a:t>Alocação de um horário extra nos finais de semana.</a:t>
                      </a:r>
                      <a:endParaRPr lang="pt-BR" sz="1800">
                        <a:ln>
                          <a:noFill/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1331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n>
                            <a:noFill/>
                          </a:ln>
                          <a:latin typeface="Calibri"/>
                          <a:ea typeface="Times New Roman"/>
                          <a:cs typeface="Arial"/>
                        </a:rPr>
                        <a:t>Médio</a:t>
                      </a:r>
                      <a:endParaRPr lang="pt-BR" sz="1800" dirty="0">
                        <a:ln>
                          <a:noFill/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n>
                            <a:noFill/>
                          </a:ln>
                          <a:latin typeface="Calibri"/>
                          <a:ea typeface="Arial Unicode MS"/>
                          <a:cs typeface="Times New Roman"/>
                        </a:rPr>
                        <a:t>Indisponibilidade de horário de alguns dos desenvolvedores.</a:t>
                      </a:r>
                      <a:endParaRPr lang="pt-BR" sz="1800" dirty="0">
                        <a:ln>
                          <a:noFill/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n>
                            <a:noFill/>
                          </a:ln>
                          <a:latin typeface="Calibri"/>
                          <a:ea typeface="Times New Roman"/>
                          <a:cs typeface="Arial"/>
                        </a:rPr>
                        <a:t>Se ocorrer a indisponibilidade de um dos componentes para a realização de uma tarefa, ela poderá ser alocada para outros.</a:t>
                      </a:r>
                      <a:endParaRPr lang="pt-BR" sz="1800" dirty="0">
                        <a:ln>
                          <a:noFill/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08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ln>
                            <a:noFill/>
                          </a:ln>
                          <a:latin typeface="Calibri"/>
                          <a:ea typeface="Times New Roman"/>
                          <a:cs typeface="Arial"/>
                        </a:rPr>
                        <a:t>Médio</a:t>
                      </a:r>
                      <a:endParaRPr lang="pt-BR" sz="1800">
                        <a:ln>
                          <a:noFill/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n>
                            <a:noFill/>
                          </a:ln>
                          <a:latin typeface="Calibri"/>
                          <a:ea typeface="Times New Roman"/>
                          <a:cs typeface="Arial"/>
                        </a:rPr>
                        <a:t>Pouca experiência em Banco de Dados.</a:t>
                      </a:r>
                      <a:endParaRPr lang="pt-BR" sz="1800" dirty="0">
                        <a:ln>
                          <a:noFill/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dirty="0">
                          <a:ln>
                            <a:noFill/>
                          </a:ln>
                          <a:latin typeface="Calibri"/>
                          <a:ea typeface="Times New Roman"/>
                          <a:cs typeface="Arial"/>
                        </a:rPr>
                        <a:t>Treinar durante a disciplina de Gerenciamento de Dados e Informação.</a:t>
                      </a:r>
                      <a:endParaRPr lang="pt-BR" sz="1800" dirty="0">
                        <a:ln>
                          <a:noFill/>
                        </a:ln>
                        <a:latin typeface="Times New Roman"/>
                        <a:ea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981</Words>
  <Application>Microsoft Office PowerPoint</Application>
  <PresentationFormat>Apresentação na tela (4:3)</PresentationFormat>
  <Paragraphs>220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 N.O.i.S  Núcleo Operacional de Implementação de Sistemas</vt:lpstr>
      <vt:lpstr>  N.O.i.S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Pessoal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Vinícius Monteiro</dc:creator>
  <cp:lastModifiedBy>mmp</cp:lastModifiedBy>
  <cp:revision>27</cp:revision>
  <dcterms:created xsi:type="dcterms:W3CDTF">2009-06-16T01:09:53Z</dcterms:created>
  <dcterms:modified xsi:type="dcterms:W3CDTF">2009-11-14T21:10:02Z</dcterms:modified>
</cp:coreProperties>
</file>