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760575-9B03-4046-A06C-5441540A007E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et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714488"/>
            <a:ext cx="7648575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 descr="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71462"/>
            <a:ext cx="707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29" y="2476520"/>
            <a:ext cx="3648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e Modelagem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Arquitetura em Camadas</a:t>
            </a:r>
          </a:p>
          <a:p>
            <a:pPr>
              <a:buNone/>
            </a:pPr>
            <a:r>
              <a:rPr lang="pt-BR" dirty="0" smtClean="0"/>
              <a:t>		GUI;</a:t>
            </a:r>
          </a:p>
          <a:p>
            <a:pPr>
              <a:buNone/>
            </a:pPr>
            <a:r>
              <a:rPr lang="pt-BR" dirty="0" smtClean="0"/>
              <a:t>		Fachada;</a:t>
            </a:r>
          </a:p>
          <a:p>
            <a:pPr>
              <a:buNone/>
            </a:pPr>
            <a:r>
              <a:rPr lang="pt-BR" dirty="0" smtClean="0"/>
              <a:t>		Negócio;</a:t>
            </a:r>
          </a:p>
          <a:p>
            <a:pPr>
              <a:buNone/>
            </a:pPr>
            <a:r>
              <a:rPr lang="pt-BR" dirty="0" smtClean="0"/>
              <a:t>		Repositório;</a:t>
            </a:r>
          </a:p>
          <a:p>
            <a:pPr>
              <a:buNone/>
            </a:pPr>
            <a:r>
              <a:rPr lang="pt-BR" dirty="0" smtClean="0"/>
              <a:t>		Classes Básicas.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5" descr="Arquite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58769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000124"/>
          </a:xfrm>
        </p:spPr>
        <p:txBody>
          <a:bodyPr/>
          <a:lstStyle/>
          <a:p>
            <a:r>
              <a:rPr lang="pt-BR" dirty="0" smtClean="0"/>
              <a:t>Testes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8454"/>
            <a:ext cx="7467600" cy="4873752"/>
          </a:xfrm>
        </p:spPr>
        <p:txBody>
          <a:bodyPr/>
          <a:lstStyle/>
          <a:p>
            <a:r>
              <a:rPr lang="pt-BR" dirty="0" smtClean="0"/>
              <a:t>Testes de unidades, integração, sistema e aceitação;</a:t>
            </a:r>
          </a:p>
          <a:p>
            <a:r>
              <a:rPr lang="pt-BR" dirty="0" smtClean="0"/>
              <a:t>Tipos: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sz="2000" dirty="0" smtClean="0"/>
              <a:t>Teste Funcional;</a:t>
            </a:r>
          </a:p>
          <a:p>
            <a:pPr>
              <a:buNone/>
            </a:pPr>
            <a:r>
              <a:rPr lang="pt-BR" sz="2000" dirty="0" smtClean="0"/>
              <a:t>	Teste da Interface com o Usuário;</a:t>
            </a:r>
          </a:p>
          <a:p>
            <a:pPr>
              <a:buNone/>
            </a:pPr>
            <a:r>
              <a:rPr lang="pt-BR" sz="2000" dirty="0" smtClean="0"/>
              <a:t>	Teste de Performance;</a:t>
            </a:r>
          </a:p>
          <a:p>
            <a:pPr>
              <a:buNone/>
            </a:pPr>
            <a:r>
              <a:rPr lang="pt-BR" sz="2000" dirty="0" smtClean="0"/>
              <a:t>	Teste de Estresse;</a:t>
            </a:r>
          </a:p>
          <a:p>
            <a:pPr>
              <a:buNone/>
            </a:pPr>
            <a:r>
              <a:rPr lang="pt-BR" sz="2000" dirty="0" smtClean="0"/>
              <a:t>	Teste de Integridade de Dados;</a:t>
            </a:r>
          </a:p>
          <a:p>
            <a:pPr>
              <a:buNone/>
            </a:pPr>
            <a:r>
              <a:rPr lang="pt-BR" sz="2000" dirty="0" smtClean="0"/>
              <a:t>	Teste de Segurança e Controle de Acesso;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1539" y="5143512"/>
          <a:ext cx="6429419" cy="1285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910"/>
                <a:gridCol w="1339116"/>
                <a:gridCol w="1966393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 err="1"/>
                        <a:t>Milestone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/>
                        <a:t>Data de Início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/>
                        <a:t>Data de Término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Planejar Teste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23/04/09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24/04/09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Projetar Teste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27/04/09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30/04/09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Implementar Teste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25/05/09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27/05/09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/>
                        <a:t>Executar Teste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27/05/09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28/05/09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en-GB" sz="1100"/>
                        <a:t>Avaliar Teste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28/05/09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/>
                        <a:t>29/05/09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Java</a:t>
            </a:r>
          </a:p>
          <a:p>
            <a:r>
              <a:rPr lang="pt-BR" dirty="0" smtClean="0"/>
              <a:t>Eclipse</a:t>
            </a:r>
          </a:p>
          <a:p>
            <a:r>
              <a:rPr lang="pt-BR" dirty="0" smtClean="0"/>
              <a:t>Microsoft Office 2007</a:t>
            </a:r>
          </a:p>
          <a:p>
            <a:r>
              <a:rPr lang="pt-BR" dirty="0" smtClean="0"/>
              <a:t>Microsoft Office Project</a:t>
            </a:r>
          </a:p>
          <a:p>
            <a:r>
              <a:rPr lang="pt-BR" dirty="0" err="1" smtClean="0"/>
              <a:t>Jude</a:t>
            </a:r>
            <a:endParaRPr lang="pt-BR" dirty="0" smtClean="0"/>
          </a:p>
          <a:p>
            <a:r>
              <a:rPr lang="pt-BR" dirty="0" smtClean="0"/>
              <a:t>CVS</a:t>
            </a:r>
          </a:p>
          <a:p>
            <a:r>
              <a:rPr lang="pt-BR" dirty="0" err="1" smtClean="0"/>
              <a:t>NetBeans</a:t>
            </a:r>
            <a:endParaRPr lang="pt-BR" dirty="0" smtClean="0"/>
          </a:p>
          <a:p>
            <a:r>
              <a:rPr lang="pt-BR" dirty="0" err="1" smtClean="0"/>
              <a:t>Paint</a:t>
            </a:r>
            <a:endParaRPr lang="pt-BR" dirty="0" smtClean="0"/>
          </a:p>
          <a:p>
            <a:r>
              <a:rPr lang="pt-BR" dirty="0" err="1" smtClean="0"/>
              <a:t>Notepad</a:t>
            </a:r>
            <a:r>
              <a:rPr lang="pt-BR" dirty="0" smtClean="0"/>
              <a:t>++</a:t>
            </a:r>
          </a:p>
          <a:p>
            <a:r>
              <a:rPr lang="pt-BR" dirty="0" smtClean="0"/>
              <a:t>Portal Periódicos CAPES</a:t>
            </a:r>
            <a:endParaRPr lang="pt-B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928802"/>
            <a:ext cx="19579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357694"/>
            <a:ext cx="738176" cy="117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2714620"/>
            <a:ext cx="1105558" cy="9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 descr="ganymede_splas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85728"/>
            <a:ext cx="1922772" cy="1246632"/>
          </a:xfrm>
          <a:prstGeom prst="rect">
            <a:avLst/>
          </a:prstGeom>
        </p:spPr>
      </p:pic>
      <p:pic>
        <p:nvPicPr>
          <p:cNvPr id="11" name="Imagem 10" descr="cv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5715016"/>
            <a:ext cx="1355018" cy="990600"/>
          </a:xfrm>
          <a:prstGeom prst="rect">
            <a:avLst/>
          </a:prstGeom>
        </p:spPr>
      </p:pic>
      <p:pic>
        <p:nvPicPr>
          <p:cNvPr id="12" name="Imagem 11" descr="offi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4000504"/>
            <a:ext cx="1547813" cy="963638"/>
          </a:xfrm>
          <a:prstGeom prst="rect">
            <a:avLst/>
          </a:prstGeom>
        </p:spPr>
      </p:pic>
      <p:pic>
        <p:nvPicPr>
          <p:cNvPr id="13" name="Imagem 12" descr="nb6-1-splas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1000108"/>
            <a:ext cx="1908450" cy="1204911"/>
          </a:xfrm>
          <a:prstGeom prst="rect">
            <a:avLst/>
          </a:prstGeom>
        </p:spPr>
      </p:pic>
      <p:pic>
        <p:nvPicPr>
          <p:cNvPr id="14" name="Imagem 13" descr="periodicosCap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5214950"/>
            <a:ext cx="1357315" cy="1370242"/>
          </a:xfrm>
          <a:prstGeom prst="rect">
            <a:avLst/>
          </a:prstGeom>
        </p:spPr>
      </p:pic>
      <p:pic>
        <p:nvPicPr>
          <p:cNvPr id="15" name="Imagem 14" descr="pain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3702" y="3000372"/>
            <a:ext cx="1666872" cy="1204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57224" y="2844225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Agora veremos um pouco da aplicação...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Do que se trata?</a:t>
            </a:r>
          </a:p>
          <a:p>
            <a:r>
              <a:rPr lang="pt-BR" dirty="0" smtClean="0"/>
              <a:t>RUP</a:t>
            </a:r>
          </a:p>
          <a:p>
            <a:pPr>
              <a:buNone/>
            </a:pPr>
            <a:r>
              <a:rPr lang="pt-BR" dirty="0" smtClean="0"/>
              <a:t>	Iterativo Incremental</a:t>
            </a:r>
          </a:p>
          <a:p>
            <a:r>
              <a:rPr lang="pt-BR" dirty="0" smtClean="0"/>
              <a:t>Interdisciplinaridade:</a:t>
            </a:r>
          </a:p>
          <a:p>
            <a:pPr>
              <a:buNone/>
            </a:pPr>
            <a:r>
              <a:rPr lang="pt-BR" dirty="0" smtClean="0"/>
              <a:t>	Engenharia de Software e Interface Usuário-Máquina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=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143380"/>
            <a:ext cx="2214577" cy="240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Entendendo o 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que é dislexia?</a:t>
            </a:r>
            <a:endParaRPr lang="pt-BR" dirty="0"/>
          </a:p>
        </p:txBody>
      </p:sp>
      <p:pic>
        <p:nvPicPr>
          <p:cNvPr id="4" name="Imagem 3" descr="cere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285992"/>
            <a:ext cx="6643734" cy="4241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Poucas ferramentas para profissionais da área tratarem o problema;</a:t>
            </a:r>
          </a:p>
          <a:p>
            <a:pPr algn="just"/>
            <a:r>
              <a:rPr lang="pt-BR" dirty="0" smtClean="0"/>
              <a:t>Auxiliar no aprendizado de crianças disléxicas;</a:t>
            </a:r>
          </a:p>
          <a:p>
            <a:pPr algn="just"/>
            <a:r>
              <a:rPr lang="pt-BR" dirty="0" smtClean="0"/>
              <a:t>Aprendizado mais intuitivo e eficiente que as formas usuais de ensino, evitando que os disléxicos passem por constrangimento, discriminação e baixa auto-estima;</a:t>
            </a:r>
          </a:p>
        </p:txBody>
      </p:sp>
      <p:pic>
        <p:nvPicPr>
          <p:cNvPr id="5" name="Imagem 4" descr="crianc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429132"/>
            <a:ext cx="2286016" cy="222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Objetivos e Escopo;</a:t>
            </a:r>
          </a:p>
          <a:p>
            <a:r>
              <a:rPr lang="pt-BR" dirty="0" smtClean="0"/>
              <a:t>Fases:</a:t>
            </a:r>
          </a:p>
          <a:p>
            <a:pPr>
              <a:buNone/>
            </a:pPr>
            <a:r>
              <a:rPr lang="pt-BR" dirty="0" smtClean="0"/>
              <a:t>		Concepção;</a:t>
            </a:r>
          </a:p>
          <a:p>
            <a:pPr>
              <a:buNone/>
            </a:pPr>
            <a:r>
              <a:rPr lang="pt-BR" dirty="0" smtClean="0"/>
              <a:t>		Requisitos;</a:t>
            </a:r>
          </a:p>
          <a:p>
            <a:pPr>
              <a:buNone/>
            </a:pPr>
            <a:r>
              <a:rPr lang="pt-BR" dirty="0" smtClean="0"/>
              <a:t>		Análise;</a:t>
            </a:r>
          </a:p>
          <a:p>
            <a:pPr>
              <a:buNone/>
            </a:pPr>
            <a:r>
              <a:rPr lang="pt-BR" dirty="0" smtClean="0"/>
              <a:t>		Projeto;</a:t>
            </a:r>
          </a:p>
          <a:p>
            <a:pPr>
              <a:buNone/>
            </a:pPr>
            <a:r>
              <a:rPr lang="pt-BR" dirty="0" smtClean="0"/>
              <a:t>		Codificação;</a:t>
            </a:r>
          </a:p>
          <a:p>
            <a:pPr>
              <a:buNone/>
            </a:pPr>
            <a:r>
              <a:rPr lang="pt-BR" dirty="0" smtClean="0"/>
              <a:t>		Teste.</a:t>
            </a:r>
          </a:p>
          <a:p>
            <a:r>
              <a:rPr lang="pt-BR" dirty="0" smtClean="0"/>
              <a:t>Riscos;</a:t>
            </a:r>
          </a:p>
          <a:p>
            <a:r>
              <a:rPr lang="pt-BR" dirty="0" smtClean="0"/>
              <a:t>Recursos;</a:t>
            </a:r>
          </a:p>
          <a:p>
            <a:r>
              <a:rPr lang="pt-BR" dirty="0" smtClean="0"/>
              <a:t>Custo</a:t>
            </a:r>
            <a:endParaRPr lang="pt-BR" dirty="0"/>
          </a:p>
        </p:txBody>
      </p:sp>
      <p:pic>
        <p:nvPicPr>
          <p:cNvPr id="4" name="Imagem 3" descr="id_47_age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857364"/>
            <a:ext cx="3143272" cy="208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Pl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481511"/>
            <a:ext cx="2714644" cy="18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597535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Técnicas para </a:t>
            </a:r>
            <a:r>
              <a:rPr lang="pt-BR" dirty="0" err="1" smtClean="0"/>
              <a:t>Elicitar</a:t>
            </a:r>
            <a:r>
              <a:rPr lang="pt-BR" dirty="0" smtClean="0"/>
              <a:t> Requisitos:</a:t>
            </a:r>
          </a:p>
          <a:p>
            <a:pPr>
              <a:buNone/>
            </a:pPr>
            <a:r>
              <a:rPr lang="pt-BR" dirty="0" smtClean="0"/>
              <a:t>		Análise de Literatura;</a:t>
            </a:r>
          </a:p>
          <a:p>
            <a:pPr>
              <a:buNone/>
            </a:pPr>
            <a:r>
              <a:rPr lang="pt-BR" dirty="0" smtClean="0"/>
              <a:t>		Entrevista;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Brainstorming</a:t>
            </a:r>
            <a:r>
              <a:rPr lang="pt-BR" dirty="0" smtClean="0"/>
              <a:t>;</a:t>
            </a:r>
          </a:p>
          <a:p>
            <a:pPr>
              <a:buNone/>
            </a:pPr>
            <a:r>
              <a:rPr lang="pt-BR" dirty="0" smtClean="0"/>
              <a:t>		Prototipagem.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arti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857364"/>
            <a:ext cx="2077067" cy="1839688"/>
          </a:xfrm>
          <a:prstGeom prst="rect">
            <a:avLst/>
          </a:prstGeom>
        </p:spPr>
      </p:pic>
      <p:pic>
        <p:nvPicPr>
          <p:cNvPr id="5" name="Imagem 4" descr="brainstorm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643446"/>
            <a:ext cx="1838325" cy="18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 descr="entrevista-emprego-pergun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286256"/>
            <a:ext cx="1928826" cy="190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paperprototy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500570"/>
            <a:ext cx="2032000" cy="158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 de 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Requisitos não-funcionais (propriedades e restrições):</a:t>
            </a:r>
          </a:p>
          <a:p>
            <a:pPr>
              <a:buNone/>
            </a:pPr>
            <a:r>
              <a:rPr lang="pt-BR" dirty="0" smtClean="0"/>
              <a:t>	Requisitos de Processo:</a:t>
            </a:r>
          </a:p>
          <a:p>
            <a:pPr>
              <a:buNone/>
            </a:pPr>
            <a:r>
              <a:rPr lang="pt-BR" dirty="0" smtClean="0"/>
              <a:t>		Java, portabilidade, prazo...</a:t>
            </a:r>
          </a:p>
          <a:p>
            <a:pPr>
              <a:buNone/>
            </a:pPr>
            <a:r>
              <a:rPr lang="pt-BR" dirty="0" smtClean="0"/>
              <a:t>	Requisitos do Produto:</a:t>
            </a:r>
          </a:p>
          <a:p>
            <a:pPr>
              <a:buNone/>
            </a:pPr>
            <a:r>
              <a:rPr lang="pt-BR" dirty="0" smtClean="0"/>
              <a:t>		Segurança, performance, usabilidade, </a:t>
            </a:r>
            <a:r>
              <a:rPr lang="pt-BR" dirty="0" err="1" smtClean="0"/>
              <a:t>manutenabilidade</a:t>
            </a:r>
            <a:r>
              <a:rPr lang="pt-BR" dirty="0" smtClean="0"/>
              <a:t>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 de 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Requisitos Funcionais;</a:t>
            </a:r>
          </a:p>
          <a:p>
            <a:r>
              <a:rPr lang="pt-BR" dirty="0" smtClean="0"/>
              <a:t>Casos de Uso Implementados: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sz="2200" dirty="0" smtClean="0"/>
              <a:t>Cadastrar Paciente;</a:t>
            </a:r>
          </a:p>
          <a:p>
            <a:pPr>
              <a:buNone/>
            </a:pPr>
            <a:r>
              <a:rPr lang="pt-BR" sz="2200" dirty="0" smtClean="0"/>
              <a:t>	</a:t>
            </a:r>
            <a:r>
              <a:rPr lang="pt-BR" sz="2200" dirty="0" err="1" smtClean="0"/>
              <a:t>Logar</a:t>
            </a:r>
            <a:r>
              <a:rPr lang="pt-BR" sz="2200" dirty="0" smtClean="0"/>
              <a:t> Paciente;</a:t>
            </a:r>
          </a:p>
          <a:p>
            <a:pPr>
              <a:buNone/>
            </a:pPr>
            <a:r>
              <a:rPr lang="pt-BR" sz="2200" dirty="0" smtClean="0"/>
              <a:t>	Listar Pacientes;	</a:t>
            </a:r>
          </a:p>
          <a:p>
            <a:pPr>
              <a:buNone/>
            </a:pPr>
            <a:r>
              <a:rPr lang="pt-BR" sz="2200" dirty="0" smtClean="0"/>
              <a:t>	Carregar Seção;</a:t>
            </a:r>
          </a:p>
          <a:p>
            <a:pPr>
              <a:buNone/>
            </a:pPr>
            <a:r>
              <a:rPr lang="pt-BR" sz="2200" dirty="0" smtClean="0"/>
              <a:t>	Encerrar Seção Paciente;</a:t>
            </a:r>
          </a:p>
          <a:p>
            <a:pPr>
              <a:buNone/>
            </a:pPr>
            <a:r>
              <a:rPr lang="pt-BR" sz="2200" dirty="0" smtClean="0"/>
              <a:t>	Gerar Relatório;</a:t>
            </a:r>
          </a:p>
          <a:p>
            <a:pPr>
              <a:buNone/>
            </a:pPr>
            <a:r>
              <a:rPr lang="pt-BR" sz="2200" dirty="0" smtClean="0"/>
              <a:t>	Acessar Relatório;</a:t>
            </a:r>
          </a:p>
          <a:p>
            <a:pPr>
              <a:buNone/>
            </a:pPr>
            <a:r>
              <a:rPr lang="pt-BR" sz="2200" dirty="0" smtClean="0"/>
              <a:t>	</a:t>
            </a:r>
            <a:r>
              <a:rPr lang="pt-BR" sz="2200" dirty="0" err="1" smtClean="0"/>
              <a:t>Deslogar</a:t>
            </a:r>
            <a:r>
              <a:rPr lang="pt-BR" sz="2200" dirty="0" smtClean="0"/>
              <a:t> Paciente.</a:t>
            </a:r>
          </a:p>
          <a:p>
            <a:pPr>
              <a:buNone/>
            </a:pPr>
            <a:r>
              <a:rPr lang="pt-BR" dirty="0" smtClean="0"/>
              <a:t>		</a:t>
            </a:r>
          </a:p>
          <a:p>
            <a:pPr>
              <a:buNone/>
            </a:pPr>
            <a:r>
              <a:rPr lang="pt-BR" dirty="0" smtClean="0"/>
              <a:t>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214554"/>
            <a:ext cx="2599821" cy="1700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A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786454"/>
            <a:ext cx="928694" cy="936306"/>
          </a:xfrm>
          <a:prstGeom prst="rect">
            <a:avLst/>
          </a:prstGeom>
        </p:spPr>
      </p:pic>
      <p:pic>
        <p:nvPicPr>
          <p:cNvPr id="7" name="Imagem 6" descr="list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5286388"/>
            <a:ext cx="1076324" cy="1076324"/>
          </a:xfrm>
          <a:prstGeom prst="rect">
            <a:avLst/>
          </a:prstGeom>
        </p:spPr>
      </p:pic>
      <p:pic>
        <p:nvPicPr>
          <p:cNvPr id="8" name="Imagem 7" descr="bebe-brincan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500570"/>
            <a:ext cx="1178850" cy="957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 descr="icon-power-butt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5643578"/>
            <a:ext cx="1000132" cy="1000132"/>
          </a:xfrm>
          <a:prstGeom prst="rect">
            <a:avLst/>
          </a:prstGeom>
        </p:spPr>
      </p:pic>
      <p:pic>
        <p:nvPicPr>
          <p:cNvPr id="12" name="Imagem 11" descr="cadastr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4214818"/>
            <a:ext cx="1350964" cy="105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436</TotalTime>
  <Words>165</Words>
  <Application>Microsoft Office PowerPoint</Application>
  <PresentationFormat>Apresentação na tela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Balcão Envidraçado</vt:lpstr>
      <vt:lpstr>Slide 1</vt:lpstr>
      <vt:lpstr>Introdução</vt:lpstr>
      <vt:lpstr>Entendendo o Problema</vt:lpstr>
      <vt:lpstr>Motivação</vt:lpstr>
      <vt:lpstr>Plano de Projeto</vt:lpstr>
      <vt:lpstr>Slide 6</vt:lpstr>
      <vt:lpstr>Requisitos</vt:lpstr>
      <vt:lpstr>Documento de Requisitos</vt:lpstr>
      <vt:lpstr>Documento de Requisitos</vt:lpstr>
      <vt:lpstr>Slide 10</vt:lpstr>
      <vt:lpstr>Arquitetura e Modelagem</vt:lpstr>
      <vt:lpstr>Slide 12</vt:lpstr>
      <vt:lpstr>Testes</vt:lpstr>
      <vt:lpstr>Ferramentas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rhss</dc:creator>
  <cp:lastModifiedBy>mmp</cp:lastModifiedBy>
  <cp:revision>39</cp:revision>
  <dcterms:created xsi:type="dcterms:W3CDTF">2009-06-15T19:13:32Z</dcterms:created>
  <dcterms:modified xsi:type="dcterms:W3CDTF">2009-11-14T21:10:27Z</dcterms:modified>
</cp:coreProperties>
</file>