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5" r:id="rId10"/>
    <p:sldId id="276" r:id="rId11"/>
    <p:sldId id="269" r:id="rId12"/>
    <p:sldId id="270" r:id="rId13"/>
    <p:sldId id="264" r:id="rId14"/>
    <p:sldId id="263" r:id="rId15"/>
    <p:sldId id="272" r:id="rId16"/>
    <p:sldId id="284" r:id="rId17"/>
    <p:sldId id="275" r:id="rId18"/>
    <p:sldId id="273" r:id="rId19"/>
    <p:sldId id="274" r:id="rId20"/>
    <p:sldId id="279" r:id="rId21"/>
    <p:sldId id="280" r:id="rId22"/>
    <p:sldId id="281" r:id="rId23"/>
    <p:sldId id="277" r:id="rId24"/>
    <p:sldId id="278" r:id="rId25"/>
    <p:sldId id="282" r:id="rId26"/>
    <p:sldId id="283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5000" b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A6EF-5A2A-4ED2-BEAE-62854271F0C1}" type="datetimeFigureOut">
              <a:rPr lang="pt-BR" smtClean="0"/>
              <a:pPr/>
              <a:t>23/11/2009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F017-3688-4CAC-A8DE-C918D80566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.ufpe.br/~if682" TargetMode="External"/><Relationship Id="rId2" Type="http://schemas.openxmlformats.org/officeDocument/2006/relationships/hyperlink" Target="http://www.cin.ufpe.br/~afarp/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threex.com/rup/spscreen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juni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9600" dirty="0" err="1" smtClean="0">
                <a:solidFill>
                  <a:srgbClr val="C00000"/>
                </a:solidFill>
              </a:rPr>
              <a:t>G</a:t>
            </a:r>
            <a:r>
              <a:rPr lang="pt-BR" sz="9600" dirty="0" err="1" smtClean="0">
                <a:solidFill>
                  <a:schemeClr val="bg1"/>
                </a:solidFill>
              </a:rPr>
              <a:t>er</a:t>
            </a:r>
            <a:r>
              <a:rPr lang="pt-BR" sz="9600" dirty="0" err="1" smtClean="0">
                <a:solidFill>
                  <a:srgbClr val="C00000"/>
                </a:solidFill>
              </a:rPr>
              <a:t>B</a:t>
            </a:r>
            <a:endParaRPr lang="pt-BR" sz="9600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2" y="6215082"/>
            <a:ext cx="6400800" cy="85725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Sistema de Gerenciamento de Boates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00098" y="785794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Treinamento de Pessoal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04" y="207167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Será necessário um treinamento básico em algumas tecnologias para a correta implementação do sistema:</a:t>
            </a:r>
          </a:p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/>
              <a:t>Eclipse 3.2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– implementação da aplicação em Java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/>
              <a:t>Oracle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– SGBD utilizado na aplicação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/>
              <a:t>Microsoft Word 2003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– Concepção de relatórios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smtClean="0"/>
              <a:t>Microsoft Project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– Elaboração do Cronograma e planejamento do projeto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b="1" dirty="0" err="1" smtClean="0"/>
              <a:t>Concurrent</a:t>
            </a:r>
            <a:r>
              <a:rPr lang="pt-BR" b="1" dirty="0" smtClean="0"/>
              <a:t> Version System (CVS)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– controle de versão e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desenvolvimente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colaborativo</a:t>
            </a:r>
          </a:p>
          <a:p>
            <a:pPr>
              <a:buFont typeface="Wingdings" pitchFamily="2" charset="2"/>
              <a:buChar char="q"/>
            </a:pPr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57552" y="714364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Riscos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42845" y="1857364"/>
          <a:ext cx="8858310" cy="4940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0"/>
                <a:gridCol w="2952770"/>
                <a:gridCol w="2952770"/>
              </a:tblGrid>
              <a:tr h="51546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Classificação do Risco</a:t>
                      </a:r>
                      <a:endParaRPr lang="pt-BR" dirty="0"/>
                    </a:p>
                  </a:txBody>
                  <a:tcPr marT="180000"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Impacto e Descrição do Risco</a:t>
                      </a:r>
                      <a:endParaRPr lang="pt-BR" dirty="0"/>
                    </a:p>
                  </a:txBody>
                  <a:tcPr marT="180000"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Estratégia de Diminuição e/ou Plano de Contingência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</a:tr>
              <a:tr h="94048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Sobrecarga de trabalho</a:t>
                      </a:r>
                      <a:r>
                        <a:rPr lang="pt-BR" baseline="0" dirty="0" smtClean="0"/>
                        <a:t> por conta de conflito com outras disciplinas.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Trabalho nos fins-de-semana</a:t>
                      </a:r>
                      <a:r>
                        <a:rPr lang="pt-BR" baseline="0" dirty="0" smtClean="0"/>
                        <a:t> para cumprir o cronograma.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262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Atraso no projeto devido à</a:t>
                      </a:r>
                      <a:r>
                        <a:rPr lang="pt-BR" baseline="0" dirty="0" smtClean="0"/>
                        <a:t> falta de experiência do profissional com determinada tecnologia.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Estudo da tecnologia,</a:t>
                      </a:r>
                      <a:r>
                        <a:rPr lang="pt-BR" baseline="0" dirty="0" smtClean="0"/>
                        <a:t> porém tendo pr</a:t>
                      </a:r>
                      <a:r>
                        <a:rPr lang="pt-BR" dirty="0" smtClean="0"/>
                        <a:t>eferência</a:t>
                      </a:r>
                      <a:r>
                        <a:rPr lang="pt-BR" baseline="0" dirty="0" smtClean="0"/>
                        <a:t> por tecnologias que o grupo já utilizou.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515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Atraso no</a:t>
                      </a:r>
                      <a:r>
                        <a:rPr lang="pt-BR" baseline="0" dirty="0" smtClean="0"/>
                        <a:t> projeto devido à ausência de algum integrante.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Atribuição das tarefas extras aos outros integrantes.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262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Falta de integração</a:t>
                      </a:r>
                      <a:r>
                        <a:rPr lang="pt-BR" baseline="0" dirty="0" smtClean="0"/>
                        <a:t> entre os desenvolvedores, pela não observância dos padrões estabelecidos.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Comunicação entre os integrantes e gerenciamento</a:t>
                      </a:r>
                      <a:r>
                        <a:rPr lang="pt-BR" baseline="0" dirty="0" smtClean="0"/>
                        <a:t> efetivo.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57552" y="714364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Riscos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1406" y="2234963"/>
          <a:ext cx="8929750" cy="305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569"/>
                <a:gridCol w="3050569"/>
                <a:gridCol w="2828612"/>
              </a:tblGrid>
              <a:tr h="51546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Classificação do Risco</a:t>
                      </a:r>
                      <a:endParaRPr lang="pt-BR" dirty="0"/>
                    </a:p>
                  </a:txBody>
                  <a:tcPr marT="180000"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Impacto e Descrição do Risco</a:t>
                      </a:r>
                      <a:endParaRPr lang="pt-BR" dirty="0"/>
                    </a:p>
                  </a:txBody>
                  <a:tcPr marT="180000"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Estratégia de Diminuição e/ou Plano de Contingência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</a:tr>
              <a:tr h="94048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Não realização de</a:t>
                      </a:r>
                      <a:r>
                        <a:rPr lang="pt-BR" baseline="0" dirty="0" smtClean="0"/>
                        <a:t> tarefa pelo desenvolvedor responsável.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Cobrança de prazos</a:t>
                      </a:r>
                      <a:r>
                        <a:rPr lang="pt-BR" baseline="0" dirty="0" smtClean="0"/>
                        <a:t> de entrega, com advertência a quem não cumprir prazos e </a:t>
                      </a:r>
                      <a:r>
                        <a:rPr lang="pt-BR" baseline="0" dirty="0" err="1" smtClean="0"/>
                        <a:t>reatribuição</a:t>
                      </a:r>
                      <a:r>
                        <a:rPr lang="pt-BR" baseline="0" dirty="0" smtClean="0"/>
                        <a:t> da tarefa.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262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Alto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Mudança nos</a:t>
                      </a:r>
                      <a:r>
                        <a:rPr lang="pt-BR" baseline="0" dirty="0" smtClean="0"/>
                        <a:t> requisitos do sistema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Analisar</a:t>
                      </a:r>
                      <a:r>
                        <a:rPr lang="pt-BR" baseline="0" dirty="0" smtClean="0"/>
                        <a:t> bem todo o projeto antes da implementação e trabalho extra para cumprir o cronograma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00296" y="714364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Cronograma</a:t>
            </a:r>
            <a:endParaRPr lang="pt-BR" dirty="0"/>
          </a:p>
        </p:txBody>
      </p:sp>
      <p:pic>
        <p:nvPicPr>
          <p:cNvPr id="4" name="Espaço Reservado para Conteúdo 3" descr="cronograma_p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00200"/>
            <a:ext cx="6429420" cy="5211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8596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Página do Projeto:</a:t>
            </a:r>
          </a:p>
          <a:p>
            <a:pPr lvl="2"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http://www.cin.ufpe.br/~afarp/ess</a:t>
            </a: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Página da disciplina de Engenharia de Software:</a:t>
            </a:r>
          </a:p>
          <a:p>
            <a:pPr lvl="2"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http://www.cin.ufpe.br/~if682</a:t>
            </a: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Site do RUP:</a:t>
            </a:r>
          </a:p>
          <a:p>
            <a:pPr lvl="2"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http://www.wthreex.com/rup/spscreen.htm</a:t>
            </a: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Página da disciplina de Gerenciamento de Dados e Informação:</a:t>
            </a:r>
          </a:p>
          <a:p>
            <a:pPr lvl="2">
              <a:buNone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http://www.cin.ufpe.br/~if685</a:t>
            </a: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2">
              <a:buNone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SOMMERVILLE, Ian. Engenharia de Software. 7ª ed. São Paulo. Editora Pearson </a:t>
            </a:r>
            <a:r>
              <a:rPr lang="pt-BR" sz="2500" dirty="0" err="1" smtClean="0"/>
              <a:t>Addison-Wesley</a:t>
            </a:r>
            <a:r>
              <a:rPr lang="pt-BR" sz="2500" dirty="0" smtClean="0"/>
              <a:t>, 2007</a:t>
            </a:r>
            <a:endParaRPr lang="pt-BR" sz="2500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8596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32" y="1785926"/>
            <a:ext cx="8229600" cy="514351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sz="5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5900" b="1" dirty="0" smtClean="0"/>
              <a:t>Funcionais</a:t>
            </a:r>
            <a:r>
              <a:rPr lang="pt-BR" b="1" dirty="0" smtClean="0"/>
              <a:t> 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(implementados)</a:t>
            </a:r>
            <a:r>
              <a:rPr lang="pt-BR" b="1" dirty="0" smtClean="0"/>
              <a:t>: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sz="3300" dirty="0" smtClean="0"/>
              <a:t>Cadastrar cliente</a:t>
            </a:r>
          </a:p>
          <a:p>
            <a:r>
              <a:rPr lang="pt-BR" sz="3300" dirty="0" smtClean="0"/>
              <a:t>Alterar dados do cliente</a:t>
            </a:r>
          </a:p>
          <a:p>
            <a:r>
              <a:rPr lang="pt-BR" sz="3300" dirty="0" smtClean="0"/>
              <a:t>Consultar dados do cliente</a:t>
            </a:r>
          </a:p>
          <a:p>
            <a:r>
              <a:rPr lang="pt-BR" sz="3300" dirty="0" smtClean="0"/>
              <a:t>Remover cliente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pt-BR" sz="3300" dirty="0" smtClean="0"/>
          </a:p>
          <a:p>
            <a:r>
              <a:rPr lang="pt-BR" sz="3300" dirty="0" smtClean="0"/>
              <a:t>Cadastrar produto</a:t>
            </a:r>
          </a:p>
          <a:p>
            <a:r>
              <a:rPr lang="pt-BR" sz="3300" dirty="0" smtClean="0"/>
              <a:t>Alterar dados do produto</a:t>
            </a:r>
          </a:p>
          <a:p>
            <a:r>
              <a:rPr lang="pt-BR" sz="3300" dirty="0" smtClean="0"/>
              <a:t>Consultar dados do produto</a:t>
            </a:r>
          </a:p>
          <a:p>
            <a:r>
              <a:rPr lang="pt-BR" sz="3300" dirty="0" smtClean="0"/>
              <a:t>Remover produto</a:t>
            </a:r>
          </a:p>
          <a:p>
            <a:pPr>
              <a:buNone/>
            </a:pPr>
            <a:endParaRPr lang="pt-BR" sz="3300" dirty="0" smtClean="0"/>
          </a:p>
          <a:p>
            <a:r>
              <a:rPr lang="pt-BR" sz="3300" dirty="0" smtClean="0"/>
              <a:t>Realizar venda</a:t>
            </a:r>
          </a:p>
          <a:p>
            <a:r>
              <a:rPr lang="pt-BR" sz="3300" dirty="0" smtClean="0"/>
              <a:t>Remover venda</a:t>
            </a:r>
          </a:p>
          <a:p>
            <a:r>
              <a:rPr lang="pt-BR" sz="3300" dirty="0" smtClean="0"/>
              <a:t>Consultar vendas por cliente</a:t>
            </a:r>
          </a:p>
          <a:p>
            <a:pPr>
              <a:buNone/>
            </a:pPr>
            <a:endParaRPr lang="pt-BR" sz="3300" dirty="0" smtClean="0"/>
          </a:p>
          <a:p>
            <a:r>
              <a:rPr lang="pt-BR" sz="3300" dirty="0" smtClean="0"/>
              <a:t>Consultar clientes mais lucrativos</a:t>
            </a:r>
          </a:p>
          <a:p>
            <a:r>
              <a:rPr lang="pt-BR" sz="3300" dirty="0" smtClean="0"/>
              <a:t>Consultar produtos mais procurados</a:t>
            </a:r>
          </a:p>
          <a:p>
            <a:r>
              <a:rPr lang="pt-BR" sz="3300" dirty="0" smtClean="0"/>
              <a:t>Consultar faturamento da noite</a:t>
            </a: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8596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32" y="1785926"/>
            <a:ext cx="8229600" cy="514351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sz="5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5900" b="1" dirty="0" smtClean="0"/>
              <a:t>Funcionais</a:t>
            </a:r>
            <a:r>
              <a:rPr lang="pt-BR" b="1" dirty="0" smtClean="0"/>
              <a:t> 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(não implementados)</a:t>
            </a:r>
            <a:r>
              <a:rPr lang="pt-BR" b="1" dirty="0" smtClean="0"/>
              <a:t>: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dirty="0" err="1" smtClean="0"/>
              <a:t>Logar</a:t>
            </a:r>
            <a:r>
              <a:rPr lang="pt-BR" dirty="0" smtClean="0"/>
              <a:t> no sistema</a:t>
            </a:r>
          </a:p>
          <a:p>
            <a:endParaRPr lang="pt-BR" dirty="0" smtClean="0"/>
          </a:p>
          <a:p>
            <a:r>
              <a:rPr lang="pt-BR" dirty="0" smtClean="0"/>
              <a:t>Cadastrar funcionário</a:t>
            </a:r>
          </a:p>
          <a:p>
            <a:r>
              <a:rPr lang="pt-BR" dirty="0" smtClean="0"/>
              <a:t>Alterar dados do funcionário</a:t>
            </a:r>
          </a:p>
          <a:p>
            <a:r>
              <a:rPr lang="pt-BR" dirty="0" smtClean="0"/>
              <a:t>Consultar dados do funcionário</a:t>
            </a:r>
          </a:p>
          <a:p>
            <a:r>
              <a:rPr lang="pt-BR" dirty="0" smtClean="0"/>
              <a:t>Remover funcionário</a:t>
            </a:r>
          </a:p>
          <a:p>
            <a:endParaRPr lang="pt-BR" dirty="0" smtClean="0"/>
          </a:p>
          <a:p>
            <a:r>
              <a:rPr lang="pt-BR" dirty="0" smtClean="0"/>
              <a:t>Cadastrar atração</a:t>
            </a:r>
          </a:p>
          <a:p>
            <a:r>
              <a:rPr lang="pt-BR" dirty="0" smtClean="0"/>
              <a:t>Alterar dados da atração</a:t>
            </a:r>
          </a:p>
          <a:p>
            <a:r>
              <a:rPr lang="pt-BR" dirty="0" smtClean="0"/>
              <a:t>Consultar dados da atração</a:t>
            </a:r>
          </a:p>
          <a:p>
            <a:r>
              <a:rPr lang="pt-BR" dirty="0" smtClean="0"/>
              <a:t>Remover atração</a:t>
            </a:r>
          </a:p>
          <a:p>
            <a:endParaRPr lang="pt-BR" dirty="0" smtClean="0"/>
          </a:p>
          <a:p>
            <a:r>
              <a:rPr lang="pt-BR" dirty="0" smtClean="0"/>
              <a:t>Abrir noite</a:t>
            </a:r>
          </a:p>
          <a:p>
            <a:r>
              <a:rPr lang="pt-BR" dirty="0" smtClean="0"/>
              <a:t>Fechar noite</a:t>
            </a:r>
          </a:p>
          <a:p>
            <a:r>
              <a:rPr lang="pt-BR" dirty="0" smtClean="0"/>
              <a:t>Inserir cliente na noite</a:t>
            </a:r>
          </a:p>
          <a:p>
            <a:r>
              <a:rPr lang="pt-BR" dirty="0" smtClean="0"/>
              <a:t>Remover cliente da noite</a:t>
            </a:r>
          </a:p>
          <a:p>
            <a:endParaRPr lang="pt-BR" dirty="0" smtClean="0"/>
          </a:p>
          <a:p>
            <a:r>
              <a:rPr lang="pt-BR" dirty="0" smtClean="0"/>
              <a:t>Consultar as atrações mais lucrativas</a:t>
            </a:r>
          </a:p>
          <a:p>
            <a:r>
              <a:rPr lang="pt-BR" dirty="0" smtClean="0"/>
              <a:t>Consultar os funcionários que vendem mais</a:t>
            </a:r>
          </a:p>
          <a:p>
            <a:r>
              <a:rPr lang="pt-BR" dirty="0" smtClean="0"/>
              <a:t>Consultar número de clientes por noite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8596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242" y="1643050"/>
            <a:ext cx="8229600" cy="5143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b="1" dirty="0" smtClean="0"/>
              <a:t>Não-Funcionais:</a:t>
            </a:r>
          </a:p>
          <a:p>
            <a:pPr>
              <a:buFont typeface="Wingdings" pitchFamily="2" charset="2"/>
              <a:buChar char="q"/>
            </a:pPr>
            <a:endParaRPr lang="pt-BR" sz="2500" b="1" dirty="0" smtClean="0"/>
          </a:p>
          <a:p>
            <a:pPr>
              <a:buNone/>
            </a:pPr>
            <a:endParaRPr lang="pt-BR" sz="2000" b="1" dirty="0" smtClean="0"/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1" y="2143116"/>
          <a:ext cx="807249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9"/>
                <a:gridCol w="6643734"/>
              </a:tblGrid>
              <a:tr h="30256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Identificação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</a:tr>
              <a:tr h="75640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RNF</a:t>
                      </a:r>
                      <a:r>
                        <a:rPr lang="pt-BR" b="1" baseline="0" dirty="0" smtClean="0"/>
                        <a:t> 000</a:t>
                      </a:r>
                      <a:endParaRPr lang="pt-BR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interface deve ser objetiva e seu uso intuitivo permitindo a utilização de todo potencial do sistema. Para isso, não deve conter exageros e deve ser de fácil compreensão.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948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RNF 001</a:t>
                      </a:r>
                      <a:endParaRPr lang="pt-BR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tempo para inserções e consultas não deve exceder 5 segundos. E para emissão dos relatórios não deve ser maior do que 2 minutos.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640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RNF 002</a:t>
                      </a:r>
                      <a:endParaRPr lang="pt-BR" b="1" dirty="0"/>
                    </a:p>
                  </a:txBody>
                  <a:tcP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 usuários do sistema não podem ter acesso às informações as quais não sejam autorizadas e não podem inserir informações se não houver permissão. 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</a:tr>
              <a:tr h="75640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RNF</a:t>
                      </a:r>
                      <a:r>
                        <a:rPr lang="pt-BR" b="1" baseline="0" dirty="0" smtClean="0"/>
                        <a:t> 003</a:t>
                      </a:r>
                      <a:endParaRPr lang="pt-BR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programa deverá primar pela simplicidade e seus comandos devem ser auto-explicativos, isso evitará a necessidade de treinamento intensivo e dificuldade de uso.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640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RNF 004</a:t>
                      </a:r>
                      <a:endParaRPr lang="pt-BR" b="1" dirty="0"/>
                    </a:p>
                  </a:txBody>
                  <a:tcP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nível de cada usuário será verificado ao efetuar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login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 que fará com que o acesso a determinadas partes do sistema dependa do tipo do usuário.</a:t>
                      </a:r>
                      <a:endParaRPr lang="pt-BR" dirty="0"/>
                    </a:p>
                  </a:txBody>
                  <a:tcP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43088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Casos de Uso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pic>
        <p:nvPicPr>
          <p:cNvPr id="4" name="Imagem 3" descr="casosuso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486" y="1714512"/>
            <a:ext cx="7187651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8596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Caso de Uso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8315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r>
              <a:rPr lang="pt-BR" sz="2000" i="1" dirty="0" smtClean="0"/>
              <a:t>*Detalhamento de um caso de uso</a:t>
            </a:r>
            <a:endParaRPr lang="pt-BR" sz="2000" i="1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8914" y="1714488"/>
            <a:ext cx="755269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928858" y="55007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9500" b="1" dirty="0" err="1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pt-BR" sz="9500" b="1" dirty="0" err="1" smtClean="0"/>
              <a:t>er</a:t>
            </a:r>
            <a:r>
              <a:rPr lang="pt-BR" sz="9500" b="1" dirty="0" err="1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pt-BR" sz="9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14744" y="6319870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Gerenciamento de Boates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1439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Análise e 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8315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14348" y="1928802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Identificar as classes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Identificar as responsabilidades das classes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Identificar os relacionamentos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Identificar atributos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1439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Análise e 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8315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28596" y="1928802"/>
            <a:ext cx="87154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Diagrama de </a:t>
            </a:r>
            <a:r>
              <a:rPr lang="pt-BR" sz="2500" b="1" dirty="0" err="1" smtClean="0"/>
              <a:t>sequência</a:t>
            </a:r>
            <a:r>
              <a:rPr lang="pt-BR" sz="2500" b="1" dirty="0" smtClean="0"/>
              <a:t> de um caso de uso </a:t>
            </a:r>
            <a:r>
              <a:rPr lang="pt-B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(cadastrar produto)</a:t>
            </a:r>
            <a:r>
              <a:rPr lang="pt-BR" sz="2500" b="1" dirty="0" smtClean="0"/>
              <a:t>:</a:t>
            </a: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pt-BR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2500" dirty="0" smtClean="0"/>
          </a:p>
        </p:txBody>
      </p:sp>
      <p:pic>
        <p:nvPicPr>
          <p:cNvPr id="7" name="Imagem 6" descr="sequencia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9144000" cy="347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1439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Análise e 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8315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28596" y="1928802"/>
            <a:ext cx="821537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Diagrama de classe de um caso de uso </a:t>
            </a:r>
            <a:r>
              <a:rPr lang="pt-B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(remover cliente)</a:t>
            </a:r>
            <a:r>
              <a:rPr lang="pt-BR" sz="2500" b="1" dirty="0" smtClean="0"/>
              <a:t>:</a:t>
            </a: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Imagem 5" descr="sequenciacasouso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428868"/>
            <a:ext cx="7072362" cy="421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43040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Arquitetura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8315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pic>
        <p:nvPicPr>
          <p:cNvPr id="6" name="Imagem 5" descr="casouso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6750" y="1785926"/>
            <a:ext cx="3179073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713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Modelagem – Banco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8315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pic>
        <p:nvPicPr>
          <p:cNvPr id="6" name="Imagem 5" descr="casouso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363" y="1643051"/>
            <a:ext cx="6033273" cy="52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00344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Testes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88315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 smtClean="0"/>
          </a:p>
          <a:p>
            <a:pPr>
              <a:buNone/>
            </a:pPr>
            <a:endParaRPr lang="pt-BR" sz="2000" i="1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>
              <a:buFont typeface="Wingdings" pitchFamily="2" charset="2"/>
              <a:buChar char="q"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14348" y="1928802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do Banco de Dados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Funcional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do Ciclo de Negócios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da Interface do Usuário 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Perfil da Performance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de Carga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de Stress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de Volume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de Segurança e de Controle de Acesso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de Falha/Recuperação</a:t>
            </a:r>
          </a:p>
          <a:p>
            <a:pPr>
              <a:buFont typeface="Wingdings" pitchFamily="2" charset="2"/>
              <a:buChar char="q"/>
            </a:pPr>
            <a:r>
              <a:rPr lang="pt-BR" sz="2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500" dirty="0" smtClean="0"/>
              <a:t>Teste de Instalação</a:t>
            </a:r>
          </a:p>
          <a:p>
            <a:endParaRPr lang="pt-B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0212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Caso de Teste</a:t>
            </a:r>
            <a:endParaRPr lang="pt-BR" dirty="0"/>
          </a:p>
        </p:txBody>
      </p:sp>
      <p:pic>
        <p:nvPicPr>
          <p:cNvPr id="7" name="Espaço Reservado para Conteúdo 6" descr="casoteste_p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888162"/>
            <a:ext cx="6786610" cy="4165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43190"/>
            <a:ext cx="8229600" cy="1143000"/>
          </a:xfrm>
        </p:spPr>
        <p:txBody>
          <a:bodyPr>
            <a:noAutofit/>
          </a:bodyPr>
          <a:lstStyle/>
          <a:p>
            <a:r>
              <a:rPr lang="pt-BR" sz="12000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Show Time</a:t>
            </a:r>
            <a:endParaRPr lang="pt-BR" sz="1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43190"/>
            <a:ext cx="9144000" cy="1143000"/>
          </a:xfrm>
        </p:spPr>
        <p:txBody>
          <a:bodyPr>
            <a:noAutofit/>
          </a:bodyPr>
          <a:lstStyle/>
          <a:p>
            <a:r>
              <a:rPr lang="pt-BR" sz="12000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Perguntas </a:t>
            </a:r>
            <a:r>
              <a:rPr lang="pt-BR" sz="12000" cap="all" dirty="0" smtClean="0">
                <a:solidFill>
                  <a:srgbClr val="FF0000"/>
                </a:solidFill>
                <a:latin typeface="Bauhaus 93" pitchFamily="82" charset="0"/>
              </a:rPr>
              <a:t>?</a:t>
            </a:r>
            <a:endParaRPr lang="pt-BR" sz="12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1934" y="4071942"/>
            <a:ext cx="4614866" cy="2054221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2643190"/>
            <a:ext cx="8929718" cy="1143000"/>
          </a:xfrm>
        </p:spPr>
        <p:txBody>
          <a:bodyPr>
            <a:noAutofit/>
          </a:bodyPr>
          <a:lstStyle/>
          <a:p>
            <a:r>
              <a:rPr lang="pt-BR" sz="12000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Obrigado </a:t>
            </a:r>
            <a:r>
              <a:rPr lang="pt-BR" sz="12000" cap="all" dirty="0" smtClean="0">
                <a:solidFill>
                  <a:srgbClr val="FF0000"/>
                </a:solidFill>
                <a:latin typeface="Bauhaus 93" pitchFamily="82" charset="0"/>
              </a:rPr>
              <a:t>!</a:t>
            </a:r>
            <a:endParaRPr lang="pt-BR" sz="12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1934" y="4071942"/>
            <a:ext cx="4614866" cy="2054221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28" y="785802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EQUIPE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4525963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pt-BR" dirty="0" smtClean="0"/>
              <a:t> André Pimentel  	-  </a:t>
            </a:r>
            <a:r>
              <a:rPr lang="pt-BR" dirty="0" err="1" smtClean="0"/>
              <a:t>afarp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Arthur Cirino 		-  alc6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Diogo Torres		-  </a:t>
            </a:r>
            <a:r>
              <a:rPr lang="pt-BR" dirty="0" err="1" smtClean="0"/>
              <a:t>dtmm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Marcelo Machado	-  </a:t>
            </a:r>
            <a:r>
              <a:rPr lang="pt-BR" dirty="0" err="1" smtClean="0"/>
              <a:t>mmp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Rubem </a:t>
            </a:r>
            <a:r>
              <a:rPr lang="pt-BR" dirty="0" err="1" smtClean="0"/>
              <a:t>Salzano</a:t>
            </a:r>
            <a:r>
              <a:rPr lang="pt-BR" dirty="0" smtClean="0"/>
              <a:t>	-  rsn3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14610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Motivação</a:t>
            </a:r>
            <a:endParaRPr lang="pt-BR" cap="al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Colocar em prática os conhecimentos adquiridos na disciplina de </a:t>
            </a:r>
            <a:r>
              <a:rPr lang="pt-BR" b="1" dirty="0" smtClean="0"/>
              <a:t>Engenharia de Software e Sistemas</a:t>
            </a:r>
          </a:p>
          <a:p>
            <a:pPr>
              <a:buFont typeface="Wingdings" pitchFamily="2" charset="2"/>
              <a:buChar char="q"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pt-BR" dirty="0" smtClean="0"/>
              <a:t>Reuso de parte do projeto de GDI, que possui mesmo tema, facilitando a integração entre as duas disciplinas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43238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Facilitar a coordenação e gerenciamento de uma boate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Prover um melhor aproveitamento dos recursos disponíveis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Gerar relatórios com bases estatísticas para os administradores da casa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371716" y="785802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51149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Objetivos e Escopo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Fases: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Concepção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Requisitos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Análise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Projeto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Codificação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Testes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Riscos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Recursos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Custo</a:t>
            </a:r>
          </a:p>
          <a:p>
            <a:pPr lvl="1">
              <a:buFont typeface="Arial" pitchFamily="34" charset="0"/>
              <a:buChar char="•"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None/>
            </a:pPr>
            <a:endParaRPr lang="pt-BR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57270" y="785794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Recursos Humanos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46309"/>
            <a:ext cx="8329642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André Pimentel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(Gerente e desenvolvedor)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Arthur Lima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(Desenvolvedor)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Diogo Torres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(Desenvolvedor)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Marcelo Machado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Desenvolvedor)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Rubem </a:t>
            </a:r>
            <a:r>
              <a:rPr lang="pt-BR" dirty="0" err="1" smtClean="0"/>
              <a:t>Salzano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(Desenvolvedor)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57552" y="785794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Custo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472518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038223"/>
                <a:gridCol w="1412086"/>
                <a:gridCol w="1470934"/>
                <a:gridCol w="1353239"/>
                <a:gridCol w="14120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Cargo</a:t>
                      </a:r>
                      <a:endParaRPr lang="pt-BR" dirty="0"/>
                    </a:p>
                  </a:txBody>
                  <a:tcPr marT="288000"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Carga horária  semanal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Custo por hora de</a:t>
                      </a:r>
                      <a:r>
                        <a:rPr lang="pt-BR" baseline="0" dirty="0" smtClean="0"/>
                        <a:t> trabalho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Gasto semanal c/ Alimentação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Gasto semanal c/ Transporte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Salário mensal</a:t>
                      </a:r>
                      <a:endParaRPr lang="pt-BR" dirty="0"/>
                    </a:p>
                  </a:txBody>
                  <a:tcPr marT="180000"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Gerente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448,00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Desenvolvedor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17,50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366,00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Desenvolvedor</a:t>
                      </a:r>
                      <a:r>
                        <a:rPr lang="pt-BR" baseline="0" dirty="0" smtClean="0"/>
                        <a:t> 2</a:t>
                      </a:r>
                      <a:endParaRPr lang="pt-BR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8,75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331,00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Desenvolvedor</a:t>
                      </a:r>
                      <a:r>
                        <a:rPr lang="pt-BR" baseline="0" dirty="0" smtClean="0"/>
                        <a:t> 3</a:t>
                      </a:r>
                      <a:endParaRPr lang="pt-BR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8,75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331,00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Desenvolvedor</a:t>
                      </a:r>
                      <a:r>
                        <a:rPr lang="pt-BR" baseline="0" dirty="0" smtClean="0"/>
                        <a:t> 4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8,75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331,00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71604" y="500063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Cargo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Salário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 meses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  <a:alpha val="83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 gerente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448,00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1792,00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r>
                        <a:rPr lang="pt-BR" baseline="0" dirty="0" smtClean="0"/>
                        <a:t> desenvolvedores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1359,00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5436,00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Custo mensal (R$):</a:t>
                      </a:r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1807,00</a:t>
                      </a:r>
                      <a:endParaRPr lang="pt-BR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7228,00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85850" y="785794"/>
            <a:ext cx="8229600" cy="1143000"/>
          </a:xfrm>
        </p:spPr>
        <p:txBody>
          <a:bodyPr/>
          <a:lstStyle/>
          <a:p>
            <a:r>
              <a:rPr lang="pt-BR" cap="all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Recursos de 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04" y="207167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Eclipse 3.2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err="1" smtClean="0"/>
              <a:t>BrModelo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Oracle 10g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Microsoft Word 2003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Microsoft Project 2007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err="1" smtClean="0"/>
              <a:t>Concurrent</a:t>
            </a:r>
            <a:r>
              <a:rPr lang="pt-BR" dirty="0" smtClean="0"/>
              <a:t> Version System (CVS)</a:t>
            </a:r>
          </a:p>
          <a:p>
            <a:pPr>
              <a:buFont typeface="Wingdings" pitchFamily="2" charset="2"/>
              <a:buChar char="q"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err="1" smtClean="0"/>
              <a:t>JUnit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dirty="0" smtClean="0"/>
              <a:t>JUDE</a:t>
            </a:r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>
              <a:buNone/>
            </a:pPr>
            <a:r>
              <a:rPr lang="pt-BR" b="1" dirty="0" err="1" smtClean="0">
                <a:solidFill>
                  <a:schemeClr val="accent6">
                    <a:lumMod val="50000"/>
                  </a:schemeClr>
                </a:solidFill>
              </a:rPr>
              <a:t>Obs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pt-BR" i="1" dirty="0" smtClean="0"/>
              <a:t>A equipe usará os computadores do Centro de Informática da UFPE (</a:t>
            </a:r>
            <a:r>
              <a:rPr lang="pt-BR" i="1" dirty="0" err="1" smtClean="0"/>
              <a:t>CIn</a:t>
            </a:r>
            <a:r>
              <a:rPr lang="pt-BR" i="1" dirty="0" smtClean="0"/>
              <a:t>/UFPE), evitando gastos com hardware e licenças de software.</a:t>
            </a:r>
          </a:p>
        </p:txBody>
      </p:sp>
      <p:pic>
        <p:nvPicPr>
          <p:cNvPr id="4" name="Picture 5" descr="junit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857628"/>
            <a:ext cx="2133600" cy="6762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786322"/>
            <a:ext cx="19579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off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643050"/>
            <a:ext cx="1547813" cy="963638"/>
          </a:xfrm>
          <a:prstGeom prst="rect">
            <a:avLst/>
          </a:prstGeom>
        </p:spPr>
      </p:pic>
      <p:pic>
        <p:nvPicPr>
          <p:cNvPr id="7" name="Imagem 6" descr="cv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2571744"/>
            <a:ext cx="1355018" cy="990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071942"/>
            <a:ext cx="738176" cy="11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m 8" descr="ganymede_splas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1857364"/>
            <a:ext cx="1922772" cy="1246632"/>
          </a:xfrm>
          <a:prstGeom prst="rect">
            <a:avLst/>
          </a:prstGeom>
        </p:spPr>
      </p:pic>
      <p:pic>
        <p:nvPicPr>
          <p:cNvPr id="10" name="Picture 4" descr="http://event.on24.com/event/11/57/93/rt/1/images/thumbnail/oracle_u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3214686"/>
            <a:ext cx="1333509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925</Words>
  <Application>Microsoft Office PowerPoint</Application>
  <PresentationFormat>Apresentação na tela (4:3)</PresentationFormat>
  <Paragraphs>341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GerB</vt:lpstr>
      <vt:lpstr>GerB</vt:lpstr>
      <vt:lpstr>EQUIPE</vt:lpstr>
      <vt:lpstr>Motivação</vt:lpstr>
      <vt:lpstr>Objetivo</vt:lpstr>
      <vt:lpstr>O Projeto</vt:lpstr>
      <vt:lpstr>Recursos Humanos</vt:lpstr>
      <vt:lpstr>Custo</vt:lpstr>
      <vt:lpstr>Recursos de Software</vt:lpstr>
      <vt:lpstr>Treinamento de Pessoal</vt:lpstr>
      <vt:lpstr>Riscos</vt:lpstr>
      <vt:lpstr>Riscos</vt:lpstr>
      <vt:lpstr>Cronograma</vt:lpstr>
      <vt:lpstr>Referências</vt:lpstr>
      <vt:lpstr>Requisitos</vt:lpstr>
      <vt:lpstr>Requisitos</vt:lpstr>
      <vt:lpstr>Requisitos</vt:lpstr>
      <vt:lpstr>Casos de Uso</vt:lpstr>
      <vt:lpstr>Caso de Uso</vt:lpstr>
      <vt:lpstr>Análise e Diagramas</vt:lpstr>
      <vt:lpstr>Análise e Diagramas</vt:lpstr>
      <vt:lpstr>Análise e Diagramas</vt:lpstr>
      <vt:lpstr>Arquitetura Geral</vt:lpstr>
      <vt:lpstr>Modelagem – Banco de dados</vt:lpstr>
      <vt:lpstr>Testes</vt:lpstr>
      <vt:lpstr>Caso de Teste</vt:lpstr>
      <vt:lpstr>Show Time</vt:lpstr>
      <vt:lpstr>Perguntas ?</vt:lpstr>
      <vt:lpstr>Obrigado !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GerB</dc:title>
  <dc:creator>mmp</dc:creator>
  <cp:lastModifiedBy>mmp</cp:lastModifiedBy>
  <cp:revision>68</cp:revision>
  <dcterms:created xsi:type="dcterms:W3CDTF">2009-11-14T18:54:08Z</dcterms:created>
  <dcterms:modified xsi:type="dcterms:W3CDTF">2009-11-23T11:27:42Z</dcterms:modified>
</cp:coreProperties>
</file>