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77" r:id="rId3"/>
    <p:sldId id="290" r:id="rId4"/>
    <p:sldId id="279" r:id="rId5"/>
    <p:sldId id="280" r:id="rId6"/>
    <p:sldId id="281" r:id="rId7"/>
    <p:sldId id="282" r:id="rId8"/>
    <p:sldId id="269" r:id="rId9"/>
    <p:sldId id="261" r:id="rId10"/>
    <p:sldId id="262" r:id="rId11"/>
    <p:sldId id="273" r:id="rId12"/>
    <p:sldId id="266" r:id="rId13"/>
    <p:sldId id="257" r:id="rId14"/>
    <p:sldId id="259" r:id="rId15"/>
    <p:sldId id="260" r:id="rId16"/>
    <p:sldId id="268" r:id="rId17"/>
    <p:sldId id="267" r:id="rId18"/>
    <p:sldId id="270" r:id="rId19"/>
    <p:sldId id="263" r:id="rId20"/>
    <p:sldId id="264" r:id="rId21"/>
    <p:sldId id="275" r:id="rId22"/>
    <p:sldId id="271" r:id="rId23"/>
    <p:sldId id="272" r:id="rId24"/>
    <p:sldId id="265" r:id="rId25"/>
    <p:sldId id="283" r:id="rId26"/>
    <p:sldId id="284" r:id="rId27"/>
    <p:sldId id="285" r:id="rId28"/>
    <p:sldId id="286" r:id="rId29"/>
    <p:sldId id="288" r:id="rId3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1" autoAdjust="0"/>
    <p:restoredTop sz="94660"/>
  </p:normalViewPr>
  <p:slideViewPr>
    <p:cSldViewPr>
      <p:cViewPr>
        <p:scale>
          <a:sx n="50" d="100"/>
          <a:sy n="50" d="100"/>
        </p:scale>
        <p:origin x="-6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BE5CC-684E-480D-8217-5BA6408D214C}" type="datetimeFigureOut">
              <a:rPr lang="pt-BR"/>
              <a:pPr>
                <a:defRPr/>
              </a:pPr>
              <a:t>10/9/2009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179BB-4029-45CE-8F6A-718EEA99D3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F8040-9818-4DF4-928E-707DE579B368}" type="datetimeFigureOut">
              <a:rPr lang="pt-BR"/>
              <a:pPr>
                <a:defRPr/>
              </a:pPr>
              <a:t>10/9/2009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9A782-EA37-4D76-B70D-1C71C41D76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07AD9-C8DA-4C35-B1D1-1BDE467111E7}" type="datetimeFigureOut">
              <a:rPr lang="pt-BR"/>
              <a:pPr>
                <a:defRPr/>
              </a:pPr>
              <a:t>10/9/2009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702CA-FA66-439F-949F-29519758B0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7BAC0-FFC1-4878-AD41-8CBA876F897F}" type="datetimeFigureOut">
              <a:rPr lang="pt-BR"/>
              <a:pPr>
                <a:defRPr/>
              </a:pPr>
              <a:t>10/9/2009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D4F81-4CFC-4AF2-819B-5225D85E6C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685CC-DBEA-441A-9964-07F8EAFD2808}" type="datetimeFigureOut">
              <a:rPr lang="pt-BR"/>
              <a:pPr>
                <a:defRPr/>
              </a:pPr>
              <a:t>10/9/2009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C71BF-E70B-4411-AAA0-E84541DD75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2C4F8-32EE-429C-91DA-573D906AD21B}" type="datetimeFigureOut">
              <a:rPr lang="pt-BR"/>
              <a:pPr>
                <a:defRPr/>
              </a:pPr>
              <a:t>10/9/2009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C9768-5346-4A22-91AE-679FE13008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2B9AA-71EC-4CFB-BFBC-D8D8BFF52DCD}" type="datetimeFigureOut">
              <a:rPr lang="pt-BR"/>
              <a:pPr>
                <a:defRPr/>
              </a:pPr>
              <a:t>10/9/2009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DC149-F30B-427D-BEE8-BB136DC31C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01C44-EB94-4340-8EAC-DCE7745E4826}" type="datetimeFigureOut">
              <a:rPr lang="pt-BR"/>
              <a:pPr>
                <a:defRPr/>
              </a:pPr>
              <a:t>10/9/2009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B2EFD-3881-4833-91DB-CDB32B3947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BEC35-35E6-4B24-9895-A57395B520E4}" type="datetimeFigureOut">
              <a:rPr lang="pt-BR"/>
              <a:pPr>
                <a:defRPr/>
              </a:pPr>
              <a:t>10/9/2009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4EB0D-52B6-4135-9743-7AE4B01DB2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D4654-A6EB-4F30-9D3F-4FEDB960B607}" type="datetimeFigureOut">
              <a:rPr lang="pt-BR"/>
              <a:pPr>
                <a:defRPr/>
              </a:pPr>
              <a:t>10/9/2009</a:t>
            </a:fld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F2B16-A537-47C7-B105-2CED0DFE1D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AB468-3239-4CE3-B17C-0D77B2CF883D}" type="datetimeFigureOut">
              <a:rPr lang="pt-BR"/>
              <a:pPr>
                <a:defRPr/>
              </a:pPr>
              <a:t>10/9/2009</a:t>
            </a:fld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0F222-CBE4-4B40-A9DB-48A8593563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29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498799C-7EDB-4C26-88F3-CE4677AEB1FE}" type="datetimeFigureOut">
              <a:rPr lang="pt-BR"/>
              <a:pPr>
                <a:defRPr/>
              </a:pPr>
              <a:t>10/9/2009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BA75593-A2D5-42F8-87F6-639FD2AA0C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8" r:id="rId2"/>
    <p:sldLayoutId id="2147483684" r:id="rId3"/>
    <p:sldLayoutId id="2147483679" r:id="rId4"/>
    <p:sldLayoutId id="2147483680" r:id="rId5"/>
    <p:sldLayoutId id="2147483681" r:id="rId6"/>
    <p:sldLayoutId id="2147483685" r:id="rId7"/>
    <p:sldLayoutId id="2147483686" r:id="rId8"/>
    <p:sldLayoutId id="2147483687" r:id="rId9"/>
    <p:sldLayoutId id="2147483682" r:id="rId10"/>
    <p:sldLayoutId id="21474836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rcm3@cin.ufpe.br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rcm3/GD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573350"/>
          </a:xfrm>
        </p:spPr>
        <p:txBody>
          <a:bodyPr>
            <a:normAutofit fontScale="90000"/>
          </a:bodyPr>
          <a:lstStyle/>
          <a:p>
            <a:r>
              <a:rPr lang="pt-BR" sz="4000" dirty="0" smtClean="0"/>
              <a:t>Gerenciamento de Dados e Informação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700" dirty="0" smtClean="0"/>
              <a:t>Estudo de caso - SQL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6800" y="4929198"/>
            <a:ext cx="8077200" cy="1499616"/>
          </a:xfrm>
        </p:spPr>
        <p:txBody>
          <a:bodyPr>
            <a:normAutofit/>
          </a:bodyPr>
          <a:lstStyle/>
          <a:p>
            <a:pPr algn="r"/>
            <a:r>
              <a:rPr lang="pt-BR" sz="2800" dirty="0" smtClean="0"/>
              <a:t>Equipe de monitoria</a:t>
            </a:r>
          </a:p>
          <a:p>
            <a:pPr algn="r"/>
            <a:r>
              <a:rPr lang="pt-BR" sz="2400" dirty="0" smtClean="0">
                <a:solidFill>
                  <a:schemeClr val="accent2"/>
                </a:solidFill>
              </a:rPr>
              <a:t>Aula prática 2</a:t>
            </a:r>
            <a:endParaRPr lang="pt-BR" sz="28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Consulta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921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28738"/>
          </a:xfrm>
        </p:spPr>
        <p:txBody>
          <a:bodyPr/>
          <a:lstStyle/>
          <a:p>
            <a:pPr eaLnBrk="1" hangingPunct="1"/>
            <a:r>
              <a:rPr lang="pt-BR" smtClean="0"/>
              <a:t>Selecionar para cada esporte a média salarial de seus coordenadores.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1643063" y="3071813"/>
            <a:ext cx="6000750" cy="19383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latin typeface="Corbel" pitchFamily="34" charset="0"/>
              </a:rPr>
              <a:t>SELECT E.Nome, AVG(F.Salario)</a:t>
            </a:r>
          </a:p>
          <a:p>
            <a:r>
              <a:rPr lang="pt-BR" sz="2400">
                <a:latin typeface="Corbel" pitchFamily="34" charset="0"/>
              </a:rPr>
              <a:t>   FROM Esporte E, Funcionario  F, Coordena C </a:t>
            </a:r>
          </a:p>
          <a:p>
            <a:r>
              <a:rPr lang="pt-BR" sz="2400">
                <a:latin typeface="Corbel" pitchFamily="34" charset="0"/>
              </a:rPr>
              <a:t>      WHERE E.CodigoEsp = C.CodigoEsp</a:t>
            </a:r>
          </a:p>
          <a:p>
            <a:r>
              <a:rPr lang="pt-BR" sz="2400">
                <a:latin typeface="Corbel" pitchFamily="34" charset="0"/>
              </a:rPr>
              <a:t>         AND C.CodigoFuncionario = F.Codigo</a:t>
            </a:r>
          </a:p>
          <a:p>
            <a:r>
              <a:rPr lang="pt-BR" sz="2400">
                <a:latin typeface="Corbel" pitchFamily="34" charset="0"/>
              </a:rPr>
              <a:t>            GROUP BY E.Nome;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2328863"/>
          </a:xfrm>
        </p:spPr>
        <p:txBody>
          <a:bodyPr/>
          <a:lstStyle/>
          <a:p>
            <a:pPr eaLnBrk="1" hangingPunct="1"/>
            <a:r>
              <a:rPr lang="pt-BR" smtClean="0"/>
              <a:t>Informe o nome de todos os esportes e a quantidade de modalidades que cada um possui.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1187450" y="3789363"/>
            <a:ext cx="6073775" cy="15621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orbel" pitchFamily="34" charset="0"/>
              </a:rPr>
              <a:t>SELECT e.nome, COUNT(*) AS TOTAL_MOD</a:t>
            </a:r>
          </a:p>
          <a:p>
            <a:r>
              <a:rPr lang="en-US" sz="2400">
                <a:latin typeface="Corbel" pitchFamily="34" charset="0"/>
              </a:rPr>
              <a:t>FROM esporte e, modalidade m</a:t>
            </a:r>
          </a:p>
          <a:p>
            <a:r>
              <a:rPr lang="en-US" sz="2400">
                <a:latin typeface="Corbel" pitchFamily="34" charset="0"/>
              </a:rPr>
              <a:t>WHERE m.codigoesp = e.codigoesp</a:t>
            </a:r>
          </a:p>
          <a:p>
            <a:r>
              <a:rPr lang="en-US" sz="2400">
                <a:latin typeface="Corbel" pitchFamily="34" charset="0"/>
              </a:rPr>
              <a:t>GROUP BY e.nome;</a:t>
            </a:r>
            <a:endParaRPr lang="pt-BR" sz="2400">
              <a:latin typeface="Corbel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Consulta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dirty="0" smtClean="0">
                <a:solidFill>
                  <a:schemeClr val="accent1">
                    <a:satMod val="150000"/>
                  </a:schemeClr>
                </a:solidFill>
              </a:rPr>
              <a:t>Consulta</a:t>
            </a:r>
            <a:endParaRPr lang="pt-BR" sz="36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28738"/>
          </a:xfrm>
        </p:spPr>
        <p:txBody>
          <a:bodyPr/>
          <a:lstStyle/>
          <a:p>
            <a:pPr eaLnBrk="1" hangingPunct="1"/>
            <a:r>
              <a:rPr lang="pt-BR" smtClean="0"/>
              <a:t>Selecionar Código, Nome, RG e Código da Federação dos atletas.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928711" y="2786058"/>
            <a:ext cx="6929437" cy="12001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>
                <a:latin typeface="Corbel" pitchFamily="34" charset="0"/>
              </a:rPr>
              <a:t>SELECT </a:t>
            </a:r>
            <a:r>
              <a:rPr lang="pt-BR" sz="2400" dirty="0" err="1">
                <a:latin typeface="Corbel" pitchFamily="34" charset="0"/>
              </a:rPr>
              <a:t>P.Codigo</a:t>
            </a:r>
            <a:r>
              <a:rPr lang="pt-BR" sz="2400" dirty="0">
                <a:latin typeface="Corbel" pitchFamily="34" charset="0"/>
              </a:rPr>
              <a:t>, P.Nome, P.RG, </a:t>
            </a:r>
            <a:r>
              <a:rPr lang="pt-BR" sz="2400" dirty="0" err="1">
                <a:latin typeface="Corbel" pitchFamily="34" charset="0"/>
              </a:rPr>
              <a:t>A.CodigoFederacao</a:t>
            </a:r>
            <a:r>
              <a:rPr lang="pt-BR" sz="2400" dirty="0">
                <a:latin typeface="Corbel" pitchFamily="34" charset="0"/>
              </a:rPr>
              <a:t> </a:t>
            </a:r>
          </a:p>
          <a:p>
            <a:r>
              <a:rPr lang="pt-BR" sz="2400" dirty="0" smtClean="0">
                <a:latin typeface="Corbel" pitchFamily="34" charset="0"/>
              </a:rPr>
              <a:t>    FROM </a:t>
            </a:r>
            <a:r>
              <a:rPr lang="pt-BR" sz="2400" dirty="0">
                <a:latin typeface="Corbel" pitchFamily="34" charset="0"/>
              </a:rPr>
              <a:t>Pessoa P, Atleta A </a:t>
            </a:r>
          </a:p>
          <a:p>
            <a:r>
              <a:rPr lang="pt-BR" sz="2400" dirty="0" smtClean="0">
                <a:latin typeface="Corbel" pitchFamily="34" charset="0"/>
              </a:rPr>
              <a:t>    WHERE </a:t>
            </a:r>
            <a:r>
              <a:rPr lang="pt-BR" sz="2400" dirty="0" err="1">
                <a:latin typeface="Corbel" pitchFamily="34" charset="0"/>
              </a:rPr>
              <a:t>P.Codigo</a:t>
            </a:r>
            <a:r>
              <a:rPr lang="pt-BR" sz="2400" dirty="0">
                <a:latin typeface="Corbel" pitchFamily="34" charset="0"/>
              </a:rPr>
              <a:t> = </a:t>
            </a:r>
            <a:r>
              <a:rPr lang="pt-BR" sz="2400" dirty="0" err="1">
                <a:latin typeface="Corbel" pitchFamily="34" charset="0"/>
              </a:rPr>
              <a:t>A.Codigo;</a:t>
            </a:r>
            <a:endParaRPr lang="pt-BR" sz="2400" dirty="0">
              <a:latin typeface="Corbel" pitchFamily="34" charset="0"/>
            </a:endParaRP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214282" y="4214818"/>
            <a:ext cx="6929437" cy="12001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>
                <a:latin typeface="Corbel" pitchFamily="34" charset="0"/>
              </a:rPr>
              <a:t>SELECT </a:t>
            </a:r>
            <a:r>
              <a:rPr lang="pt-BR" sz="2400" dirty="0" err="1">
                <a:latin typeface="Corbel" pitchFamily="34" charset="0"/>
              </a:rPr>
              <a:t>P.Codigo</a:t>
            </a:r>
            <a:r>
              <a:rPr lang="pt-BR" sz="2400" dirty="0">
                <a:latin typeface="Corbel" pitchFamily="34" charset="0"/>
              </a:rPr>
              <a:t>, P.Nome, P.RG, </a:t>
            </a:r>
            <a:r>
              <a:rPr lang="pt-BR" sz="2400" dirty="0" err="1">
                <a:latin typeface="Corbel" pitchFamily="34" charset="0"/>
              </a:rPr>
              <a:t>A.CodigoFederacao</a:t>
            </a:r>
            <a:r>
              <a:rPr lang="pt-BR" sz="2400" dirty="0">
                <a:latin typeface="Corbel" pitchFamily="34" charset="0"/>
              </a:rPr>
              <a:t> </a:t>
            </a:r>
          </a:p>
          <a:p>
            <a:r>
              <a:rPr lang="pt-BR" sz="2400" dirty="0" smtClean="0">
                <a:latin typeface="Corbel" pitchFamily="34" charset="0"/>
              </a:rPr>
              <a:t>    FROM </a:t>
            </a:r>
            <a:r>
              <a:rPr lang="pt-BR" sz="2400" dirty="0">
                <a:latin typeface="Corbel" pitchFamily="34" charset="0"/>
              </a:rPr>
              <a:t>Pessoa P INNER JOIN Atleta A </a:t>
            </a:r>
          </a:p>
          <a:p>
            <a:r>
              <a:rPr lang="pt-BR" sz="2400" dirty="0" smtClean="0">
                <a:latin typeface="Corbel" pitchFamily="34" charset="0"/>
              </a:rPr>
              <a:t>        ON </a:t>
            </a:r>
            <a:r>
              <a:rPr lang="pt-BR" sz="2400" dirty="0">
                <a:latin typeface="Corbel" pitchFamily="34" charset="0"/>
              </a:rPr>
              <a:t>(</a:t>
            </a:r>
            <a:r>
              <a:rPr lang="pt-BR" sz="2400" dirty="0" err="1">
                <a:latin typeface="Corbel" pitchFamily="34" charset="0"/>
              </a:rPr>
              <a:t>P.Codigo</a:t>
            </a:r>
            <a:r>
              <a:rPr lang="pt-BR" sz="2400" dirty="0">
                <a:latin typeface="Corbel" pitchFamily="34" charset="0"/>
              </a:rPr>
              <a:t> = </a:t>
            </a:r>
            <a:r>
              <a:rPr lang="pt-BR" sz="2400" dirty="0" err="1">
                <a:latin typeface="Corbel" pitchFamily="34" charset="0"/>
              </a:rPr>
              <a:t>A.Codigo</a:t>
            </a:r>
            <a:r>
              <a:rPr lang="pt-BR" sz="2400" dirty="0">
                <a:latin typeface="Corbel" pitchFamily="34" charset="0"/>
              </a:rPr>
              <a:t>);</a:t>
            </a: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785918" y="5643578"/>
            <a:ext cx="6929437" cy="83099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>
                <a:latin typeface="Corbel" pitchFamily="34" charset="0"/>
              </a:rPr>
              <a:t>SELECT </a:t>
            </a:r>
            <a:r>
              <a:rPr lang="pt-BR" sz="2400" dirty="0" err="1" smtClean="0">
                <a:latin typeface="Corbel" pitchFamily="34" charset="0"/>
              </a:rPr>
              <a:t>codigo</a:t>
            </a:r>
            <a:r>
              <a:rPr lang="pt-BR" sz="2400" dirty="0">
                <a:latin typeface="Corbel" pitchFamily="34" charset="0"/>
              </a:rPr>
              <a:t>, </a:t>
            </a:r>
            <a:r>
              <a:rPr lang="pt-BR" sz="2400" dirty="0" smtClean="0">
                <a:latin typeface="Corbel" pitchFamily="34" charset="0"/>
              </a:rPr>
              <a:t>nome</a:t>
            </a:r>
            <a:r>
              <a:rPr lang="pt-BR" sz="2400" dirty="0">
                <a:latin typeface="Corbel" pitchFamily="34" charset="0"/>
              </a:rPr>
              <a:t>, </a:t>
            </a:r>
            <a:r>
              <a:rPr lang="pt-BR" sz="2400" dirty="0" smtClean="0">
                <a:latin typeface="Corbel" pitchFamily="34" charset="0"/>
              </a:rPr>
              <a:t>RG</a:t>
            </a:r>
            <a:r>
              <a:rPr lang="pt-BR" sz="2400" dirty="0">
                <a:latin typeface="Corbel" pitchFamily="34" charset="0"/>
              </a:rPr>
              <a:t>, </a:t>
            </a:r>
            <a:r>
              <a:rPr lang="pt-BR" sz="2400" dirty="0" err="1" smtClean="0">
                <a:latin typeface="Corbel" pitchFamily="34" charset="0"/>
              </a:rPr>
              <a:t>codigoFederacao</a:t>
            </a:r>
            <a:r>
              <a:rPr lang="pt-BR" sz="2400" dirty="0" smtClean="0">
                <a:latin typeface="Corbel" pitchFamily="34" charset="0"/>
              </a:rPr>
              <a:t> </a:t>
            </a:r>
            <a:endParaRPr lang="pt-BR" sz="2400" dirty="0">
              <a:latin typeface="Corbel" pitchFamily="34" charset="0"/>
            </a:endParaRPr>
          </a:p>
          <a:p>
            <a:r>
              <a:rPr lang="pt-BR" sz="2400" dirty="0" smtClean="0">
                <a:latin typeface="Corbel" pitchFamily="34" charset="0"/>
              </a:rPr>
              <a:t>    FROM </a:t>
            </a:r>
            <a:r>
              <a:rPr lang="pt-BR" sz="2400" dirty="0">
                <a:latin typeface="Corbel" pitchFamily="34" charset="0"/>
              </a:rPr>
              <a:t>Pessoa </a:t>
            </a:r>
            <a:r>
              <a:rPr lang="pt-BR" sz="2400" dirty="0" smtClean="0">
                <a:latin typeface="Corbel" pitchFamily="34" charset="0"/>
              </a:rPr>
              <a:t>JOIN </a:t>
            </a:r>
            <a:r>
              <a:rPr lang="pt-BR" sz="2400" dirty="0">
                <a:latin typeface="Corbel" pitchFamily="34" charset="0"/>
              </a:rPr>
              <a:t>Atleta </a:t>
            </a:r>
            <a:r>
              <a:rPr lang="pt-BR" sz="2400" dirty="0" smtClean="0">
                <a:latin typeface="Corbel" pitchFamily="34" charset="0"/>
              </a:rPr>
              <a:t>USING (</a:t>
            </a:r>
            <a:r>
              <a:rPr lang="pt-BR" sz="2400" dirty="0" err="1" smtClean="0">
                <a:latin typeface="Corbel" pitchFamily="34" charset="0"/>
              </a:rPr>
              <a:t>codigo</a:t>
            </a:r>
            <a:r>
              <a:rPr lang="pt-BR" sz="2400" dirty="0">
                <a:latin typeface="Corbel" pitchFamily="34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Consulta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7296"/>
          </a:xfrm>
        </p:spPr>
        <p:txBody>
          <a:bodyPr/>
          <a:lstStyle/>
          <a:p>
            <a:r>
              <a:rPr lang="pt-BR" dirty="0" smtClean="0"/>
              <a:t>Selecione a modalidade que tem, pelo menos, uma equipe que a comanda.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1071538" y="3000372"/>
            <a:ext cx="7000875" cy="156966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 smtClean="0">
                <a:latin typeface="Corbel" pitchFamily="34" charset="0"/>
              </a:rPr>
              <a:t>SELECT </a:t>
            </a:r>
            <a:r>
              <a:rPr lang="pt-BR" sz="2400" dirty="0" err="1" smtClean="0">
                <a:latin typeface="Corbel" pitchFamily="34" charset="0"/>
              </a:rPr>
              <a:t>M.Descricao</a:t>
            </a:r>
            <a:r>
              <a:rPr lang="pt-BR" sz="2400" dirty="0" smtClean="0">
                <a:latin typeface="Corbel" pitchFamily="34" charset="0"/>
              </a:rPr>
              <a:t>  FROM Modalidade M </a:t>
            </a:r>
          </a:p>
          <a:p>
            <a:r>
              <a:rPr lang="pt-BR" sz="2400" dirty="0" smtClean="0">
                <a:latin typeface="Corbel" pitchFamily="34" charset="0"/>
              </a:rPr>
              <a:t>     WHERE EXISTS </a:t>
            </a:r>
          </a:p>
          <a:p>
            <a:r>
              <a:rPr lang="pt-BR" sz="2400" dirty="0" smtClean="0">
                <a:latin typeface="Corbel" pitchFamily="34" charset="0"/>
              </a:rPr>
              <a:t>           (SELECT </a:t>
            </a:r>
            <a:r>
              <a:rPr lang="pt-BR" sz="2400" dirty="0" err="1" smtClean="0">
                <a:latin typeface="Corbel" pitchFamily="34" charset="0"/>
              </a:rPr>
              <a:t>E.Descricao</a:t>
            </a:r>
            <a:r>
              <a:rPr lang="pt-BR" sz="2400" dirty="0" smtClean="0">
                <a:latin typeface="Corbel" pitchFamily="34" charset="0"/>
              </a:rPr>
              <a:t> FROM Equipe E </a:t>
            </a:r>
          </a:p>
          <a:p>
            <a:r>
              <a:rPr lang="pt-BR" sz="2400" dirty="0" smtClean="0">
                <a:latin typeface="Corbel" pitchFamily="34" charset="0"/>
              </a:rPr>
              <a:t>               WHERE </a:t>
            </a:r>
            <a:r>
              <a:rPr lang="pt-BR" sz="2400" dirty="0" err="1" smtClean="0">
                <a:latin typeface="Corbel" pitchFamily="34" charset="0"/>
              </a:rPr>
              <a:t>M</a:t>
            </a:r>
            <a:r>
              <a:rPr lang="pt-BR" sz="2400" dirty="0" err="1" smtClean="0">
                <a:latin typeface="Corbel" pitchFamily="34" charset="0"/>
              </a:rPr>
              <a:t>.NumSeq</a:t>
            </a:r>
            <a:r>
              <a:rPr lang="pt-BR" sz="2400" dirty="0" smtClean="0">
                <a:latin typeface="Corbel" pitchFamily="34" charset="0"/>
              </a:rPr>
              <a:t> </a:t>
            </a:r>
            <a:r>
              <a:rPr lang="pt-BR" sz="2400" dirty="0" smtClean="0">
                <a:latin typeface="Corbel" pitchFamily="34" charset="0"/>
              </a:rPr>
              <a:t>= E.NumSeq);</a:t>
            </a:r>
            <a:endParaRPr lang="pt-BR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Consulta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7296"/>
          </a:xfrm>
        </p:spPr>
        <p:txBody>
          <a:bodyPr/>
          <a:lstStyle/>
          <a:p>
            <a:r>
              <a:rPr lang="pt-BR" dirty="0" smtClean="0"/>
              <a:t>Selecionar tanto os funcionários que são coordenadores de futebol como de basquete.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214282" y="3071810"/>
            <a:ext cx="8643966" cy="230832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rbel" pitchFamily="34" charset="0"/>
              </a:rPr>
              <a:t>SELECT </a:t>
            </a:r>
            <a:r>
              <a:rPr lang="en-US" sz="2400" dirty="0" err="1" smtClean="0">
                <a:latin typeface="Corbel" pitchFamily="34" charset="0"/>
              </a:rPr>
              <a:t>P.Nome</a:t>
            </a:r>
            <a:r>
              <a:rPr lang="en-US" sz="2400" dirty="0" smtClean="0">
                <a:latin typeface="Corbel" pitchFamily="34" charset="0"/>
              </a:rPr>
              <a:t>, P.RG FROM Pessoa P, </a:t>
            </a:r>
            <a:r>
              <a:rPr lang="en-US" sz="2400" dirty="0" err="1" smtClean="0">
                <a:latin typeface="Corbel" pitchFamily="34" charset="0"/>
              </a:rPr>
              <a:t>Funcionario</a:t>
            </a:r>
            <a:r>
              <a:rPr lang="en-US" sz="2400" dirty="0" smtClean="0">
                <a:latin typeface="Corbel" pitchFamily="34" charset="0"/>
              </a:rPr>
              <a:t> F</a:t>
            </a:r>
          </a:p>
          <a:p>
            <a:r>
              <a:rPr lang="en-US" sz="2400" dirty="0" smtClean="0">
                <a:latin typeface="Corbel" pitchFamily="34" charset="0"/>
              </a:rPr>
              <a:t>             WHERE </a:t>
            </a:r>
            <a:r>
              <a:rPr lang="en-US" sz="2400" dirty="0" err="1" smtClean="0">
                <a:latin typeface="Corbel" pitchFamily="34" charset="0"/>
              </a:rPr>
              <a:t>P.Codigo</a:t>
            </a:r>
            <a:r>
              <a:rPr lang="en-US" sz="2400" dirty="0" smtClean="0">
                <a:latin typeface="Corbel" pitchFamily="34" charset="0"/>
              </a:rPr>
              <a:t> = </a:t>
            </a:r>
            <a:r>
              <a:rPr lang="en-US" sz="2400" dirty="0" err="1" smtClean="0">
                <a:latin typeface="Corbel" pitchFamily="34" charset="0"/>
              </a:rPr>
              <a:t>F.Codigo</a:t>
            </a:r>
            <a:r>
              <a:rPr lang="en-US" sz="2400" dirty="0" smtClean="0">
                <a:latin typeface="Corbel" pitchFamily="34" charset="0"/>
              </a:rPr>
              <a:t> AND </a:t>
            </a:r>
            <a:r>
              <a:rPr lang="en-US" sz="2400" dirty="0" err="1" smtClean="0">
                <a:latin typeface="Corbel" pitchFamily="34" charset="0"/>
              </a:rPr>
              <a:t>F.Codigo</a:t>
            </a:r>
            <a:r>
              <a:rPr lang="en-US" sz="2400" dirty="0" smtClean="0">
                <a:latin typeface="Corbel" pitchFamily="34" charset="0"/>
              </a:rPr>
              <a:t> IN</a:t>
            </a:r>
          </a:p>
          <a:p>
            <a:r>
              <a:rPr lang="en-US" sz="2400" dirty="0" smtClean="0">
                <a:latin typeface="Corbel" pitchFamily="34" charset="0"/>
              </a:rPr>
              <a:t>                 (SELECT </a:t>
            </a:r>
            <a:r>
              <a:rPr lang="en-US" sz="2400" dirty="0" err="1" smtClean="0">
                <a:latin typeface="Corbel" pitchFamily="34" charset="0"/>
              </a:rPr>
              <a:t>C.CodigoFuncionario</a:t>
            </a:r>
            <a:r>
              <a:rPr lang="en-US" sz="2400" dirty="0" smtClean="0">
                <a:latin typeface="Corbel" pitchFamily="34" charset="0"/>
              </a:rPr>
              <a:t> FROM </a:t>
            </a:r>
            <a:r>
              <a:rPr lang="en-US" sz="2400" dirty="0" err="1" smtClean="0">
                <a:latin typeface="Corbel" pitchFamily="34" charset="0"/>
              </a:rPr>
              <a:t>Coordena</a:t>
            </a:r>
            <a:r>
              <a:rPr lang="en-US" sz="2400" dirty="0" smtClean="0">
                <a:latin typeface="Corbel" pitchFamily="34" charset="0"/>
              </a:rPr>
              <a:t> C</a:t>
            </a:r>
          </a:p>
          <a:p>
            <a:r>
              <a:rPr lang="en-US" sz="2400" dirty="0" smtClean="0">
                <a:latin typeface="Corbel" pitchFamily="34" charset="0"/>
              </a:rPr>
              <a:t>                     WHERE </a:t>
            </a:r>
            <a:r>
              <a:rPr lang="en-US" sz="2400" dirty="0" err="1" smtClean="0">
                <a:latin typeface="Corbel" pitchFamily="34" charset="0"/>
              </a:rPr>
              <a:t>C.CodigoEsp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smtClean="0">
                <a:latin typeface="Corbel" pitchFamily="34" charset="0"/>
              </a:rPr>
              <a:t>IN </a:t>
            </a:r>
            <a:r>
              <a:rPr lang="en-US" sz="2400" dirty="0" smtClean="0">
                <a:latin typeface="Corbel" pitchFamily="34" charset="0"/>
              </a:rPr>
              <a:t>(SELECT </a:t>
            </a:r>
            <a:r>
              <a:rPr lang="en-US" sz="2400" dirty="0" err="1" smtClean="0">
                <a:latin typeface="Corbel" pitchFamily="34" charset="0"/>
              </a:rPr>
              <a:t>E.CodigoEsp</a:t>
            </a:r>
            <a:r>
              <a:rPr lang="en-US" sz="2400" dirty="0" smtClean="0">
                <a:latin typeface="Corbel" pitchFamily="34" charset="0"/>
              </a:rPr>
              <a:t> FROM 		         </a:t>
            </a:r>
            <a:r>
              <a:rPr lang="en-US" sz="2400" dirty="0" err="1" smtClean="0">
                <a:latin typeface="Corbel" pitchFamily="34" charset="0"/>
              </a:rPr>
              <a:t>Esporte</a:t>
            </a:r>
            <a:r>
              <a:rPr lang="en-US" sz="2400" dirty="0" smtClean="0">
                <a:latin typeface="Corbel" pitchFamily="34" charset="0"/>
              </a:rPr>
              <a:t> E</a:t>
            </a:r>
          </a:p>
          <a:p>
            <a:r>
              <a:rPr lang="en-US" sz="2400" dirty="0" smtClean="0">
                <a:latin typeface="Corbel" pitchFamily="34" charset="0"/>
              </a:rPr>
              <a:t>                          WHERE </a:t>
            </a:r>
            <a:r>
              <a:rPr lang="en-US" sz="2400" dirty="0" err="1" smtClean="0">
                <a:latin typeface="Corbel" pitchFamily="34" charset="0"/>
              </a:rPr>
              <a:t>E.Nome</a:t>
            </a:r>
            <a:r>
              <a:rPr lang="en-US" sz="2400" dirty="0" smtClean="0">
                <a:latin typeface="Corbel" pitchFamily="34" charset="0"/>
              </a:rPr>
              <a:t> = '</a:t>
            </a:r>
            <a:r>
              <a:rPr lang="en-US" sz="2400" dirty="0" err="1" smtClean="0">
                <a:latin typeface="Corbel" pitchFamily="34" charset="0"/>
              </a:rPr>
              <a:t>Futebol</a:t>
            </a:r>
            <a:r>
              <a:rPr lang="en-US" sz="2400" dirty="0" smtClean="0">
                <a:latin typeface="Corbel" pitchFamily="34" charset="0"/>
              </a:rPr>
              <a:t>' OR </a:t>
            </a:r>
            <a:r>
              <a:rPr lang="en-US" sz="2400" dirty="0" err="1" smtClean="0">
                <a:latin typeface="Corbel" pitchFamily="34" charset="0"/>
              </a:rPr>
              <a:t>E.Nome</a:t>
            </a:r>
            <a:r>
              <a:rPr lang="en-US" sz="2400" dirty="0" smtClean="0">
                <a:latin typeface="Corbel" pitchFamily="34" charset="0"/>
              </a:rPr>
              <a:t> = '</a:t>
            </a:r>
            <a:r>
              <a:rPr lang="en-US" sz="2400" dirty="0" err="1" smtClean="0">
                <a:latin typeface="Corbel" pitchFamily="34" charset="0"/>
              </a:rPr>
              <a:t>Basquete</a:t>
            </a:r>
            <a:r>
              <a:rPr lang="en-US" sz="2400" dirty="0" smtClean="0">
                <a:latin typeface="Corbel" pitchFamily="34" charset="0"/>
              </a:rPr>
              <a:t>'))</a:t>
            </a:r>
            <a:endParaRPr lang="pt-BR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Consulta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126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28863"/>
          </a:xfrm>
        </p:spPr>
        <p:txBody>
          <a:bodyPr/>
          <a:lstStyle/>
          <a:p>
            <a:r>
              <a:rPr lang="pt-BR" dirty="0" smtClean="0"/>
              <a:t>Selecionar os nomes das equipes que venceram campeonatos de natação, e as datas da conquista.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214282" y="3286124"/>
            <a:ext cx="8643998" cy="230832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Corbel" pitchFamily="34" charset="0"/>
              </a:rPr>
              <a:t>SELECT E.Descricao, C.CodigoCamp, T.Data FROM Equipe E, Campeonato C,  Titulo T, DISPUTAEQUICAMP D</a:t>
            </a:r>
          </a:p>
          <a:p>
            <a:r>
              <a:rPr lang="pt-BR" sz="2400" dirty="0" smtClean="0">
                <a:latin typeface="Corbel" pitchFamily="34" charset="0"/>
              </a:rPr>
              <a:t>            WHERE D.CodigoEquipe = E.CodigoEquipe AND 	D.CodigoCamp = C.CodigoCamp AND</a:t>
            </a:r>
          </a:p>
          <a:p>
            <a:r>
              <a:rPr lang="pt-BR" sz="2400" dirty="0" smtClean="0">
                <a:latin typeface="Corbel" pitchFamily="34" charset="0"/>
              </a:rPr>
              <a:t>                   D.CodigoTit = T.CodigoTit AND C.Descricao LIKE 									’%Natação';</a:t>
            </a:r>
            <a:endParaRPr lang="pt-BR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Consulta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921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28863"/>
          </a:xfrm>
        </p:spPr>
        <p:txBody>
          <a:bodyPr/>
          <a:lstStyle/>
          <a:p>
            <a:r>
              <a:rPr lang="pt-BR" dirty="0" smtClean="0"/>
              <a:t>Informações sobre o nome, RG, salário  e cargo do Funcionário ordenado pelo salário, do maior ao menor salário.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1000100" y="3286124"/>
            <a:ext cx="7000875" cy="156966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 smtClean="0">
                <a:latin typeface="Corbel" pitchFamily="34" charset="0"/>
              </a:rPr>
              <a:t>SELECT P.Nome,P.RG, </a:t>
            </a:r>
            <a:r>
              <a:rPr lang="pt-BR" sz="2400" dirty="0" err="1" smtClean="0">
                <a:latin typeface="Corbel" pitchFamily="34" charset="0"/>
              </a:rPr>
              <a:t>F.SALARIO</a:t>
            </a:r>
            <a:r>
              <a:rPr lang="pt-BR" sz="2400" dirty="0" smtClean="0">
                <a:latin typeface="Corbel" pitchFamily="34" charset="0"/>
              </a:rPr>
              <a:t>, F.CARGO FROM PESSOA P, FUNCIONARIO F </a:t>
            </a:r>
          </a:p>
          <a:p>
            <a:r>
              <a:rPr lang="pt-BR" sz="2400" dirty="0" smtClean="0">
                <a:latin typeface="Corbel" pitchFamily="34" charset="0"/>
              </a:rPr>
              <a:t>WHERE </a:t>
            </a:r>
            <a:r>
              <a:rPr lang="pt-BR" sz="2400" dirty="0" err="1" smtClean="0">
                <a:latin typeface="Corbel" pitchFamily="34" charset="0"/>
              </a:rPr>
              <a:t>F.</a:t>
            </a:r>
            <a:r>
              <a:rPr lang="pt-BR" sz="2400" dirty="0" smtClean="0">
                <a:latin typeface="Corbel" pitchFamily="34" charset="0"/>
              </a:rPr>
              <a:t>CODIGO = </a:t>
            </a:r>
            <a:r>
              <a:rPr lang="pt-BR" sz="2400" dirty="0" err="1" smtClean="0">
                <a:latin typeface="Corbel" pitchFamily="34" charset="0"/>
              </a:rPr>
              <a:t>P.</a:t>
            </a:r>
            <a:r>
              <a:rPr lang="pt-BR" sz="2400" dirty="0" smtClean="0">
                <a:latin typeface="Corbel" pitchFamily="34" charset="0"/>
              </a:rPr>
              <a:t>CODIGO  ORDER BY </a:t>
            </a:r>
            <a:r>
              <a:rPr lang="pt-BR" sz="2400" dirty="0" err="1" smtClean="0">
                <a:latin typeface="Corbel" pitchFamily="34" charset="0"/>
              </a:rPr>
              <a:t>F.</a:t>
            </a:r>
            <a:r>
              <a:rPr lang="pt-BR" sz="2400" dirty="0" smtClean="0">
                <a:latin typeface="Corbel" pitchFamily="34" charset="0"/>
              </a:rPr>
              <a:t>SALARIO DESC</a:t>
            </a:r>
            <a:endParaRPr lang="pt-BR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Consulta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28863"/>
          </a:xfrm>
        </p:spPr>
        <p:txBody>
          <a:bodyPr/>
          <a:lstStyle/>
          <a:p>
            <a:r>
              <a:rPr lang="pt-BR" dirty="0" smtClean="0"/>
              <a:t>O nome e o RG do funcionários que possuem salários entre 3000  e 10000.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928662" y="3143248"/>
            <a:ext cx="7000875" cy="156966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 smtClean="0">
                <a:latin typeface="Corbel" pitchFamily="34" charset="0"/>
              </a:rPr>
              <a:t>SELECT P.Nome,P.RG, </a:t>
            </a:r>
            <a:r>
              <a:rPr lang="pt-BR" sz="2400" dirty="0" err="1" smtClean="0">
                <a:latin typeface="Corbel" pitchFamily="34" charset="0"/>
              </a:rPr>
              <a:t>F.SALARIO</a:t>
            </a:r>
            <a:r>
              <a:rPr lang="pt-BR" sz="2400" dirty="0" smtClean="0">
                <a:latin typeface="Corbel" pitchFamily="34" charset="0"/>
              </a:rPr>
              <a:t> </a:t>
            </a:r>
          </a:p>
          <a:p>
            <a:r>
              <a:rPr lang="pt-BR" sz="2400" dirty="0" smtClean="0">
                <a:latin typeface="Corbel" pitchFamily="34" charset="0"/>
              </a:rPr>
              <a:t>     FROM PESSOA P, FUNCIONARIO F </a:t>
            </a:r>
          </a:p>
          <a:p>
            <a:r>
              <a:rPr lang="pt-BR" sz="2400" dirty="0" smtClean="0">
                <a:latin typeface="Corbel" pitchFamily="34" charset="0"/>
              </a:rPr>
              <a:t>     WHERE </a:t>
            </a:r>
            <a:r>
              <a:rPr lang="pt-BR" sz="2400" dirty="0" err="1" smtClean="0">
                <a:latin typeface="Corbel" pitchFamily="34" charset="0"/>
              </a:rPr>
              <a:t>F.</a:t>
            </a:r>
            <a:r>
              <a:rPr lang="pt-BR" sz="2400" dirty="0" smtClean="0">
                <a:latin typeface="Corbel" pitchFamily="34" charset="0"/>
              </a:rPr>
              <a:t>SALARIO BETWEEN 3000 </a:t>
            </a:r>
          </a:p>
          <a:p>
            <a:r>
              <a:rPr lang="pt-BR" sz="2400" dirty="0" smtClean="0">
                <a:latin typeface="Corbel" pitchFamily="34" charset="0"/>
              </a:rPr>
              <a:t>                AND 10000 AND </a:t>
            </a:r>
            <a:r>
              <a:rPr lang="pt-BR" sz="2400" dirty="0" err="1" smtClean="0">
                <a:latin typeface="Corbel" pitchFamily="34" charset="0"/>
              </a:rPr>
              <a:t>F.</a:t>
            </a:r>
            <a:r>
              <a:rPr lang="pt-BR" sz="2400" dirty="0" smtClean="0">
                <a:latin typeface="Corbel" pitchFamily="34" charset="0"/>
              </a:rPr>
              <a:t>CODIGO = </a:t>
            </a:r>
            <a:r>
              <a:rPr lang="pt-BR" sz="2400" dirty="0" err="1" smtClean="0">
                <a:latin typeface="Corbel" pitchFamily="34" charset="0"/>
              </a:rPr>
              <a:t>P.CODIGO</a:t>
            </a:r>
            <a:endParaRPr lang="pt-BR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Consulta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126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28863"/>
          </a:xfrm>
        </p:spPr>
        <p:txBody>
          <a:bodyPr/>
          <a:lstStyle/>
          <a:p>
            <a:r>
              <a:rPr lang="pt-BR" dirty="0" smtClean="0"/>
              <a:t>O nome do sócio e a quantidade de dependentes de cada sócio que possuem mais que um dependente.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1000100" y="3286124"/>
            <a:ext cx="7000875" cy="230832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 smtClean="0">
                <a:latin typeface="Corbel" pitchFamily="34" charset="0"/>
              </a:rPr>
              <a:t>SELECT P.NOME, </a:t>
            </a:r>
            <a:r>
              <a:rPr lang="pt-BR" sz="2400" dirty="0" err="1" smtClean="0">
                <a:latin typeface="Corbel" pitchFamily="34" charset="0"/>
              </a:rPr>
              <a:t>count</a:t>
            </a:r>
            <a:r>
              <a:rPr lang="pt-BR" sz="2400" dirty="0" smtClean="0">
                <a:latin typeface="Corbel" pitchFamily="34" charset="0"/>
              </a:rPr>
              <a:t>(P.NOME) FROM DEPENDENTE D </a:t>
            </a:r>
            <a:r>
              <a:rPr lang="pt-BR" sz="2400" dirty="0" err="1" smtClean="0">
                <a:latin typeface="Corbel" pitchFamily="34" charset="0"/>
              </a:rPr>
              <a:t>join</a:t>
            </a:r>
            <a:r>
              <a:rPr lang="pt-BR" sz="2400" dirty="0" smtClean="0">
                <a:latin typeface="Corbel" pitchFamily="34" charset="0"/>
              </a:rPr>
              <a:t> PESSOA P  </a:t>
            </a:r>
          </a:p>
          <a:p>
            <a:r>
              <a:rPr lang="pt-BR" sz="2400" dirty="0" smtClean="0">
                <a:latin typeface="Corbel" pitchFamily="34" charset="0"/>
              </a:rPr>
              <a:t>ON (</a:t>
            </a:r>
            <a:r>
              <a:rPr lang="pt-BR" sz="2400" dirty="0" err="1" smtClean="0">
                <a:latin typeface="Corbel" pitchFamily="34" charset="0"/>
              </a:rPr>
              <a:t>P.</a:t>
            </a:r>
            <a:r>
              <a:rPr lang="pt-BR" sz="2400" dirty="0" smtClean="0">
                <a:latin typeface="Corbel" pitchFamily="34" charset="0"/>
              </a:rPr>
              <a:t>CODIGO = </a:t>
            </a:r>
            <a:r>
              <a:rPr lang="pt-BR" sz="2400" dirty="0" err="1" smtClean="0">
                <a:latin typeface="Corbel" pitchFamily="34" charset="0"/>
              </a:rPr>
              <a:t>D.</a:t>
            </a:r>
            <a:r>
              <a:rPr lang="pt-BR" sz="2400" dirty="0" smtClean="0">
                <a:latin typeface="Corbel" pitchFamily="34" charset="0"/>
              </a:rPr>
              <a:t>CODIGO ) </a:t>
            </a:r>
            <a:r>
              <a:rPr lang="pt-BR" sz="2400" dirty="0" err="1" smtClean="0">
                <a:latin typeface="Corbel" pitchFamily="34" charset="0"/>
              </a:rPr>
              <a:t>Join</a:t>
            </a:r>
            <a:r>
              <a:rPr lang="pt-BR" sz="2400" dirty="0" smtClean="0">
                <a:latin typeface="Corbel" pitchFamily="34" charset="0"/>
              </a:rPr>
              <a:t> SOCIO S</a:t>
            </a:r>
          </a:p>
          <a:p>
            <a:r>
              <a:rPr lang="pt-BR" sz="2400" dirty="0" smtClean="0">
                <a:latin typeface="Corbel" pitchFamily="34" charset="0"/>
              </a:rPr>
              <a:t>ON (</a:t>
            </a:r>
            <a:r>
              <a:rPr lang="pt-BR" sz="2400" dirty="0" err="1" smtClean="0">
                <a:latin typeface="Corbel" pitchFamily="34" charset="0"/>
              </a:rPr>
              <a:t>P.</a:t>
            </a:r>
            <a:r>
              <a:rPr lang="pt-BR" sz="2400" dirty="0" smtClean="0">
                <a:latin typeface="Corbel" pitchFamily="34" charset="0"/>
              </a:rPr>
              <a:t>CODIGO = </a:t>
            </a:r>
            <a:r>
              <a:rPr lang="pt-BR" sz="2400" dirty="0" err="1" smtClean="0">
                <a:latin typeface="Corbel" pitchFamily="34" charset="0"/>
              </a:rPr>
              <a:t>S.CODIGO</a:t>
            </a:r>
            <a:r>
              <a:rPr lang="pt-BR" sz="2400" dirty="0" smtClean="0">
                <a:latin typeface="Corbel" pitchFamily="34" charset="0"/>
              </a:rPr>
              <a:t>)</a:t>
            </a:r>
          </a:p>
          <a:p>
            <a:r>
              <a:rPr lang="pt-BR" sz="2400" dirty="0" smtClean="0">
                <a:latin typeface="Corbel" pitchFamily="34" charset="0"/>
              </a:rPr>
              <a:t>GROUP BY P.NOME</a:t>
            </a:r>
          </a:p>
          <a:p>
            <a:r>
              <a:rPr lang="pt-BR" sz="2400" dirty="0" smtClean="0">
                <a:latin typeface="Corbel" pitchFamily="34" charset="0"/>
              </a:rPr>
              <a:t>HAVING </a:t>
            </a:r>
            <a:r>
              <a:rPr lang="pt-BR" sz="2400" dirty="0" err="1" smtClean="0">
                <a:latin typeface="Corbel" pitchFamily="34" charset="0"/>
              </a:rPr>
              <a:t>count</a:t>
            </a:r>
            <a:r>
              <a:rPr lang="pt-BR" sz="2400" dirty="0" smtClean="0">
                <a:latin typeface="Corbel" pitchFamily="34" charset="0"/>
              </a:rPr>
              <a:t>(P.NOME) &gt; 1</a:t>
            </a:r>
            <a:endParaRPr lang="pt-BR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Consulta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2328863"/>
          </a:xfrm>
        </p:spPr>
        <p:txBody>
          <a:bodyPr/>
          <a:lstStyle/>
          <a:p>
            <a:pPr eaLnBrk="1" hangingPunct="1"/>
            <a:r>
              <a:rPr lang="pt-BR" smtClean="0"/>
              <a:t>Selecionar os nomes das pessoas, dos esportes e dos patrocinadores em ordem alfabética.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1785938" y="3143250"/>
            <a:ext cx="5857875" cy="23082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orbel" pitchFamily="34" charset="0"/>
              </a:rPr>
              <a:t>SELECT Nome FROM Pessoa </a:t>
            </a:r>
          </a:p>
          <a:p>
            <a:r>
              <a:rPr lang="en-US" sz="2400">
                <a:latin typeface="Corbel" pitchFamily="34" charset="0"/>
              </a:rPr>
              <a:t>   UNION </a:t>
            </a:r>
          </a:p>
          <a:p>
            <a:r>
              <a:rPr lang="en-US" sz="2400">
                <a:latin typeface="Corbel" pitchFamily="34" charset="0"/>
              </a:rPr>
              <a:t>      SELECT Nome FROM Esporte </a:t>
            </a:r>
          </a:p>
          <a:p>
            <a:r>
              <a:rPr lang="en-US" sz="2400">
                <a:latin typeface="Corbel" pitchFamily="34" charset="0"/>
              </a:rPr>
              <a:t>         UNION </a:t>
            </a:r>
          </a:p>
          <a:p>
            <a:r>
              <a:rPr lang="en-US" sz="2400">
                <a:latin typeface="Corbel" pitchFamily="34" charset="0"/>
              </a:rPr>
              <a:t>            SELECT Nome FROM Patrocinador </a:t>
            </a:r>
          </a:p>
          <a:p>
            <a:r>
              <a:rPr lang="en-US" sz="2400">
                <a:latin typeface="Corbel" pitchFamily="34" charset="0"/>
              </a:rPr>
              <a:t>               ORDER BY Nome;</a:t>
            </a:r>
            <a:endParaRPr lang="pt-BR" sz="240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Apresentação do caso de estudo</a:t>
            </a:r>
          </a:p>
          <a:p>
            <a:pPr lvl="1"/>
            <a:r>
              <a:rPr lang="pt-BR" dirty="0" smtClean="0"/>
              <a:t>Conceitual</a:t>
            </a:r>
          </a:p>
          <a:p>
            <a:pPr lvl="1"/>
            <a:r>
              <a:rPr lang="pt-BR" dirty="0" smtClean="0"/>
              <a:t>Lógico</a:t>
            </a:r>
          </a:p>
          <a:p>
            <a:r>
              <a:rPr lang="pt-BR" dirty="0" smtClean="0"/>
              <a:t>Algumas informações iniciais</a:t>
            </a:r>
          </a:p>
          <a:p>
            <a:r>
              <a:rPr lang="pt-BR" dirty="0" smtClean="0"/>
              <a:t>Consultas e exercícios</a:t>
            </a:r>
          </a:p>
          <a:p>
            <a:r>
              <a:rPr lang="pt-BR" dirty="0" smtClean="0"/>
              <a:t>Surpresa... </a:t>
            </a:r>
            <a:r>
              <a:rPr lang="pt-BR" b="1" dirty="0" smtClean="0">
                <a:solidFill>
                  <a:schemeClr val="accent1"/>
                </a:solidFill>
              </a:rPr>
              <a:t>=)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Consulta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126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28863"/>
          </a:xfrm>
        </p:spPr>
        <p:txBody>
          <a:bodyPr/>
          <a:lstStyle/>
          <a:p>
            <a:pPr eaLnBrk="1" hangingPunct="1"/>
            <a:r>
              <a:rPr lang="pt-BR" smtClean="0"/>
              <a:t>Selecionar o código e o nome dos esportes que possuem mais do que 3 modalidades e pelo menos 2 coordenadores.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428625" y="3357563"/>
            <a:ext cx="8429625" cy="26781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latin typeface="Corbel" pitchFamily="34" charset="0"/>
              </a:rPr>
              <a:t>SELECT E.CodigoEsp, E.Nome FROM Esporte E, Coordena C  </a:t>
            </a:r>
          </a:p>
          <a:p>
            <a:r>
              <a:rPr lang="pt-BR" sz="2400">
                <a:latin typeface="Corbel" pitchFamily="34" charset="0"/>
              </a:rPr>
              <a:t>  WHERE E.CodigoEsp = C.CodigoEsp GROUP BY E.CodigoEsp,  </a:t>
            </a:r>
          </a:p>
          <a:p>
            <a:r>
              <a:rPr lang="pt-BR" sz="2400">
                <a:latin typeface="Corbel" pitchFamily="34" charset="0"/>
              </a:rPr>
              <a:t>    E.Nome  HAVING COUNT(C.CodigoFuncionario) &gt;= 2</a:t>
            </a:r>
          </a:p>
          <a:p>
            <a:r>
              <a:rPr lang="pt-BR" sz="2400">
                <a:latin typeface="Corbel" pitchFamily="34" charset="0"/>
              </a:rPr>
              <a:t>      INTERSECT </a:t>
            </a:r>
          </a:p>
          <a:p>
            <a:r>
              <a:rPr lang="pt-BR" sz="2400">
                <a:latin typeface="Corbel" pitchFamily="34" charset="0"/>
              </a:rPr>
              <a:t>        SELECT E.CodigoEsp, E.Nome FROM Esporte E, Modalidade   </a:t>
            </a:r>
          </a:p>
          <a:p>
            <a:r>
              <a:rPr lang="pt-BR" sz="2400">
                <a:latin typeface="Corbel" pitchFamily="34" charset="0"/>
              </a:rPr>
              <a:t>          M WHERE  E.CodigoEsp = M.CodigoEsp GROUP BY </a:t>
            </a:r>
          </a:p>
          <a:p>
            <a:r>
              <a:rPr lang="pt-BR" sz="2400">
                <a:latin typeface="Corbel" pitchFamily="34" charset="0"/>
              </a:rPr>
              <a:t>            E.CodigoEsp, E.Nome HAVING COUNT(M.NumSeq) &gt; 3;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28863"/>
          </a:xfrm>
        </p:spPr>
        <p:txBody>
          <a:bodyPr/>
          <a:lstStyle/>
          <a:p>
            <a:pPr eaLnBrk="1" hangingPunct="1"/>
            <a:r>
              <a:rPr lang="pt-BR" smtClean="0"/>
              <a:t>Selecione nome e código de todas as pessoas menos das que são funcionários.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428596" y="3000372"/>
            <a:ext cx="9039225" cy="156966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>
                <a:latin typeface="Corbel" pitchFamily="34" charset="0"/>
              </a:rPr>
              <a:t>SELECT nome, </a:t>
            </a:r>
            <a:r>
              <a:rPr lang="pt-BR" sz="2400" dirty="0" err="1">
                <a:latin typeface="Corbel" pitchFamily="34" charset="0"/>
              </a:rPr>
              <a:t>codigo</a:t>
            </a:r>
            <a:r>
              <a:rPr lang="pt-BR" sz="2400" dirty="0">
                <a:latin typeface="Corbel" pitchFamily="34" charset="0"/>
              </a:rPr>
              <a:t> </a:t>
            </a:r>
            <a:r>
              <a:rPr lang="pt-BR" sz="2400" dirty="0" smtClean="0">
                <a:latin typeface="Corbel" pitchFamily="34" charset="0"/>
              </a:rPr>
              <a:t>FROM </a:t>
            </a:r>
            <a:r>
              <a:rPr lang="pt-BR" sz="2400" dirty="0">
                <a:latin typeface="Corbel" pitchFamily="34" charset="0"/>
              </a:rPr>
              <a:t>pessoa </a:t>
            </a:r>
          </a:p>
          <a:p>
            <a:r>
              <a:rPr lang="pt-BR" sz="2400" dirty="0" smtClean="0">
                <a:latin typeface="Corbel" pitchFamily="34" charset="0"/>
              </a:rPr>
              <a:t>          WHERE </a:t>
            </a:r>
            <a:r>
              <a:rPr lang="pt-BR" sz="2400" dirty="0" err="1">
                <a:latin typeface="Corbel" pitchFamily="34" charset="0"/>
              </a:rPr>
              <a:t>codigo</a:t>
            </a:r>
            <a:r>
              <a:rPr lang="pt-BR" sz="2400" dirty="0">
                <a:latin typeface="Corbel" pitchFamily="34" charset="0"/>
              </a:rPr>
              <a:t> </a:t>
            </a:r>
            <a:r>
              <a:rPr lang="pt-BR" sz="2400" dirty="0" smtClean="0">
                <a:latin typeface="Corbel" pitchFamily="34" charset="0"/>
              </a:rPr>
              <a:t>IN </a:t>
            </a:r>
          </a:p>
          <a:p>
            <a:r>
              <a:rPr lang="pt-BR" sz="2400" dirty="0" smtClean="0">
                <a:latin typeface="Corbel" pitchFamily="34" charset="0"/>
              </a:rPr>
              <a:t>((</a:t>
            </a:r>
            <a:r>
              <a:rPr lang="pt-BR" sz="2400" dirty="0">
                <a:latin typeface="Corbel" pitchFamily="34" charset="0"/>
              </a:rPr>
              <a:t>SELECT </a:t>
            </a:r>
            <a:r>
              <a:rPr lang="pt-BR" sz="2400" dirty="0" err="1">
                <a:latin typeface="Corbel" pitchFamily="34" charset="0"/>
              </a:rPr>
              <a:t>codigo</a:t>
            </a:r>
            <a:r>
              <a:rPr lang="pt-BR" sz="2400" dirty="0">
                <a:latin typeface="Corbel" pitchFamily="34" charset="0"/>
              </a:rPr>
              <a:t> </a:t>
            </a:r>
            <a:r>
              <a:rPr lang="pt-BR" sz="2400" dirty="0" err="1">
                <a:latin typeface="Corbel" pitchFamily="34" charset="0"/>
              </a:rPr>
              <a:t>from</a:t>
            </a:r>
            <a:r>
              <a:rPr lang="pt-BR" sz="2400" dirty="0">
                <a:latin typeface="Corbel" pitchFamily="34" charset="0"/>
              </a:rPr>
              <a:t> pessoa) MINUS (SELECT </a:t>
            </a:r>
            <a:r>
              <a:rPr lang="pt-BR" sz="2400" dirty="0" err="1">
                <a:latin typeface="Corbel" pitchFamily="34" charset="0"/>
              </a:rPr>
              <a:t>codigo</a:t>
            </a:r>
            <a:r>
              <a:rPr lang="pt-BR" sz="2400" dirty="0">
                <a:latin typeface="Corbel" pitchFamily="34" charset="0"/>
              </a:rPr>
              <a:t> </a:t>
            </a:r>
            <a:r>
              <a:rPr lang="pt-BR" sz="2400" dirty="0" err="1">
                <a:latin typeface="Corbel" pitchFamily="34" charset="0"/>
              </a:rPr>
              <a:t>from</a:t>
            </a:r>
            <a:r>
              <a:rPr lang="pt-BR" sz="2400" dirty="0">
                <a:latin typeface="Corbel" pitchFamily="34" charset="0"/>
              </a:rPr>
              <a:t> </a:t>
            </a:r>
            <a:r>
              <a:rPr lang="pt-BR" sz="2400" dirty="0" err="1">
                <a:latin typeface="Corbel" pitchFamily="34" charset="0"/>
              </a:rPr>
              <a:t>Funcionario</a:t>
            </a:r>
            <a:r>
              <a:rPr lang="pt-BR" sz="2400" dirty="0">
                <a:latin typeface="Corbel" pitchFamily="34" charset="0"/>
              </a:rPr>
              <a:t>));</a:t>
            </a:r>
            <a:r>
              <a:rPr lang="pt-BR" dirty="0"/>
              <a:t> 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Consulta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28863"/>
          </a:xfrm>
        </p:spPr>
        <p:txBody>
          <a:bodyPr/>
          <a:lstStyle/>
          <a:p>
            <a:pPr eaLnBrk="1" hangingPunct="1"/>
            <a:r>
              <a:rPr lang="pt-BR" smtClean="0"/>
              <a:t>Selecionar o nome, salário e cargo dos funcionários que tem salário menor que todos os instrutores.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900113" y="3573463"/>
            <a:ext cx="7416800" cy="15621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latin typeface="Corbel" pitchFamily="34" charset="0"/>
              </a:rPr>
              <a:t>SELECT p.nome, f.salario, f.cargo </a:t>
            </a:r>
          </a:p>
          <a:p>
            <a:r>
              <a:rPr lang="pt-BR" sz="2400">
                <a:latin typeface="Corbel" pitchFamily="34" charset="0"/>
              </a:rPr>
              <a:t>FROM funcionario f, pessoa p </a:t>
            </a:r>
          </a:p>
          <a:p>
            <a:r>
              <a:rPr lang="pt-BR" sz="2400">
                <a:latin typeface="Corbel" pitchFamily="34" charset="0"/>
              </a:rPr>
              <a:t>WHERE p.codigo = f.codigo AND f.salario &lt; ALL (select salario from funcionario where cargo like 'Instrutor');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Consulta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28738"/>
          </a:xfrm>
        </p:spPr>
        <p:txBody>
          <a:bodyPr/>
          <a:lstStyle/>
          <a:p>
            <a:pPr eaLnBrk="1" hangingPunct="1"/>
            <a:r>
              <a:rPr lang="pt-BR" smtClean="0"/>
              <a:t>Selecionar o nome, salário e cargo dos funcionários que tem salário menor que “algum” vigilante.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1619250" y="3716338"/>
            <a:ext cx="6000750" cy="19272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latin typeface="Corbel" pitchFamily="34" charset="0"/>
              </a:rPr>
              <a:t>SELECT p.nome, f.salario, f.cargo </a:t>
            </a:r>
          </a:p>
          <a:p>
            <a:r>
              <a:rPr lang="pt-BR" sz="2400">
                <a:latin typeface="Corbel" pitchFamily="34" charset="0"/>
              </a:rPr>
              <a:t>FROM funcionario f, pessoa p</a:t>
            </a:r>
          </a:p>
          <a:p>
            <a:r>
              <a:rPr lang="pt-BR" sz="2400">
                <a:latin typeface="Corbel" pitchFamily="34" charset="0"/>
              </a:rPr>
              <a:t>WHERE p.codigo = f.codigo AND f.salario &lt; ANY (select salario from funcionario where cargo like 'Vigilante');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Consulta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Consulta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28863"/>
          </a:xfrm>
        </p:spPr>
        <p:txBody>
          <a:bodyPr/>
          <a:lstStyle/>
          <a:p>
            <a:pPr eaLnBrk="1" hangingPunct="1"/>
            <a:r>
              <a:rPr lang="pt-BR" smtClean="0"/>
              <a:t>Selecionar o código e o nome do esporte que possui o maior gasto com salário de coordenadores.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428625" y="3357563"/>
            <a:ext cx="8429625" cy="19383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latin typeface="Corbel" pitchFamily="34" charset="0"/>
              </a:rPr>
              <a:t>CREATE VIEW GastoPorEsporte AS SELECT E.CodigoEsp, E.Nome ,SUM(F.Salario) AS Gasto FROM Esporte E, Funcionario F, Coordena C WHERE E.CodigoEsp = C.CodigoEsp AND C.CodigoFuncionario = F.Codigo GROUP BY E.CodigoEsp, E.Nome;</a:t>
            </a: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428625" y="5572125"/>
            <a:ext cx="8429625" cy="830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latin typeface="Corbel" pitchFamily="34" charset="0"/>
              </a:rPr>
              <a:t>SELECT V.CodigoEsp, V.Nome FROM GastoPorEsporte V WHERE V.Gasto = (SELECT MAX(Gasto) FROM GastoPorEsporte);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Surpresa...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Consultas a serem respondidas apenas pelos alunos. </a:t>
            </a:r>
            <a:r>
              <a:rPr lang="pt-BR" b="1" dirty="0" smtClean="0">
                <a:solidFill>
                  <a:schemeClr val="accent4"/>
                </a:solidFill>
              </a:rPr>
              <a:t>Valendo NOTA!</a:t>
            </a:r>
          </a:p>
          <a:p>
            <a:r>
              <a:rPr lang="pt-BR" dirty="0" smtClean="0"/>
              <a:t>As respostas devem ser enviadas a </a:t>
            </a:r>
            <a:r>
              <a:rPr lang="pt-BR" dirty="0" smtClean="0">
                <a:hlinkClick r:id="rId2"/>
              </a:rPr>
              <a:t>rcm3@cin.ufpe.br</a:t>
            </a:r>
            <a:r>
              <a:rPr lang="pt-BR" dirty="0" smtClean="0"/>
              <a:t> até meia-noite.</a:t>
            </a:r>
          </a:p>
          <a:p>
            <a:r>
              <a:rPr lang="pt-BR" dirty="0" smtClean="0"/>
              <a:t>Só vale para os alunos aqui presentes, ou seja, para quem ficou até o final da aula! =D</a:t>
            </a:r>
          </a:p>
          <a:p>
            <a:r>
              <a:rPr lang="pt-BR" dirty="0" smtClean="0"/>
              <a:t>Os email devem seguir o padrão estabelecido, caso contrário, não serão aceitos.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7275" y="2335212"/>
            <a:ext cx="702945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Formato do email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685904" y="2671757"/>
            <a:ext cx="2600343" cy="18573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643042" y="3357562"/>
            <a:ext cx="1357322" cy="21431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1142976" y="4143380"/>
            <a:ext cx="1357322" cy="14287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Questões surpresas...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Questão 1:</a:t>
            </a:r>
          </a:p>
          <a:p>
            <a:pPr lvl="1"/>
            <a:r>
              <a:rPr lang="pt-BR" dirty="0" smtClean="0"/>
              <a:t>Quais os nomes dos patrocinadores que patrocinam pelo menos uma equipe que já ganhou pelo menos um título?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Questão 2:</a:t>
            </a:r>
          </a:p>
          <a:p>
            <a:pPr lvl="1"/>
            <a:r>
              <a:rPr lang="pt-BR" dirty="0" smtClean="0"/>
              <a:t>Foi decretado um aumento salarial de 30% para todos aqueles que ganham menos que a média salarial do clube. Atualize os salários destes funcionários.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Questões surpresas...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Questão 3:</a:t>
            </a:r>
          </a:p>
          <a:p>
            <a:pPr lvl="1"/>
            <a:r>
              <a:rPr lang="pt-BR" dirty="0" smtClean="0"/>
              <a:t>Liste os nomes dos dependentes dos sócios que vivem no bairro de Boa Viagem.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4"/>
                </a:solidFill>
              </a:rPr>
              <a:t>Perguntas? Sugestões?</a:t>
            </a:r>
            <a:endParaRPr lang="pt-BR" dirty="0">
              <a:solidFill>
                <a:schemeClr val="accent4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2643094"/>
            <a:ext cx="4286368" cy="4286368"/>
          </a:xfrm>
          <a:prstGeom prst="rect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5929322" y="5815034"/>
            <a:ext cx="3071834" cy="1185866"/>
          </a:xfrm>
        </p:spPr>
        <p:txBody>
          <a:bodyPr>
            <a:normAutofit/>
          </a:bodyPr>
          <a:lstStyle/>
          <a:p>
            <a:pPr algn="r"/>
            <a:endParaRPr lang="pt-BR" sz="2800" dirty="0" smtClean="0"/>
          </a:p>
          <a:p>
            <a:pPr algn="r"/>
            <a:r>
              <a:rPr lang="pt-BR" sz="2800" dirty="0" smtClean="0"/>
              <a:t>Muito obrigado!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Caso para estudo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Pegar arquivo BD.zip em </a:t>
            </a:r>
            <a:r>
              <a:rPr lang="pt-BR" sz="2800" dirty="0" smtClean="0">
                <a:hlinkClick r:id="rId2"/>
              </a:rPr>
              <a:t>www.cin.ufpe.br/~rcm3/GDI</a:t>
            </a:r>
            <a:endParaRPr lang="pt-BR" sz="2800" dirty="0" smtClean="0"/>
          </a:p>
          <a:p>
            <a:r>
              <a:rPr lang="pt-BR" sz="2800" dirty="0" smtClean="0"/>
              <a:t>Descompactar arquivo:</a:t>
            </a:r>
          </a:p>
          <a:p>
            <a:pPr lvl="1"/>
            <a:r>
              <a:rPr lang="pt-BR" dirty="0" err="1" smtClean="0"/>
              <a:t>criacaoTabelas</a:t>
            </a:r>
            <a:r>
              <a:rPr lang="pt-BR" dirty="0" smtClean="0"/>
              <a:t>.SQL</a:t>
            </a:r>
          </a:p>
          <a:p>
            <a:pPr lvl="1"/>
            <a:r>
              <a:rPr lang="pt-BR" dirty="0" err="1" smtClean="0"/>
              <a:t>popularBD</a:t>
            </a:r>
            <a:r>
              <a:rPr lang="pt-BR" dirty="0" smtClean="0"/>
              <a:t>.SQL</a:t>
            </a:r>
          </a:p>
          <a:p>
            <a:pPr lvl="1"/>
            <a:r>
              <a:rPr lang="pt-BR" dirty="0" err="1" smtClean="0"/>
              <a:t>logico</a:t>
            </a:r>
            <a:endParaRPr lang="pt-BR" dirty="0" smtClean="0"/>
          </a:p>
          <a:p>
            <a:pPr lvl="2"/>
            <a:r>
              <a:rPr lang="pt-BR" sz="2200" dirty="0" smtClean="0"/>
              <a:t>LOGICO.</a:t>
            </a:r>
            <a:r>
              <a:rPr lang="pt-BR" sz="2200" dirty="0" err="1" smtClean="0"/>
              <a:t>brM</a:t>
            </a:r>
            <a:endParaRPr lang="pt-BR" sz="2200" dirty="0" smtClean="0"/>
          </a:p>
          <a:p>
            <a:pPr lvl="2"/>
            <a:r>
              <a:rPr lang="pt-BR" sz="2200" dirty="0" smtClean="0"/>
              <a:t>Modelo </a:t>
            </a:r>
            <a:r>
              <a:rPr lang="pt-BR" sz="2200" dirty="0" err="1" smtClean="0"/>
              <a:t>Logico</a:t>
            </a:r>
            <a:r>
              <a:rPr lang="pt-BR" sz="2200" dirty="0" smtClean="0"/>
              <a:t> - Aula Prática.jpg</a:t>
            </a:r>
          </a:p>
          <a:p>
            <a:pPr lvl="1"/>
            <a:r>
              <a:rPr lang="pt-BR" dirty="0" smtClean="0"/>
              <a:t>conceitual</a:t>
            </a:r>
          </a:p>
          <a:p>
            <a:pPr lvl="2"/>
            <a:r>
              <a:rPr lang="pt-BR" sz="2200" dirty="0" smtClean="0"/>
              <a:t>CONCEITUAL.</a:t>
            </a:r>
            <a:r>
              <a:rPr lang="pt-BR" sz="2200" dirty="0" err="1" smtClean="0"/>
              <a:t>brM</a:t>
            </a:r>
            <a:endParaRPr lang="pt-BR" sz="2200" dirty="0" smtClean="0"/>
          </a:p>
          <a:p>
            <a:pPr lvl="2"/>
            <a:r>
              <a:rPr lang="pt-BR" sz="2200" dirty="0" smtClean="0"/>
              <a:t>Modelo Conceitual - Aula Pratica.jpg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Caso para estudo (conceitual)</a:t>
            </a:r>
            <a:endParaRPr lang="pt-BR" dirty="0"/>
          </a:p>
        </p:txBody>
      </p:sp>
      <p:pic>
        <p:nvPicPr>
          <p:cNvPr id="1026" name="Picture 2" descr="C:\Documents and Settings\Maria Carolina\Desktop\aula 2 e 3\Modelo Conceitual - Aula Pratic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600286"/>
            <a:ext cx="5143536" cy="51148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 para estudo (lógico)</a:t>
            </a:r>
            <a:endParaRPr lang="pt-BR" dirty="0"/>
          </a:p>
        </p:txBody>
      </p:sp>
      <p:pic>
        <p:nvPicPr>
          <p:cNvPr id="2050" name="Picture 2" descr="C:\Documents and Settings\Maria Carolina\Desktop\aula 2 e 3\Modelo Logico - Aula Prátic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4096" y="1603354"/>
            <a:ext cx="4735808" cy="511179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 começar...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Criar as tabelas</a:t>
            </a:r>
          </a:p>
          <a:p>
            <a:pPr lvl="1"/>
            <a:r>
              <a:rPr lang="pt-BR" dirty="0" smtClean="0"/>
              <a:t>Executar script em </a:t>
            </a:r>
            <a:r>
              <a:rPr lang="pt-BR" u="sng" dirty="0" err="1" smtClean="0"/>
              <a:t>criacaoTabelas</a:t>
            </a:r>
            <a:r>
              <a:rPr lang="pt-BR" u="sng" dirty="0" smtClean="0"/>
              <a:t>.SQL</a:t>
            </a:r>
          </a:p>
          <a:p>
            <a:r>
              <a:rPr lang="pt-BR" dirty="0" smtClean="0"/>
              <a:t>Popular base de dados</a:t>
            </a:r>
          </a:p>
          <a:p>
            <a:pPr lvl="1"/>
            <a:r>
              <a:rPr lang="pt-BR" dirty="0" smtClean="0"/>
              <a:t>Executar script em </a:t>
            </a:r>
            <a:r>
              <a:rPr lang="pt-BR" u="sng" dirty="0" err="1" smtClean="0"/>
              <a:t>popularBD</a:t>
            </a:r>
            <a:r>
              <a:rPr lang="pt-BR" u="sng" dirty="0" smtClean="0"/>
              <a:t>.SQL</a:t>
            </a: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endParaRPr lang="pt-BR" b="1" dirty="0" smtClean="0">
              <a:solidFill>
                <a:schemeClr val="accent2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endParaRPr lang="pt-BR" b="1" dirty="0" smtClean="0">
              <a:solidFill>
                <a:schemeClr val="accent2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r>
              <a:rPr lang="pt-BR" b="1" dirty="0" smtClean="0">
                <a:solidFill>
                  <a:schemeClr val="accent2"/>
                </a:solidFill>
              </a:rPr>
              <a:t>Observação:</a:t>
            </a:r>
            <a:r>
              <a:rPr lang="pt-BR" dirty="0" smtClean="0"/>
              <a:t> apenas uma pessoa por equipe realize essas tarefas para evitar exceções.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 começar...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Alguns comandos úteis</a:t>
            </a:r>
          </a:p>
          <a:p>
            <a:pPr lvl="1"/>
            <a:r>
              <a:rPr lang="pt-BR" dirty="0" smtClean="0"/>
              <a:t>SELECT * FROM </a:t>
            </a:r>
            <a:r>
              <a:rPr lang="pt-BR" dirty="0" err="1" smtClean="0"/>
              <a:t>tab</a:t>
            </a:r>
            <a:r>
              <a:rPr lang="pt-BR" dirty="0" smtClean="0"/>
              <a:t>;</a:t>
            </a:r>
            <a:endParaRPr lang="pt-BR" dirty="0" smtClean="0"/>
          </a:p>
          <a:p>
            <a:pPr lvl="1"/>
            <a:r>
              <a:rPr lang="pt-BR" dirty="0" smtClean="0"/>
              <a:t>DESCRIBE </a:t>
            </a:r>
            <a:r>
              <a:rPr lang="pt-BR" dirty="0" err="1" smtClean="0"/>
              <a:t>nometabela</a:t>
            </a:r>
            <a:r>
              <a:rPr lang="pt-BR" dirty="0" smtClean="0"/>
              <a:t> ou DESC </a:t>
            </a:r>
            <a:r>
              <a:rPr lang="pt-BR" dirty="0" err="1" smtClean="0"/>
              <a:t>nometabela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SELECT * FROM </a:t>
            </a:r>
            <a:r>
              <a:rPr lang="pt-BR" dirty="0" err="1" smtClean="0"/>
              <a:t>user_triggers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SELECT * FROM </a:t>
            </a:r>
            <a:r>
              <a:rPr lang="pt-BR" dirty="0" err="1" smtClean="0"/>
              <a:t>user_procedures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SELECT * FROM </a:t>
            </a:r>
            <a:r>
              <a:rPr lang="pt-BR" dirty="0" err="1" smtClean="0"/>
              <a:t>user_sequences</a:t>
            </a:r>
            <a:r>
              <a:rPr lang="pt-BR" dirty="0" smtClean="0"/>
              <a:t>;</a:t>
            </a:r>
          </a:p>
          <a:p>
            <a:pPr lvl="1"/>
            <a:r>
              <a:rPr lang="en-US" dirty="0" smtClean="0"/>
              <a:t>SHOW errors;</a:t>
            </a:r>
          </a:p>
          <a:p>
            <a:pPr lvl="1"/>
            <a:r>
              <a:rPr lang="en-US" dirty="0" smtClean="0"/>
              <a:t>SET </a:t>
            </a:r>
            <a:r>
              <a:rPr lang="en-US" dirty="0" err="1" smtClean="0"/>
              <a:t>serveroutput</a:t>
            </a:r>
            <a:r>
              <a:rPr lang="en-US" dirty="0" smtClean="0"/>
              <a:t> on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Consulta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28863"/>
          </a:xfrm>
        </p:spPr>
        <p:txBody>
          <a:bodyPr/>
          <a:lstStyle/>
          <a:p>
            <a:r>
              <a:rPr lang="pt-BR" dirty="0" smtClean="0"/>
              <a:t>Os tipos de cargos e quantidade de funcionários de cada um deles.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1071538" y="2857496"/>
            <a:ext cx="7000875" cy="830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rbel" pitchFamily="34" charset="0"/>
              </a:rPr>
              <a:t>SELECT cargo, count(cargo) FROM FUNCIONARIO</a:t>
            </a:r>
          </a:p>
          <a:p>
            <a:r>
              <a:rPr lang="en-US" sz="2400" dirty="0" smtClean="0">
                <a:latin typeface="Corbel" pitchFamily="34" charset="0"/>
              </a:rPr>
              <a:t>GROUP BY CARGO</a:t>
            </a:r>
            <a:endParaRPr lang="pt-BR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Consulta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28863"/>
          </a:xfrm>
        </p:spPr>
        <p:txBody>
          <a:bodyPr/>
          <a:lstStyle/>
          <a:p>
            <a:pPr eaLnBrk="1" hangingPunct="1"/>
            <a:r>
              <a:rPr lang="pt-BR" smtClean="0"/>
              <a:t>Selecionar o código e a descrição das equipes que já venceram campeonatos.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1285875" y="3143250"/>
            <a:ext cx="6643688" cy="15700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latin typeface="Corbel" pitchFamily="34" charset="0"/>
              </a:rPr>
              <a:t>SELECT DISTINCT E.CodigoEquipe, E.Descricao</a:t>
            </a:r>
          </a:p>
          <a:p>
            <a:r>
              <a:rPr lang="pt-BR" sz="2400">
                <a:latin typeface="Corbel" pitchFamily="34" charset="0"/>
              </a:rPr>
              <a:t>   FROM Equipe E, DisputaEquiCamp DEC </a:t>
            </a:r>
          </a:p>
          <a:p>
            <a:r>
              <a:rPr lang="pt-BR" sz="2400">
                <a:latin typeface="Corbel" pitchFamily="34" charset="0"/>
              </a:rPr>
              <a:t>      WHERE E. CodigoEquipe = DEC. CodigoEquipe</a:t>
            </a:r>
          </a:p>
          <a:p>
            <a:r>
              <a:rPr lang="pt-BR" sz="2400">
                <a:latin typeface="Corbel" pitchFamily="34" charset="0"/>
              </a:rPr>
              <a:t>         AND DEC.CodigoTit IS NOT NULL;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ódulo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ódulo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414</TotalTime>
  <Words>1095</Words>
  <Application>Microsoft Office PowerPoint</Application>
  <PresentationFormat>Apresentação na tela (4:3)</PresentationFormat>
  <Paragraphs>162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Módulo</vt:lpstr>
      <vt:lpstr>Gerenciamento de Dados e Informação Estudo de caso - SQL </vt:lpstr>
      <vt:lpstr>Roteiro</vt:lpstr>
      <vt:lpstr>Caso para estudo</vt:lpstr>
      <vt:lpstr>Caso para estudo (conceitual)</vt:lpstr>
      <vt:lpstr>Caso para estudo (lógico)</vt:lpstr>
      <vt:lpstr>Para começar...</vt:lpstr>
      <vt:lpstr>Para começar...</vt:lpstr>
      <vt:lpstr>Consulta</vt:lpstr>
      <vt:lpstr>Consulta</vt:lpstr>
      <vt:lpstr>Consulta</vt:lpstr>
      <vt:lpstr>Consulta</vt:lpstr>
      <vt:lpstr>Consulta</vt:lpstr>
      <vt:lpstr>Consulta</vt:lpstr>
      <vt:lpstr>Consulta</vt:lpstr>
      <vt:lpstr>Consulta</vt:lpstr>
      <vt:lpstr>Consulta</vt:lpstr>
      <vt:lpstr>Consulta</vt:lpstr>
      <vt:lpstr>Consulta</vt:lpstr>
      <vt:lpstr>Consulta</vt:lpstr>
      <vt:lpstr>Consulta</vt:lpstr>
      <vt:lpstr>Consulta</vt:lpstr>
      <vt:lpstr>Consulta</vt:lpstr>
      <vt:lpstr>Consulta</vt:lpstr>
      <vt:lpstr>Consulta</vt:lpstr>
      <vt:lpstr>Surpresa...</vt:lpstr>
      <vt:lpstr>Formato do email</vt:lpstr>
      <vt:lpstr>Questões surpresas...</vt:lpstr>
      <vt:lpstr>Questões surpresas...</vt:lpstr>
      <vt:lpstr>Perguntas? Sugestões?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 X</dc:title>
  <dc:creator>mcts</dc:creator>
  <cp:lastModifiedBy>gfd</cp:lastModifiedBy>
  <cp:revision>43</cp:revision>
  <dcterms:created xsi:type="dcterms:W3CDTF">2009-03-24T10:46:22Z</dcterms:created>
  <dcterms:modified xsi:type="dcterms:W3CDTF">2009-09-10T14:43:53Z</dcterms:modified>
</cp:coreProperties>
</file>