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67" r:id="rId8"/>
    <p:sldId id="259" r:id="rId9"/>
    <p:sldId id="264" r:id="rId10"/>
    <p:sldId id="265" r:id="rId11"/>
    <p:sldId id="266" r:id="rId12"/>
    <p:sldId id="269" r:id="rId13"/>
    <p:sldId id="263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9/8/2009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dmof/monitoria/si" TargetMode="External"/><Relationship Id="rId2" Type="http://schemas.openxmlformats.org/officeDocument/2006/relationships/hyperlink" Target="mailto:dmof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ml.org/2004/04/swrl/builti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rotege.stanford.edu/plugins/owl/swrl/index.hml" TargetMode="External"/><Relationship Id="rId2" Type="http://schemas.openxmlformats.org/officeDocument/2006/relationships/hyperlink" Target="http://www.daml.org/2003/11/swr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tege.stanford.edu/plugins/owl/swrl/SWRLBridge.html" TargetMode="External"/><Relationship Id="rId4" Type="http://schemas.openxmlformats.org/officeDocument/2006/relationships/hyperlink" Target="http://protege.stanford.edu/plugins/owl/swrl/SWRLFactor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SWRL</a:t>
            </a:r>
            <a:br>
              <a:rPr lang="en-US" dirty="0" smtClean="0"/>
            </a:br>
            <a:r>
              <a:rPr lang="en-US" dirty="0" smtClean="0"/>
              <a:t>Sistemas Inteligentes /~if684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Drance Oliveira – </a:t>
            </a:r>
            <a:r>
              <a:rPr lang="en-US" dirty="0" smtClean="0">
                <a:hlinkClick r:id="rId2"/>
              </a:rPr>
              <a:t>dmof@cin.ufpe.br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www.cin.ufpe.br/~dmof/monitoria/si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Operadores Booleanos:</a:t>
            </a:r>
          </a:p>
          <a:p>
            <a:pPr lvl="1"/>
            <a:r>
              <a:rPr lang="pt-BR" dirty="0" smtClean="0"/>
              <a:t>swrlb:booleanNot.</a:t>
            </a:r>
          </a:p>
          <a:p>
            <a:r>
              <a:rPr lang="pt-BR" dirty="0" smtClean="0"/>
              <a:t>Strings:</a:t>
            </a:r>
          </a:p>
          <a:p>
            <a:pPr lvl="1"/>
            <a:r>
              <a:rPr lang="pt-BR" dirty="0" smtClean="0"/>
              <a:t>swrlb:stringEqualIgnoreCase;</a:t>
            </a:r>
          </a:p>
          <a:p>
            <a:pPr lvl="1"/>
            <a:r>
              <a:rPr lang="pt-BR" dirty="0" smtClean="0"/>
              <a:t>swrlb:stringConcat, swrlb:substring;</a:t>
            </a:r>
          </a:p>
          <a:p>
            <a:pPr lvl="1"/>
            <a:r>
              <a:rPr lang="pt-BR" dirty="0" smtClean="0"/>
              <a:t>swrlb:stringLength, swrlb:normalizeSpace;</a:t>
            </a:r>
          </a:p>
          <a:p>
            <a:pPr lvl="1"/>
            <a:r>
              <a:rPr lang="pt-BR" dirty="0" smtClean="0"/>
              <a:t>swrlb:upperCase, swrlb:lowerCase;</a:t>
            </a:r>
          </a:p>
          <a:p>
            <a:pPr lvl="1"/>
            <a:r>
              <a:rPr lang="pt-BR" dirty="0" smtClean="0"/>
              <a:t>swrlb:translate, swrlb:contains;</a:t>
            </a:r>
          </a:p>
          <a:p>
            <a:pPr lvl="1"/>
            <a:r>
              <a:rPr lang="pt-BR" dirty="0" smtClean="0"/>
              <a:t>swrlb:containsIgnoreCase;</a:t>
            </a:r>
          </a:p>
          <a:p>
            <a:pPr lvl="1"/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Built-ins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pt-BR" dirty="0" smtClean="0"/>
              <a:t>Data, Tempo e Duração:</a:t>
            </a:r>
          </a:p>
          <a:p>
            <a:pPr lvl="1"/>
            <a:r>
              <a:rPr lang="pt-BR" dirty="0" smtClean="0"/>
              <a:t>...</a:t>
            </a:r>
          </a:p>
          <a:p>
            <a:r>
              <a:rPr lang="pt-BR" dirty="0" smtClean="0"/>
              <a:t>Listas:</a:t>
            </a:r>
          </a:p>
          <a:p>
            <a:pPr lvl="1"/>
            <a:r>
              <a:rPr lang="pt-BR" dirty="0" smtClean="0"/>
              <a:t>...</a:t>
            </a:r>
          </a:p>
          <a:p>
            <a:r>
              <a:rPr lang="pt-BR" dirty="0" smtClean="0"/>
              <a:t>URIs</a:t>
            </a:r>
          </a:p>
          <a:p>
            <a:pPr lvl="1"/>
            <a:r>
              <a:rPr lang="pt-BR" dirty="0" smtClean="0"/>
              <a:t>...</a:t>
            </a:r>
          </a:p>
          <a:p>
            <a:endParaRPr lang="pt-BR" dirty="0" smtClean="0">
              <a:hlinkClick r:id="rId2"/>
            </a:endParaRPr>
          </a:p>
          <a:p>
            <a:pPr>
              <a:buNone/>
            </a:pPr>
            <a:r>
              <a:rPr lang="pt-BR" dirty="0" smtClean="0">
                <a:hlinkClick r:id="rId2"/>
              </a:rPr>
              <a:t>http://www.daml.org/2004/04/swrl/builtins.html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Built-ins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/>
          <a:lstStyle/>
          <a:p>
            <a:r>
              <a:rPr lang="pt-BR" dirty="0" smtClean="0"/>
              <a:t>SWRL não conhece todas as restrições OWL !</a:t>
            </a:r>
          </a:p>
          <a:p>
            <a:endParaRPr lang="pt-BR" dirty="0" smtClean="0"/>
          </a:p>
          <a:p>
            <a:r>
              <a:rPr lang="pt-BR" dirty="0" smtClean="0"/>
              <a:t>Podem existir regras contraditórias;</a:t>
            </a:r>
          </a:p>
          <a:p>
            <a:endParaRPr lang="pt-BR" dirty="0" smtClean="0"/>
          </a:p>
          <a:p>
            <a:r>
              <a:rPr lang="pt-BR" dirty="0" smtClean="0"/>
              <a:t>Verificar consistência é dever do usuário;</a:t>
            </a:r>
          </a:p>
          <a:p>
            <a:endParaRPr lang="pt-BR" dirty="0" smtClean="0"/>
          </a:p>
          <a:p>
            <a:r>
              <a:rPr lang="pt-BR" dirty="0" smtClean="0"/>
              <a:t>Necessidade da integração de um rule engine.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Criar Ontologia OWL no Protégé:</a:t>
            </a:r>
          </a:p>
          <a:p>
            <a:pPr lvl="1"/>
            <a:r>
              <a:rPr lang="pt-BR" dirty="0" smtClean="0"/>
              <a:t>Classes:</a:t>
            </a:r>
          </a:p>
          <a:p>
            <a:pPr lvl="2"/>
            <a:r>
              <a:rPr lang="pt-BR" dirty="0" smtClean="0"/>
              <a:t>Pessoa;</a:t>
            </a:r>
          </a:p>
          <a:p>
            <a:pPr lvl="2"/>
            <a:r>
              <a:rPr lang="pt-BR" dirty="0" smtClean="0"/>
              <a:t>Homem;</a:t>
            </a:r>
          </a:p>
          <a:p>
            <a:pPr lvl="2"/>
            <a:r>
              <a:rPr lang="pt-BR" dirty="0" smtClean="0"/>
              <a:t>Mulher.</a:t>
            </a:r>
          </a:p>
          <a:p>
            <a:pPr lvl="1"/>
            <a:r>
              <a:rPr lang="pt-BR" dirty="0" smtClean="0"/>
              <a:t>Propriedades:</a:t>
            </a:r>
          </a:p>
          <a:p>
            <a:pPr lvl="2"/>
            <a:r>
              <a:rPr lang="pt-BR" dirty="0" smtClean="0"/>
              <a:t>ehPaiDe (Pessoa -&gt; Pessoa);</a:t>
            </a:r>
          </a:p>
          <a:p>
            <a:pPr lvl="2"/>
            <a:r>
              <a:rPr lang="pt-BR" dirty="0" smtClean="0"/>
              <a:t>ehCasadoCom (Pessoa -&gt; Pessoa);</a:t>
            </a:r>
          </a:p>
          <a:p>
            <a:pPr lvl="2"/>
            <a:r>
              <a:rPr lang="pt-BR" dirty="0" smtClean="0"/>
              <a:t>idade (Pessoa -&gt; Literal).</a:t>
            </a:r>
          </a:p>
          <a:p>
            <a:pPr lvl="1"/>
            <a:r>
              <a:rPr lang="pt-BR" dirty="0" smtClean="0"/>
              <a:t>Povoar as classes;</a:t>
            </a:r>
          </a:p>
          <a:p>
            <a:pPr lvl="1"/>
            <a:r>
              <a:rPr lang="pt-BR" dirty="0" smtClean="0"/>
              <a:t>Regras:</a:t>
            </a:r>
          </a:p>
          <a:p>
            <a:pPr lvl="2"/>
            <a:r>
              <a:rPr lang="pt-BR" dirty="0" smtClean="0"/>
              <a:t>ehFilhoDe, ehIrmaoDe, ehAvoDe;</a:t>
            </a:r>
          </a:p>
          <a:p>
            <a:pPr lvl="2"/>
            <a:r>
              <a:rPr lang="pt-BR" dirty="0" smtClean="0"/>
              <a:t>temConjugeMaisVelho, temConjugeUmaDecadaMaisVelho;</a:t>
            </a:r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SWRL Language:</a:t>
            </a:r>
          </a:p>
          <a:p>
            <a:pPr lvl="1"/>
            <a:r>
              <a:rPr lang="pt-BR" sz="2000" dirty="0" smtClean="0">
                <a:hlinkClick r:id="rId2"/>
              </a:rPr>
              <a:t>http://www.daml.org/2003/11/swrl/</a:t>
            </a:r>
            <a:r>
              <a:rPr lang="pt-BR" sz="2000" dirty="0" smtClean="0"/>
              <a:t> </a:t>
            </a:r>
            <a:endParaRPr lang="pt-BR" sz="1600" dirty="0" smtClean="0"/>
          </a:p>
          <a:p>
            <a:endParaRPr lang="pt-BR" sz="2800" dirty="0" smtClean="0"/>
          </a:p>
          <a:p>
            <a:r>
              <a:rPr lang="pt-BR" sz="2800" dirty="0" smtClean="0"/>
              <a:t>SWRL Tab:</a:t>
            </a:r>
          </a:p>
          <a:p>
            <a:pPr lvl="1"/>
            <a:r>
              <a:rPr lang="pt-BR" sz="2000" dirty="0" smtClean="0">
                <a:hlinkClick r:id="rId3"/>
              </a:rPr>
              <a:t>http://protege.stanford.edu/plugins/owl/swrl/index.hml</a:t>
            </a:r>
            <a:endParaRPr lang="pt-BR" sz="2000" dirty="0" smtClean="0"/>
          </a:p>
          <a:p>
            <a:endParaRPr lang="pt-BR" sz="2800" dirty="0" smtClean="0"/>
          </a:p>
          <a:p>
            <a:r>
              <a:rPr lang="pt-BR" sz="2800" dirty="0" smtClean="0"/>
              <a:t>SWRL API:</a:t>
            </a:r>
            <a:endParaRPr lang="pt-BR" sz="2400" dirty="0" smtClean="0"/>
          </a:p>
          <a:p>
            <a:pPr lvl="1"/>
            <a:r>
              <a:rPr lang="pt-BR" sz="2000" dirty="0" smtClean="0">
                <a:hlinkClick r:id="rId4"/>
              </a:rPr>
              <a:t>http://protege.stanford.edu/plugins/owl/swrl/SWRLFactory.html</a:t>
            </a:r>
            <a:endParaRPr lang="pt-BR" sz="2000" dirty="0" smtClean="0"/>
          </a:p>
          <a:p>
            <a:pPr>
              <a:buNone/>
            </a:pPr>
            <a:endParaRPr lang="pt-BR" sz="2800" dirty="0" smtClean="0"/>
          </a:p>
          <a:p>
            <a:r>
              <a:rPr lang="pt-BR" sz="2800" dirty="0" smtClean="0"/>
              <a:t>SWRL Bridge:</a:t>
            </a:r>
          </a:p>
          <a:p>
            <a:pPr lvl="1"/>
            <a:r>
              <a:rPr lang="pt-BR" sz="2000" dirty="0" smtClean="0">
                <a:hlinkClick r:id="rId5"/>
              </a:rPr>
              <a:t>http://protege.stanford.edu/plugins/owl/swrl/SWRLBridge.html</a:t>
            </a:r>
            <a:endParaRPr lang="pt-BR" sz="2000" dirty="0" smtClean="0"/>
          </a:p>
          <a:p>
            <a:pPr>
              <a:buNone/>
            </a:pPr>
            <a:endParaRPr lang="pt-BR" dirty="0" smtClean="0"/>
          </a:p>
          <a:p>
            <a:pPr lvl="1"/>
            <a:endParaRPr lang="pt-BR" sz="2000" dirty="0" smtClean="0"/>
          </a:p>
          <a:p>
            <a:pPr lvl="1"/>
            <a:endParaRPr lang="pt-BR" sz="20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400" dirty="0" smtClean="0"/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Semantic Web Rule Language;</a:t>
            </a:r>
          </a:p>
          <a:p>
            <a:r>
              <a:rPr lang="pt-BR" dirty="0" smtClean="0"/>
              <a:t>Linguagem de regras para a web semântica</a:t>
            </a:r>
            <a:r>
              <a:rPr lang="pt-BR" dirty="0" smtClean="0"/>
              <a:t>;</a:t>
            </a:r>
          </a:p>
          <a:p>
            <a:r>
              <a:rPr lang="pt-BR" dirty="0" smtClean="0"/>
              <a:t>P</a:t>
            </a:r>
            <a:r>
              <a:rPr lang="pt-BR" dirty="0" smtClean="0"/>
              <a:t>ode </a:t>
            </a:r>
            <a:r>
              <a:rPr lang="pt-BR" dirty="0" smtClean="0"/>
              <a:t>ter </a:t>
            </a:r>
            <a:r>
              <a:rPr lang="pt-BR" dirty="0" smtClean="0"/>
              <a:t>várias implementações diferentes;</a:t>
            </a:r>
            <a:endParaRPr lang="pt-BR" dirty="0" smtClean="0"/>
          </a:p>
          <a:p>
            <a:r>
              <a:rPr lang="pt-BR" dirty="0" smtClean="0"/>
              <a:t>No Protégé, SWRL </a:t>
            </a:r>
            <a:r>
              <a:rPr lang="pt-BR" dirty="0" smtClean="0"/>
              <a:t>é baseada em OWL:</a:t>
            </a:r>
          </a:p>
          <a:p>
            <a:pPr lvl="1"/>
            <a:r>
              <a:rPr lang="pt-BR" dirty="0" smtClean="0"/>
              <a:t>Todas são regras são expressas em termos OWL:</a:t>
            </a:r>
          </a:p>
          <a:p>
            <a:pPr lvl="2"/>
            <a:r>
              <a:rPr lang="pt-BR" dirty="0" smtClean="0"/>
              <a:t>Classes;</a:t>
            </a:r>
          </a:p>
          <a:p>
            <a:pPr lvl="2"/>
            <a:r>
              <a:rPr lang="pt-BR" dirty="0" smtClean="0"/>
              <a:t>Propriedades;</a:t>
            </a:r>
          </a:p>
          <a:p>
            <a:pPr lvl="2"/>
            <a:r>
              <a:rPr lang="pt-BR" dirty="0" smtClean="0"/>
              <a:t>Indivíduos;</a:t>
            </a:r>
          </a:p>
          <a:p>
            <a:pPr lvl="2"/>
            <a:r>
              <a:rPr lang="pt-BR" dirty="0" smtClean="0"/>
              <a:t>Literais.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SWRL ?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525963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ehFilhoDe:</a:t>
            </a:r>
          </a:p>
          <a:p>
            <a:pPr lvl="1"/>
            <a:r>
              <a:rPr lang="pt-BR" dirty="0" smtClean="0"/>
              <a:t>ehPaiDe(?x, ?y) </a:t>
            </a:r>
            <a:r>
              <a:rPr lang="en-US" dirty="0" smtClean="0"/>
              <a:t>→</a:t>
            </a:r>
            <a:r>
              <a:rPr lang="pt-BR" dirty="0" smtClean="0"/>
              <a:t> </a:t>
            </a:r>
            <a:r>
              <a:rPr lang="pt-BR" dirty="0" smtClean="0"/>
              <a:t>ehFilhoDe(?y, ?x).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ehAvoDe:</a:t>
            </a:r>
          </a:p>
          <a:p>
            <a:pPr lvl="1"/>
            <a:r>
              <a:rPr lang="pt-BR" dirty="0" smtClean="0"/>
              <a:t>ehPaiDe(?x,?y) ^ ehPaiDe(?y,?z) </a:t>
            </a:r>
            <a:r>
              <a:rPr lang="en-US" dirty="0" smtClean="0"/>
              <a:t>→</a:t>
            </a:r>
            <a:r>
              <a:rPr lang="pt-BR" dirty="0" smtClean="0"/>
              <a:t> </a:t>
            </a:r>
            <a:r>
              <a:rPr lang="pt-BR" dirty="0" smtClean="0"/>
              <a:t>ehAvoDe(?x,?z).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Uso de Indivíduos:</a:t>
            </a:r>
          </a:p>
          <a:p>
            <a:pPr lvl="1"/>
            <a:r>
              <a:rPr lang="pt-BR" dirty="0" smtClean="0"/>
              <a:t>ehPaiDeJoao:</a:t>
            </a:r>
          </a:p>
          <a:p>
            <a:pPr lvl="2"/>
            <a:r>
              <a:rPr lang="pt-BR" dirty="0" smtClean="0"/>
              <a:t>ehPaiDe(?x, Joao) </a:t>
            </a:r>
            <a:r>
              <a:rPr lang="en-US" dirty="0" smtClean="0"/>
              <a:t>→</a:t>
            </a:r>
            <a:r>
              <a:rPr lang="pt-BR" dirty="0" smtClean="0"/>
              <a:t> </a:t>
            </a:r>
            <a:r>
              <a:rPr lang="pt-BR" dirty="0" smtClean="0"/>
              <a:t>ehPaiDeJoao(?x).</a:t>
            </a:r>
          </a:p>
          <a:p>
            <a:endParaRPr lang="pt-BR" dirty="0" smtClean="0"/>
          </a:p>
          <a:p>
            <a:r>
              <a:rPr lang="pt-BR" dirty="0" smtClean="0"/>
              <a:t>Uso de Literais:</a:t>
            </a:r>
          </a:p>
          <a:p>
            <a:pPr lvl="1"/>
            <a:r>
              <a:rPr lang="pt-BR" dirty="0" smtClean="0"/>
              <a:t>temPaiDeCinquentaAnos:</a:t>
            </a:r>
          </a:p>
          <a:p>
            <a:pPr lvl="2"/>
            <a:r>
              <a:rPr lang="pt-BR" dirty="0" smtClean="0"/>
              <a:t>ehPaiDe(?x,?y) ^ idade(?y,50) </a:t>
            </a:r>
            <a:r>
              <a:rPr lang="en-US" dirty="0" smtClean="0"/>
              <a:t>→</a:t>
            </a:r>
            <a:r>
              <a:rPr lang="pt-BR" dirty="0" smtClean="0"/>
              <a:t> </a:t>
            </a:r>
            <a:r>
              <a:rPr lang="pt-BR" dirty="0" smtClean="0"/>
              <a:t>temPaiDeCinquentaAnos(?x).</a:t>
            </a:r>
          </a:p>
          <a:p>
            <a:pPr lvl="1"/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</a:t>
            </a:r>
            <a:r>
              <a:rPr lang="pt-BR" dirty="0" smtClean="0"/>
              <a:t>SWRL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pt-BR" dirty="0" smtClean="0"/>
              <a:t>SWRL não dá suporte à negação:</a:t>
            </a:r>
          </a:p>
          <a:p>
            <a:pPr lvl="1"/>
            <a:r>
              <a:rPr lang="pt-BR" dirty="0" smtClean="0"/>
              <a:t>Regra inválida:</a:t>
            </a:r>
          </a:p>
          <a:p>
            <a:pPr lvl="2"/>
            <a:r>
              <a:rPr lang="en-US" dirty="0" err="1" smtClean="0"/>
              <a:t>pessoa</a:t>
            </a:r>
            <a:r>
              <a:rPr lang="en-US" dirty="0" smtClean="0"/>
              <a:t>(?</a:t>
            </a:r>
            <a:r>
              <a:rPr lang="en-US" dirty="0" smtClean="0"/>
              <a:t>p) ^ </a:t>
            </a:r>
            <a:r>
              <a:rPr lang="en-US" b="1" dirty="0" smtClean="0"/>
              <a:t>not</a:t>
            </a:r>
            <a:r>
              <a:rPr lang="en-US" dirty="0" smtClean="0"/>
              <a:t> </a:t>
            </a:r>
            <a:r>
              <a:rPr lang="en-US" dirty="0" err="1" smtClean="0"/>
              <a:t>temCarro</a:t>
            </a:r>
            <a:r>
              <a:rPr lang="en-US" dirty="0" smtClean="0"/>
              <a:t>(?</a:t>
            </a:r>
            <a:r>
              <a:rPr lang="en-US" dirty="0" smtClean="0"/>
              <a:t>p, ?c) </a:t>
            </a:r>
            <a:r>
              <a:rPr lang="en-US" dirty="0" smtClean="0"/>
              <a:t>→ </a:t>
            </a:r>
            <a:r>
              <a:rPr lang="pt-BR" dirty="0" smtClean="0"/>
              <a:t>pessoaSemCarro(?</a:t>
            </a:r>
            <a:r>
              <a:rPr lang="pt-BR" dirty="0" smtClean="0"/>
              <a:t>p</a:t>
            </a:r>
            <a:r>
              <a:rPr lang="pt-BR" dirty="0" smtClean="0"/>
              <a:t>).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SWRL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Plugin do Protégé-OWL que permite a criação e execução de regras SWRL</a:t>
            </a:r>
            <a:r>
              <a:rPr lang="pt-BR" dirty="0" smtClean="0"/>
              <a:t>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Possibilita, também, a conexão com um engine de </a:t>
            </a:r>
            <a:r>
              <a:rPr lang="pt-BR" dirty="0" smtClean="0"/>
              <a:t>regras, no nosso caso, Jess, para </a:t>
            </a:r>
            <a:r>
              <a:rPr lang="pt-BR" dirty="0" smtClean="0"/>
              <a:t>fazer as </a:t>
            </a:r>
            <a:r>
              <a:rPr lang="pt-BR" dirty="0" smtClean="0"/>
              <a:t>inferências lógicas.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SWRL Tab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863311"/>
            <a:ext cx="3357586" cy="3708961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SWRL </a:t>
            </a:r>
            <a:r>
              <a:rPr lang="pt-BR" dirty="0" smtClean="0"/>
              <a:t>Tab é um Plugin do Protégé-OWL;</a:t>
            </a:r>
          </a:p>
          <a:p>
            <a:r>
              <a:rPr lang="pt-BR" dirty="0" smtClean="0"/>
              <a:t>Para ativar:</a:t>
            </a:r>
          </a:p>
          <a:p>
            <a:pPr lvl="1"/>
            <a:r>
              <a:rPr lang="pt-BR" dirty="0" smtClean="0"/>
              <a:t>Project/Configure : “SWRL Tab”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ativar o SWRL Tab ?</a:t>
            </a:r>
            <a:endParaRPr lang="pt-BR" dirty="0"/>
          </a:p>
        </p:txBody>
      </p:sp>
      <p:pic>
        <p:nvPicPr>
          <p:cNvPr id="1026" name="Picture 2" descr="C:\Users\Administrator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88075"/>
            <a:ext cx="3000396" cy="1826809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3643306" y="3786190"/>
            <a:ext cx="142876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SWRL Editor:</a:t>
            </a:r>
          </a:p>
          <a:p>
            <a:pPr lvl="1"/>
            <a:r>
              <a:rPr lang="pt-BR" dirty="0" smtClean="0"/>
              <a:t>Edição de regras SWRL em Ontologias OWL.</a:t>
            </a:r>
          </a:p>
          <a:p>
            <a:r>
              <a:rPr lang="pt-BR" dirty="0" smtClean="0"/>
              <a:t>SWRL Rule Engine Bridge:</a:t>
            </a:r>
          </a:p>
          <a:p>
            <a:pPr lvl="1"/>
            <a:r>
              <a:rPr lang="pt-BR" dirty="0" smtClean="0"/>
              <a:t>Ponte que liga o SWRL Tab com Jess.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do SWRL Tab</a:t>
            </a:r>
            <a:endParaRPr lang="pt-BR" dirty="0"/>
          </a:p>
        </p:txBody>
      </p:sp>
      <p:sp>
        <p:nvSpPr>
          <p:cNvPr id="6" name="Rounded Rectangle 5"/>
          <p:cNvSpPr/>
          <p:nvPr/>
        </p:nvSpPr>
        <p:spPr>
          <a:xfrm>
            <a:off x="3286116" y="3143248"/>
            <a:ext cx="157163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GUI</a:t>
            </a:r>
            <a:endParaRPr lang="pt-BR" dirty="0"/>
          </a:p>
        </p:txBody>
      </p:sp>
      <p:sp>
        <p:nvSpPr>
          <p:cNvPr id="7" name="Rounded Rectangle 6"/>
          <p:cNvSpPr/>
          <p:nvPr/>
        </p:nvSpPr>
        <p:spPr>
          <a:xfrm>
            <a:off x="6429388" y="4929198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Rule Engine</a:t>
            </a:r>
            <a:endParaRPr lang="pt-BR" dirty="0"/>
          </a:p>
        </p:txBody>
      </p:sp>
      <p:sp>
        <p:nvSpPr>
          <p:cNvPr id="8" name="Rounded Rectangle 7"/>
          <p:cNvSpPr/>
          <p:nvPr/>
        </p:nvSpPr>
        <p:spPr>
          <a:xfrm>
            <a:off x="428596" y="3143248"/>
            <a:ext cx="1071570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OWL</a:t>
            </a:r>
          </a:p>
          <a:p>
            <a:pPr algn="ctr"/>
            <a:r>
              <a:rPr lang="pt-BR" dirty="0" smtClean="0"/>
              <a:t>KB</a:t>
            </a:r>
          </a:p>
          <a:p>
            <a:pPr algn="ctr"/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SWRL</a:t>
            </a:r>
            <a:endParaRPr lang="pt-BR" dirty="0"/>
          </a:p>
        </p:txBody>
      </p:sp>
      <p:sp>
        <p:nvSpPr>
          <p:cNvPr id="9" name="Rounded Rectangle 8"/>
          <p:cNvSpPr/>
          <p:nvPr/>
        </p:nvSpPr>
        <p:spPr>
          <a:xfrm>
            <a:off x="2714612" y="4357694"/>
            <a:ext cx="2857520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Ponte SWRL</a:t>
            </a:r>
          </a:p>
          <a:p>
            <a:pPr algn="ctr"/>
            <a:r>
              <a:rPr lang="pt-BR" dirty="0" smtClean="0"/>
              <a:t>Com Rule Engine</a:t>
            </a:r>
            <a:endParaRPr lang="pt-BR" dirty="0"/>
          </a:p>
        </p:txBody>
      </p:sp>
      <p:cxnSp>
        <p:nvCxnSpPr>
          <p:cNvPr id="11" name="Straight Arrow Connector 10"/>
          <p:cNvCxnSpPr>
            <a:stCxn id="6" idx="2"/>
          </p:cNvCxnSpPr>
          <p:nvPr/>
        </p:nvCxnSpPr>
        <p:spPr>
          <a:xfrm rot="5400000">
            <a:off x="3821504" y="4107264"/>
            <a:ext cx="50006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>
            <a:off x="1500166" y="5286388"/>
            <a:ext cx="121444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929454" y="3643314"/>
            <a:ext cx="150019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786578" y="3357562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Conhecimento</a:t>
            </a:r>
            <a:endParaRPr lang="pt-BR" dirty="0"/>
          </a:p>
        </p:txBody>
      </p:sp>
      <p:cxnSp>
        <p:nvCxnSpPr>
          <p:cNvPr id="23" name="Curved Connector 22"/>
          <p:cNvCxnSpPr>
            <a:endCxn id="7" idx="1"/>
          </p:cNvCxnSpPr>
          <p:nvPr/>
        </p:nvCxnSpPr>
        <p:spPr>
          <a:xfrm>
            <a:off x="5572132" y="4643446"/>
            <a:ext cx="857256" cy="678661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>
            <a:off x="6929454" y="3929066"/>
            <a:ext cx="428628" cy="35719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15206" y="3929066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Informação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Comparadores:</a:t>
            </a:r>
          </a:p>
          <a:p>
            <a:pPr lvl="1"/>
            <a:r>
              <a:rPr lang="pt-BR" dirty="0" smtClean="0"/>
              <a:t>swrlb:equal; </a:t>
            </a:r>
          </a:p>
          <a:p>
            <a:pPr lvl="1"/>
            <a:r>
              <a:rPr lang="pt-BR" dirty="0" smtClean="0"/>
              <a:t>swrlb:notEqual;</a:t>
            </a:r>
          </a:p>
          <a:p>
            <a:pPr lvl="1"/>
            <a:r>
              <a:rPr lang="pt-BR" dirty="0" smtClean="0"/>
              <a:t>swrlb:greaterThan; </a:t>
            </a:r>
          </a:p>
          <a:p>
            <a:pPr lvl="1"/>
            <a:r>
              <a:rPr lang="pt-BR" dirty="0" smtClean="0"/>
              <a:t>swrlb:lessThan;</a:t>
            </a:r>
          </a:p>
          <a:p>
            <a:pPr lvl="1"/>
            <a:r>
              <a:rPr lang="pt-BR" dirty="0" smtClean="0"/>
              <a:t>swrlb:lessThanOrEqual; </a:t>
            </a:r>
          </a:p>
          <a:p>
            <a:pPr lvl="1"/>
            <a:r>
              <a:rPr lang="pt-BR" dirty="0" smtClean="0"/>
              <a:t>swrlb:greaterThanOrEqual.</a:t>
            </a:r>
          </a:p>
          <a:p>
            <a:pPr lvl="1"/>
            <a:r>
              <a:rPr lang="pt-BR" dirty="0" smtClean="0"/>
              <a:t>Exemplo:</a:t>
            </a:r>
          </a:p>
          <a:p>
            <a:pPr lvl="2"/>
            <a:r>
              <a:rPr lang="pt-BR" dirty="0" smtClean="0"/>
              <a:t>idade(?x,?a1) ^ idade(?x,?a2) ^ swrlb:greaterThan(?a1,?a2) -&gt; ehMaisVelho(?x,?y).</a:t>
            </a:r>
            <a:endParaRPr lang="pt-BR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Built-ins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pt-BR" dirty="0" smtClean="0"/>
              <a:t>Operadores Matemáticos:</a:t>
            </a:r>
          </a:p>
          <a:p>
            <a:pPr lvl="1"/>
            <a:r>
              <a:rPr lang="pt-BR" dirty="0" smtClean="0"/>
              <a:t>swrlb:add, swrlb:subtract, swrlb:multiply, swrlb:divide;</a:t>
            </a:r>
          </a:p>
          <a:p>
            <a:pPr lvl="1"/>
            <a:r>
              <a:rPr lang="pt-BR" dirty="0" smtClean="0"/>
              <a:t>swrlb:integerDivide, swrlb:mod, swrlb:pow;</a:t>
            </a:r>
          </a:p>
          <a:p>
            <a:pPr lvl="1"/>
            <a:r>
              <a:rPr lang="pt-BR" dirty="0" smtClean="0"/>
              <a:t>swrlb:unaryPlus, swrlb:unaryMinus;</a:t>
            </a:r>
          </a:p>
          <a:p>
            <a:pPr lvl="1"/>
            <a:r>
              <a:rPr lang="pt-BR" dirty="0" smtClean="0"/>
              <a:t>swrlb:abs, swrlb:ceiling, swrlb:floor;</a:t>
            </a:r>
          </a:p>
          <a:p>
            <a:pPr lvl="1"/>
            <a:r>
              <a:rPr lang="pt-BR" dirty="0" smtClean="0"/>
              <a:t>swrlb:round, swrlb:roundHalfToEven;</a:t>
            </a:r>
          </a:p>
          <a:p>
            <a:pPr lvl="1"/>
            <a:r>
              <a:rPr lang="pt-BR" dirty="0" smtClean="0"/>
              <a:t>swrlb:sin, swrlb:cos, swrlb:tan.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Built-ins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945</TotalTime>
  <Words>507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SWRL Sistemas Inteligentes /~if684</vt:lpstr>
      <vt:lpstr>O que é SWRL ?</vt:lpstr>
      <vt:lpstr>Regras SWRL</vt:lpstr>
      <vt:lpstr>Regras SWRL</vt:lpstr>
      <vt:lpstr>SWRL Tab</vt:lpstr>
      <vt:lpstr>Como ativar o SWRL Tab ?</vt:lpstr>
      <vt:lpstr>Componentes do SWRL Tab</vt:lpstr>
      <vt:lpstr>Built-ins</vt:lpstr>
      <vt:lpstr>Built-ins</vt:lpstr>
      <vt:lpstr>Built-ins</vt:lpstr>
      <vt:lpstr>Built-ins</vt:lpstr>
      <vt:lpstr>Problemas</vt:lpstr>
      <vt:lpstr>Exercício</vt:lpstr>
      <vt:lpstr>Links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- Prolog Sistemas Inteligentes /~if684</dc:title>
  <dc:creator>Acer</dc:creator>
  <cp:lastModifiedBy>Drance Oliveira</cp:lastModifiedBy>
  <cp:revision>72</cp:revision>
  <dcterms:created xsi:type="dcterms:W3CDTF">2009-03-23T00:05:08Z</dcterms:created>
  <dcterms:modified xsi:type="dcterms:W3CDTF">2009-09-08T19:04:17Z</dcterms:modified>
</cp:coreProperties>
</file>