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64" r:id="rId2"/>
    <p:sldId id="263" r:id="rId3"/>
    <p:sldId id="343" r:id="rId4"/>
    <p:sldId id="259" r:id="rId5"/>
    <p:sldId id="260" r:id="rId6"/>
    <p:sldId id="262" r:id="rId7"/>
    <p:sldId id="261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87" r:id="rId16"/>
    <p:sldId id="288" r:id="rId17"/>
    <p:sldId id="274" r:id="rId18"/>
    <p:sldId id="275" r:id="rId19"/>
    <p:sldId id="286" r:id="rId20"/>
    <p:sldId id="276" r:id="rId21"/>
    <p:sldId id="289" r:id="rId22"/>
    <p:sldId id="278" r:id="rId23"/>
    <p:sldId id="280" r:id="rId24"/>
    <p:sldId id="269" r:id="rId25"/>
    <p:sldId id="291" r:id="rId26"/>
    <p:sldId id="292" r:id="rId27"/>
    <p:sldId id="279" r:id="rId28"/>
    <p:sldId id="281" r:id="rId29"/>
    <p:sldId id="282" r:id="rId30"/>
    <p:sldId id="293" r:id="rId31"/>
    <p:sldId id="290" r:id="rId32"/>
    <p:sldId id="284" r:id="rId33"/>
    <p:sldId id="285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44" r:id="rId45"/>
    <p:sldId id="294" r:id="rId46"/>
    <p:sldId id="305" r:id="rId47"/>
    <p:sldId id="306" r:id="rId48"/>
    <p:sldId id="307" r:id="rId49"/>
    <p:sldId id="308" r:id="rId50"/>
    <p:sldId id="309" r:id="rId51"/>
    <p:sldId id="311" r:id="rId52"/>
    <p:sldId id="310" r:id="rId53"/>
    <p:sldId id="312" r:id="rId54"/>
    <p:sldId id="314" r:id="rId55"/>
    <p:sldId id="313" r:id="rId56"/>
    <p:sldId id="315" r:id="rId57"/>
    <p:sldId id="316" r:id="rId58"/>
    <p:sldId id="317" r:id="rId59"/>
    <p:sldId id="318" r:id="rId60"/>
    <p:sldId id="319" r:id="rId61"/>
    <p:sldId id="320" r:id="rId62"/>
    <p:sldId id="323" r:id="rId63"/>
    <p:sldId id="321" r:id="rId64"/>
    <p:sldId id="322" r:id="rId65"/>
    <p:sldId id="324" r:id="rId66"/>
    <p:sldId id="325" r:id="rId67"/>
    <p:sldId id="326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283" r:id="rId8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FFF"/>
    <a:srgbClr val="E1B9FF"/>
    <a:srgbClr val="DFADFD"/>
    <a:srgbClr val="E4ADFD"/>
    <a:srgbClr val="D5ABFF"/>
    <a:srgbClr val="CC99FF"/>
    <a:srgbClr val="D8C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47" autoAdjust="0"/>
  </p:normalViewPr>
  <p:slideViewPr>
    <p:cSldViewPr>
      <p:cViewPr>
        <p:scale>
          <a:sx n="111" d="100"/>
          <a:sy n="111" d="100"/>
        </p:scale>
        <p:origin x="-34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6B410-AE1C-4862-884F-ED921E3C33DF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A6032-B2D7-412D-AD57-EA4016D57F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53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71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72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73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74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75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76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77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78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79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80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81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Animar! Dúvida sobre </a:t>
            </a:r>
            <a:r>
              <a:rPr lang="pt-BR" smtClean="0"/>
              <a:t>o ISO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64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a) 9A5     b) 137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66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67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68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69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A6032-B2D7-412D-AD57-EA4016D57F98}" type="slidenum">
              <a:rPr lang="pt-BR" smtClean="0"/>
              <a:pPr/>
              <a:t>70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749C-E859-411D-AD4B-A9FAA0894AD2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E07-17A7-433F-90E6-0D7599256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749C-E859-411D-AD4B-A9FAA0894AD2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E07-17A7-433F-90E6-0D7599256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749C-E859-411D-AD4B-A9FAA0894AD2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E07-17A7-433F-90E6-0D7599256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749C-E859-411D-AD4B-A9FAA0894AD2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E07-17A7-433F-90E6-0D7599256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749C-E859-411D-AD4B-A9FAA0894AD2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E07-17A7-433F-90E6-0D7599256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749C-E859-411D-AD4B-A9FAA0894AD2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E07-17A7-433F-90E6-0D7599256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749C-E859-411D-AD4B-A9FAA0894AD2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E07-17A7-433F-90E6-0D7599256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749C-E859-411D-AD4B-A9FAA0894AD2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E07-17A7-433F-90E6-0D7599256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749C-E859-411D-AD4B-A9FAA0894AD2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E07-17A7-433F-90E6-0D7599256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749C-E859-411D-AD4B-A9FAA0894AD2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E07-17A7-433F-90E6-0D7599256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749C-E859-411D-AD4B-A9FAA0894AD2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E07-17A7-433F-90E6-0D7599256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749C-E859-411D-AD4B-A9FAA0894AD2}" type="datetimeFigureOut">
              <a:rPr lang="pt-BR" smtClean="0"/>
              <a:pPr/>
              <a:t>25/10/2012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EE07-17A7-433F-90E6-0D7599256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.ufpe.br/~monitoriaic" TargetMode="External"/><Relationship Id="rId2" Type="http://schemas.openxmlformats.org/officeDocument/2006/relationships/hyperlink" Target="mailto:monitoriaic-cc@googlegroups.com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200" y="39031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noProof="0" dirty="0" smtClean="0">
                <a:latin typeface="Helvetica" pitchFamily="34" charset="0"/>
                <a:ea typeface="+mj-ea"/>
                <a:cs typeface="Helvetica" pitchFamily="34" charset="0"/>
              </a:rPr>
              <a:t>Aula de Revisão para Mini-Prova 1</a:t>
            </a:r>
            <a:endParaRPr kumimoji="0" lang="pt-B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csrc.lse.ac.uk/History/Scheutz-1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161" y="3717032"/>
            <a:ext cx="363428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Scheutz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Primeira Máquina Diferencial;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Segunda Máquina Diferencial.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Ada Byron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Filha de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Lord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Byron;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Primeira </a:t>
            </a:r>
            <a:r>
              <a:rPr lang="pt-BR" sz="1800" i="1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programadora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Inventou o conceito de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subrotina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Sonhava com o desvio condicional.</a:t>
            </a:r>
          </a:p>
        </p:txBody>
      </p:sp>
      <p:pic>
        <p:nvPicPr>
          <p:cNvPr id="21510" name="Picture 6" descr="http://www.computerhistory.org/babbage/georgedvardscheutz/img/5-9-3.jpg"/>
          <p:cNvPicPr>
            <a:picLocks noChangeAspect="1" noChangeArrowheads="1"/>
          </p:cNvPicPr>
          <p:nvPr/>
        </p:nvPicPr>
        <p:blipFill>
          <a:blip r:embed="rId3" cstate="print"/>
          <a:srcRect t="24570" b="9281"/>
          <a:stretch>
            <a:fillRect/>
          </a:stretch>
        </p:blipFill>
        <p:spPr bwMode="auto">
          <a:xfrm>
            <a:off x="4932040" y="1268760"/>
            <a:ext cx="370114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thumb/7/73/PSM_V17_D740_George_Boole.jpg/400px-PSM_V17_D740_George_Bo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54360"/>
            <a:ext cx="2483768" cy="265763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08912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George 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Boole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Lógica booleana: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Base decimal </a:t>
            </a:r>
            <a:r>
              <a:rPr lang="pt-BR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→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base binária;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0 ou 1 </a:t>
            </a: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verdadeiro ou falso </a:t>
            </a: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ligado ou desligado;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Menor dificuldade de implementação em circuitos elétricos.</a:t>
            </a:r>
          </a:p>
          <a:p>
            <a:pPr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Herman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Hollerith</a:t>
            </a:r>
            <a:endParaRPr lang="pt-BR" sz="24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just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  Funcionário do censo americano que desenvolveu uma máquina para leitura e totalização de cartões perfuráveis, reduzindo o tempo de contagem do censo. Foi também um dos fundadores da CTR (futura IBM).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CTR (Computing 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Tabulating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Recording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Company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Fundada em 1911 por Charles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Flint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;</a:t>
            </a:r>
            <a:endParaRPr lang="pt-BR" sz="1800" b="1" dirty="0" smtClean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 Computing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Scale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Company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Tabulating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Machine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Company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International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Time </a:t>
            </a:r>
            <a:r>
              <a:rPr lang="pt-BR" sz="1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Recording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Company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.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Observação: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Thomas J. Watson, primeiro presidente da CTR, modificou o nome da empresa para IBM (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International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Business Machines).</a:t>
            </a:r>
          </a:p>
        </p:txBody>
      </p:sp>
      <p:pic>
        <p:nvPicPr>
          <p:cNvPr id="12" name="Picture 2" descr="http://2.bp.blogspot.com/_zN3PS8-IYWU/TH3kfjLAHFI/AAAAAAAABmk/aR7hoLe0xDM/s1600/i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2736304" cy="2254517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Eletrônica Digital Moderna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Circuitos de comutação;</a:t>
            </a:r>
            <a:endParaRPr lang="pt-BR" sz="1800" b="1" dirty="0" smtClean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George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Boole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(álgebra Booleana ) </a:t>
            </a: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+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Claude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Shannon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(pai da Eletrônica Digital e Teoria da Informação) </a:t>
            </a:r>
            <a:r>
              <a:rPr lang="pt-BR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→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Lógica Digital (baseada em portas).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Alan Turing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Máquina universal: capaz de resolver qualquer função matemática, desde que carregada com o programa adequado;</a:t>
            </a:r>
            <a:endParaRPr lang="pt-BR" sz="1800" b="1" dirty="0" smtClean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Teste de Turing – máquinas inteligentes.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364088" y="1124744"/>
            <a:ext cx="2592288" cy="1296144"/>
            <a:chOff x="5220072" y="1124744"/>
            <a:chExt cx="2808312" cy="1368152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27055" r="57287" b="56038"/>
            <a:stretch>
              <a:fillRect/>
            </a:stretch>
          </p:blipFill>
          <p:spPr bwMode="auto">
            <a:xfrm>
              <a:off x="5220072" y="1761989"/>
              <a:ext cx="1224136" cy="73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87437" r="66395"/>
            <a:stretch>
              <a:fillRect/>
            </a:stretch>
          </p:blipFill>
          <p:spPr bwMode="auto">
            <a:xfrm>
              <a:off x="6084168" y="1124744"/>
              <a:ext cx="1328365" cy="749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57287" b="85022"/>
            <a:stretch>
              <a:fillRect/>
            </a:stretch>
          </p:blipFill>
          <p:spPr bwMode="auto">
            <a:xfrm>
              <a:off x="6732240" y="1807292"/>
              <a:ext cx="1296144" cy="685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Von Neumann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Propôs o modelo de arquitetura de computadores que é utilizado atualmente na maioria dos computadores;</a:t>
            </a:r>
            <a:endParaRPr lang="pt-BR" sz="1800" b="1" dirty="0" smtClean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Instruções armazenados em memórias juntamente com dados  (conceito de programa armazenado);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Vantagens: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Facilidade na manipulação dos programas;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Possibilitou a criação e evolução de compiladores e de sistemas operacionais.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273" y="1916832"/>
            <a:ext cx="417355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Von Neumann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Componentes: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Unidade de entrada;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Unidade de memória;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Unidade aritmética e lógica;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Unidade de controle;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Unidade central de processamento (CPU).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2160240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Harvard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Mais recente e complexa;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Independência das duas memórias (dados e instrução de programas);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Mais rápido, pois permite acesso simultâneo às memórias por parte do processador.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14192"/>
            <a:ext cx="6119496" cy="17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bricogeek.com/shop/260-772-large/rele-5v-sp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653136"/>
            <a:ext cx="1728192" cy="1728192"/>
          </a:xfrm>
          <a:prstGeom prst="rect">
            <a:avLst/>
          </a:prstGeom>
          <a:noFill/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dispositivos automáticos de cálculo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Anos Efervescentes: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Deflagração da Segunda Guerra Mundial;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Necessidade de cálculos científicos (balística);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Financiamento de projetos;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Computadores Bell a Relé, de George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Stibitz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dos Bell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Telephone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Laboratories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.</a:t>
            </a:r>
            <a:endParaRPr lang="pt-BR" sz="1800" dirty="0" smtClean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6" name="Picture 4" descr="http://lh5.ggpht.com/_iDvWufT87hE/SzfWPjJ7GCI/AAAAAAAAFAc/IeETItf4fYk/rel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0486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dispositivos automáticos de cálculo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Calculadora Eletrônica: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John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Vicent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Atanasoff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Uso da memória regenerativa;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Base binária.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Z1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–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Zonrad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Zuse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Colossus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– Serviço de Inteligência Britânico, decifração de códigos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0" name="Picture 2" descr="http://www2.esec-s-joao-talha.rcts.pt/20072008/EFA1site/media/eni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348880"/>
            <a:ext cx="382951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valvestate.fateback.com/Parts/5Y3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5321" y="3284984"/>
            <a:ext cx="1455151" cy="2985492"/>
          </a:xfrm>
          <a:prstGeom prst="rect">
            <a:avLst/>
          </a:prstGeom>
          <a:noFill/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dispositivos automáticos de cálculo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Eletronic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Numerical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Integrator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and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Calculator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ENIAC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Financiado pelo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Ballist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Research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Laboratory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 dirigido por John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Mauchly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 J.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Presper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Eckert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Primeiro computador totalmente eletrônico;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Usava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válvulas eletrônicas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substituindo relés;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Armazenamento: banda magnética, disco magnético;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Memória principal: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ferrite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magnética;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Introdução da programação e da comunicação.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7768" y="44625"/>
            <a:ext cx="6334472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Helvetica" pitchFamily="34" charset="0"/>
                <a:ea typeface="+mj-ea"/>
                <a:cs typeface="Helvetica" pitchFamily="34" charset="0"/>
              </a:rPr>
              <a:t>Conteúdos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5536" y="2564904"/>
            <a:ext cx="529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História da Computação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Armazenamento de Dados</a:t>
            </a: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dispositivos automáticos de cálculo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Eletronic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Numerical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Integrator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and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Calculator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ENIAC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Mais ambicioso e importante trabalho em computação;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Exigia conhecimento completo dos detalhes operacionais da máquina;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Situação intolerável.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Eletronic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Discrete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Variable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and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                                                         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Automatic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Computer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EDVAC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266" name="Picture 2" descr="http://img122.imageshack.us/img122/9121/eniac5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13" y="3861048"/>
            <a:ext cx="3156595" cy="23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dispositivos automáticos de cálculo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Eletronic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Delay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Storage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Automatic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Calculator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EDSAC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Primeiro computador com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transistor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 ponto de contato.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Evolução das soluções de equipamento;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Evoluções da programação;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Não necessitam de aquecimento;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Consomem pouca energia;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Não queimam.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" name="Picture 4" descr="http://4.bp.blogspot.com/-qTlTJGx_Xus/TZlLMKK_qlI/AAAAAAAAAC8/5Zvo053Ka80/s1600/transist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61048"/>
            <a:ext cx="288031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dispositivos automáticos de cálculo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Computador Automático Universal (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UNIVAC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Mesmos construtores do ENIAC;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Primeiro a entrar em linha de produção;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Maior velocidade;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Capacidade simultânea de introduzir informações, realizar cálculos e imprimir;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Primeira instalação na Agência de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Recensiamento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dos EUA;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Fábrica da General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Eletric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3794" name="Picture 2" descr="http://library.thinkquest.org/C0115420/Cyber-club%20800x600/Gif/pics2/UNIV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140" y="2204864"/>
            <a:ext cx="2962300" cy="199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wh.br5.us/lojavirtual/images/CHIPE350-9K.jpg"/>
          <p:cNvPicPr>
            <a:picLocks noChangeAspect="1" noChangeArrowheads="1"/>
          </p:cNvPicPr>
          <p:nvPr/>
        </p:nvPicPr>
        <p:blipFill>
          <a:blip r:embed="rId2" cstate="print"/>
          <a:srcRect l="12600" t="22680" r="14321" b="21881"/>
          <a:stretch>
            <a:fillRect/>
          </a:stretch>
        </p:blipFill>
        <p:spPr bwMode="auto">
          <a:xfrm>
            <a:off x="6781336" y="4509120"/>
            <a:ext cx="2183152" cy="1656184"/>
          </a:xfrm>
          <a:prstGeom prst="rect">
            <a:avLst/>
          </a:prstGeom>
          <a:noFill/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dispositivos automáticos de cálculo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Circuito integrado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– conjunto de transistores, resistores e capacitores construídos sobre uma base de silício, o </a:t>
            </a: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chip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Miniaturização dos equipamentos eletrônicos - minicomputadores;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Utilização em tempo partilhado;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Introdução ao conceito de compatibilidade;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Programação em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Assembly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 desenvolvimento de software; 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Evolução de diversos componentes;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IBM foi a primeira a lançar modelos com essa tecnologia.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dispositivos automáticos de cálculo</a:t>
            </a: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Vale do Silício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685800" lvl="1" indent="-228600" algn="just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Surgimento: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Stanford precisava de dinheiro e possuía terras que poderiam ser alugadas. </a:t>
            </a:r>
          </a:p>
          <a:p>
            <a:pPr marL="685800" lvl="1" indent="-228600" algn="just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  </a:t>
            </a:r>
            <a:r>
              <a:rPr lang="pt-BR" sz="16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O vice-diretor executivo da universidade, Frederick </a:t>
            </a:r>
            <a:r>
              <a:rPr lang="pt-BR" sz="16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Terman</a:t>
            </a:r>
            <a:r>
              <a:rPr lang="pt-BR" sz="16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, estimulou a instalação de empresas de tecnologia eletrônica e correlatas através de um aluguel barato e acesso ao seus laboratórios do Instituto de Pesquisa;</a:t>
            </a:r>
          </a:p>
          <a:p>
            <a:pPr marL="685800" lvl="1" indent="-228600" algn="just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Marco-zero: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Hewllet-Packard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, empresa fundada em uma garagem e que posteriormente contou com o apoio da Stanford;</a:t>
            </a: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bcc.hitsz.edu.cn/wordpress/jasonleakey/wp-content/uploads/2011/07/silicon_valley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342947" cy="684094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dispositivos automáticos de cálculo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b="1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PDP: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Primeira máquina conhecida como microcomputador.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b="1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UNIX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– sistema operacional que poderia ser                                executado em qualquer máquina, desenvolvido                                       por Ken Thompson e Denis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Richie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, nos                                         laboratórios Bell.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8" name="Picture 4" descr="http://4.bp.blogspot.com/_gJum-7JL9gw/TJGhaaoLZYI/AAAAAAAAACI/qzJuxtISfAM/s1600/pd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476" y="3429000"/>
            <a:ext cx="2279948" cy="266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dispositivos automáticos de cálculo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Microprocessador: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Inaugurado pela Intel;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Reúne no circuito integrado todas as funções do processador central;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Possibilitou o desenvolvimento dos computadores pessoais;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Evolução de diversos componentes;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Intel 4004, Power PC.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8" name="Picture 2" descr="http://www.zoomdigital.com.br/wp-content/uploads/2010/08/power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437112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dispositivos automáticos de cálculo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Altair: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Primeiro computador pessoal produzido em massa;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Baseado no multiprocessador Intel 8080;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Bill Gates e Paul Allen desenvolveram o sistema operacional do Altair, ainda na universidade.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 descr="http://www.rozero.host22.com/disciplinas/unatec/arquitetura/altair8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338358"/>
            <a:ext cx="2664296" cy="182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20586035">
            <a:off x="6414340" y="3875096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Apple 1</a:t>
            </a:r>
            <a:endParaRPr lang="pt-BR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 rot="351907">
            <a:off x="827585" y="2204864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IBM-PC</a:t>
            </a:r>
            <a:endParaRPr lang="pt-BR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531775">
            <a:off x="4168098" y="510614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MS-DOS</a:t>
            </a:r>
            <a:endParaRPr lang="pt-BR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5013176"/>
            <a:ext cx="1530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Macintosh</a:t>
            </a:r>
            <a:endParaRPr lang="pt-BR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27585" y="5301208"/>
            <a:ext cx="184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Windows 1.0</a:t>
            </a:r>
            <a:endParaRPr lang="pt-BR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156176" y="2420888"/>
            <a:ext cx="1846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Windows 3.0</a:t>
            </a:r>
            <a:endParaRPr lang="pt-BR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 rot="638568">
            <a:off x="4361445" y="3325253"/>
            <a:ext cx="1258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Pentium</a:t>
            </a:r>
            <a:endParaRPr lang="pt-BR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699792" y="4005064"/>
            <a:ext cx="176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Windows 95</a:t>
            </a:r>
            <a:endParaRPr lang="pt-BR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 rot="20695323">
            <a:off x="1032394" y="382651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PC XT</a:t>
            </a:r>
            <a:endParaRPr lang="pt-BR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 rot="21257029">
            <a:off x="2843808" y="2252798"/>
            <a:ext cx="243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Processador 8088</a:t>
            </a:r>
            <a:endParaRPr lang="pt-BR" sz="2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7768" y="44625"/>
            <a:ext cx="6334472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Helvetica" pitchFamily="34" charset="0"/>
                <a:ea typeface="+mj-ea"/>
                <a:cs typeface="Helvetica" pitchFamily="34" charset="0"/>
              </a:rPr>
              <a:t>Conteúdos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5536" y="2564904"/>
            <a:ext cx="529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 História da Computação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Armazenamento de Dados</a:t>
            </a:r>
            <a:endParaRPr lang="pt-BR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7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2" name="Picture 14" descr="http://www.memoclic.com/16-4070-1024x768/fond-ecran-steve-jobs-et-bill-gates.jpg"/>
          <p:cNvPicPr>
            <a:picLocks noChangeAspect="1" noChangeArrowheads="1"/>
          </p:cNvPicPr>
          <p:nvPr/>
        </p:nvPicPr>
        <p:blipFill>
          <a:blip r:embed="rId2" cstate="print"/>
          <a:srcRect l="6250"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8132" name="Picture 4" descr="http://windowsajuda.com/wp-content/uploads/2011/11/microsoft-windows-logotip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1008111" cy="902786"/>
          </a:xfrm>
          <a:prstGeom prst="rect">
            <a:avLst/>
          </a:prstGeom>
          <a:noFill/>
        </p:spPr>
      </p:pic>
      <p:pic>
        <p:nvPicPr>
          <p:cNvPr id="48140" name="Picture 12" descr="http://www.deviantart.com/download/210710569/apple_logo_by_tyrroche-d3hg9b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556792"/>
            <a:ext cx="787919" cy="896435"/>
          </a:xfrm>
          <a:prstGeom prst="rect">
            <a:avLst/>
          </a:prstGeom>
          <a:noFill/>
        </p:spPr>
      </p:pic>
      <p:sp>
        <p:nvSpPr>
          <p:cNvPr id="25" name="Multiplicar 24"/>
          <p:cNvSpPr/>
          <p:nvPr/>
        </p:nvSpPr>
        <p:spPr>
          <a:xfrm>
            <a:off x="4067944" y="1772816"/>
            <a:ext cx="576064" cy="576064"/>
          </a:xfrm>
          <a:prstGeom prst="mathMultipl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Geração de Computadores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Primeira Geração: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Utilização de válvulas e componentes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eletromecâncios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Velocidade de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mili-segundos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(10</a:t>
            </a:r>
            <a:r>
              <a:rPr lang="pt-BR" sz="1800" baseline="30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-3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Operações em lote (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bach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).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Segunda Geração: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Utilização de memórias de núcleo, transistores (10</a:t>
            </a:r>
            <a:r>
              <a:rPr lang="pt-BR" sz="1800" baseline="30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-6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Circuitos integrados em pequena escala;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Operação remota.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pt-BR" sz="1800" dirty="0" smtClean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Geração de Computadores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Terceira Geração: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Utilização de memórias de filme fino;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Circuitos integrados em média e larga escala;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Velocidade de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nano-segundos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(10</a:t>
            </a:r>
            <a:r>
              <a:rPr lang="pt-BR" sz="1800" baseline="30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-9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Operações em tempo compartilhado.</a:t>
            </a: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Geração de Computadores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Quarta Geração: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Utilização de circuitos integrados em escala muito alta;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Velocidade de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pico-segundos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(10</a:t>
            </a:r>
            <a:r>
              <a:rPr lang="pt-BR" sz="1800" baseline="300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-12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Processamento distribuído.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Quinta Geração: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Processamento paralelo, computadores ópticos, biológicos, quânticos;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Aplicação de técnicas de Inteligência Artificial.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pt-BR" sz="1800" dirty="0" smtClean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uma rede de computadores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Contexto: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Guerra Fria, grande desenvolvimento tecnológico, corrida espacial.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Advanced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Research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Progect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Agency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Network (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ARPANET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Criada pela </a:t>
            </a:r>
            <a:r>
              <a:rPr lang="en-US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Defense Advanced Research Projects Agency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DARPA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), dos Estados Unido;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Primeira rede de computadores por comutação de pacotes operacional do mundo;</a:t>
            </a:r>
          </a:p>
          <a:p>
            <a:pPr lvl="2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Processadora da Internet  atual.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9154" name="Picture 2" descr="DARP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085184"/>
            <a:ext cx="2016224" cy="1030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uma rede de computadores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Década de 80: proliferação das redes;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Final da década de 80: redes espalhadas pelo mundo, muitas delas com uma forma particular de endereçamento de e-mail;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Surgimento do modelo e protocolo TCP/IP, tornando mais fácil a interligação entre as redes;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À mega rede resultante, deu-se o nome Internet.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02" name="Picture 2" descr="http://www.projetoescolalegal.org.br/wp-content/uploads/2011/05/intern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102" y="4293096"/>
            <a:ext cx="2185322" cy="197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uma rede de computadores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1º Ciclo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(1994 – 1996)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Conteúdo: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estático e atualizado pelos webmasters;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Tecnologia: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escassas e limitadas;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Desenvolvimento: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praticamente artesanal;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Serviços: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apenas uma vitrine, nenhuma interação com o usuário.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15496" t="32110" r="36909" b="55093"/>
          <a:stretch>
            <a:fillRect/>
          </a:stretch>
        </p:blipFill>
        <p:spPr bwMode="auto">
          <a:xfrm>
            <a:off x="971600" y="5085184"/>
            <a:ext cx="61926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08912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uma rede de computadores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2º Ciclo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(1997 – 2000)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Conteúdo: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a publicação de artigos e notícias se torna automatizado;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Tecnologia: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evolução e surgimento de outras – novos navegadores;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Desenvolvimento: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surgem softwares que ajudam em partes do processo;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Serviços: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surgem as primeiras aplicações comerciais, os usuários já possuem alguma interatividade – início dos “webmails”.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31125" r="16712" b="58047"/>
          <a:stretch>
            <a:fillRect/>
          </a:stretch>
        </p:blipFill>
        <p:spPr bwMode="auto">
          <a:xfrm>
            <a:off x="1043608" y="5229200"/>
            <a:ext cx="61926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08912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uma rede de computadores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3º Ciclo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(2001 – 2004)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Conteúdo: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mais dinâmico,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customizável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 abrangente (música, vídeos);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Tecnologia: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padrões XHTML, CSS, XML. Era do flash (animações);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Desenvolvimento: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novos softwares ajudam em partes do processo;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Serviços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: aplicações profissionais, o usuário ganha confiança na web e começa a comprar pela internet.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263" t="30141" r="34141" b="60016"/>
          <a:stretch>
            <a:fillRect/>
          </a:stretch>
        </p:blipFill>
        <p:spPr bwMode="auto">
          <a:xfrm>
            <a:off x="1043608" y="5229200"/>
            <a:ext cx="61926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uma rede de computadores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4º Ciclo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(2004 – ?)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Conteúdo: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livre, separado da forma e os usuários publicam;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Tecnologia: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padrões próximos ao W3C, consolidação do XML, surgimento do JSON e do AJAX (deixou sites com aparência de aplicações);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Desenvolvimento: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mais automatizado e produtivo, com mais ferramentas;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u="sng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Serviços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: maior interação, poder e liberdade por parte dos usuários.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263" t="30141" r="34141" b="60016"/>
          <a:stretch>
            <a:fillRect/>
          </a:stretch>
        </p:blipFill>
        <p:spPr bwMode="auto">
          <a:xfrm>
            <a:off x="1043608" y="5229200"/>
            <a:ext cx="61926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4320480" cy="1152128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O que é computação?</a:t>
            </a: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24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Como surgiu?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3923928" y="1772816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i="1" noProof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Computar</a:t>
            </a:r>
            <a:endParaRPr kumimoji="0" lang="pt-BR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1028" name="Picture 4" descr="http://grupopd.files.wordpress.com/2009/11/imprim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927" y="3607779"/>
            <a:ext cx="3499001" cy="205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upo 17"/>
          <p:cNvGrpSpPr/>
          <p:nvPr/>
        </p:nvGrpSpPr>
        <p:grpSpPr>
          <a:xfrm>
            <a:off x="4499993" y="3457460"/>
            <a:ext cx="4104455" cy="2203788"/>
            <a:chOff x="4335924" y="3358212"/>
            <a:chExt cx="4412539" cy="235098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517" t="34078" r="35529" b="31469"/>
            <a:stretch>
              <a:fillRect/>
            </a:stretch>
          </p:blipFill>
          <p:spPr bwMode="auto">
            <a:xfrm>
              <a:off x="4335924" y="3358212"/>
              <a:ext cx="4412539" cy="2087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CaixaDeTexto 16"/>
            <p:cNvSpPr txBox="1"/>
            <p:nvPr/>
          </p:nvSpPr>
          <p:spPr>
            <a:xfrm>
              <a:off x="5651945" y="5359064"/>
              <a:ext cx="1872208" cy="35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>
                  <a:latin typeface="Helvetica" pitchFamily="34" charset="0"/>
                  <a:cs typeface="Helvetica" pitchFamily="34" charset="0"/>
                </a:rPr>
                <a:t>Ábaco Chinês</a:t>
              </a:r>
              <a:endParaRPr lang="pt-BR" sz="1600" dirty="0"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936104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uma rede de computadores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" name="Picture 2" descr="http://www.igov.com.br/mailing/2010/ti_gov/images/web_2.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6912768" cy="4251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uma rede de computadores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Web 3.0?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“Web Semântica”: web auto-organizável e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customizável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WWD: World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Wide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Database;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Web Inteligente: aprendizado de acordo com o usuário, mecanismos de busca sensíveis ao contexto;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Maior portabilidade;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Novas interfaces;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Nova versão HTML CSS.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6322" name="Picture 2" descr="http://weblinkindia.files.wordpress.com/2010/12/what_s-the-difference-between-web-1-0-web-2-0-web-3-0.jpg?w=6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8876" y="4171900"/>
            <a:ext cx="2137420" cy="2137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8372" name="Picture 4" descr="http://olhardigital.uol.com.br/uploads/acervo_imagens/2010/12/20101221045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4706888" cy="3765510"/>
          </a:xfrm>
          <a:prstGeom prst="rect">
            <a:avLst/>
          </a:prstGeom>
          <a:noFill/>
        </p:spPr>
      </p:pic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Desenvolvimento de uma rede de computadores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Redes Sociais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Paradigmas Computacionais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1º Paradigma</a:t>
            </a: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Um computador para vários usuários – mainframe;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2º Paradigma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Um computador para um usuário – computadores pessoais.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3º Paradigma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Vários computadores para um usuário – 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computação ubíqua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.</a:t>
            </a:r>
            <a:endParaRPr lang="pt-BR" sz="1800" b="1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97768" y="44625"/>
            <a:ext cx="6334472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latin typeface="Helvetica" pitchFamily="34" charset="0"/>
                <a:ea typeface="+mj-ea"/>
                <a:cs typeface="Helvetica" pitchFamily="34" charset="0"/>
              </a:rPr>
              <a:t>Conteúdos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5536" y="2564904"/>
            <a:ext cx="529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História da Computação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pt-BR" sz="2400" dirty="0" smtClean="0">
              <a:latin typeface="Helvetica" pitchFamily="34" charset="0"/>
              <a:cs typeface="Helvetica" pitchFamily="34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 Armazenamento de Dados</a:t>
            </a:r>
            <a:endParaRPr lang="pt-BR" sz="2400" dirty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97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Definições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Bit;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Álgebra booleana:      </a:t>
            </a:r>
            <a:r>
              <a:rPr lang="pt-BR" sz="1800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0 = </a:t>
            </a:r>
            <a:r>
              <a:rPr lang="pt-BR" sz="1800" b="1" dirty="0" err="1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false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   </a:t>
            </a:r>
            <a:r>
              <a:rPr lang="pt-BR" sz="1800" b="1" dirty="0" smtClean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1 = </a:t>
            </a:r>
            <a:r>
              <a:rPr lang="pt-BR" sz="1800" b="1" dirty="0" err="1" smtClean="0">
                <a:solidFill>
                  <a:srgbClr val="00B050"/>
                </a:solidFill>
                <a:latin typeface="Helvetica" pitchFamily="34" charset="0"/>
                <a:cs typeface="Helvetica" pitchFamily="34" charset="0"/>
              </a:rPr>
              <a:t>true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Operações booleanas:</a:t>
            </a:r>
          </a:p>
          <a:p>
            <a:pPr marL="1257300" lvl="2" indent="-342900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Operação 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OR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(ou):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pt-BR" sz="1800" b="1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365104"/>
            <a:ext cx="70389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Definições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Operações booleanas:</a:t>
            </a:r>
          </a:p>
          <a:p>
            <a:pPr marL="1257300" lvl="2" indent="-342900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Operação 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XOR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(ou exclusivo):</a:t>
            </a:r>
            <a:endParaRPr lang="pt-BR" sz="1800" b="1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1262"/>
            <a:ext cx="69627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Definições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Operações booleanas:</a:t>
            </a:r>
          </a:p>
          <a:p>
            <a:pPr marL="1257300" lvl="2" indent="-342900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Operação 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AND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(e):</a:t>
            </a:r>
          </a:p>
          <a:p>
            <a:pPr marL="1257300" lvl="2" indent="-342900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1257300" lvl="2" indent="-342900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1257300" lvl="2" indent="-342900" algn="l"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1257300" lvl="2" indent="-342900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Operação </a:t>
            </a: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NOT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(não):</a:t>
            </a:r>
          </a:p>
          <a:p>
            <a:pPr marL="1257300" lvl="2" indent="-342900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HGHangle" pitchFamily="34" charset="-127"/>
              <a:buChar char="­"/>
            </a:pP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1257300" lvl="2" indent="-342900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pt-BR" sz="1800" b="1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029547"/>
            <a:ext cx="2990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92971"/>
            <a:ext cx="6715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99" y="2427312"/>
            <a:ext cx="35147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2413595"/>
            <a:ext cx="36290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576064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Portas Lógicas (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gates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</a:t>
            </a:r>
          </a:p>
          <a:p>
            <a:pPr marL="1257300" lvl="2" indent="-342900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pt-BR" sz="1800" b="1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72733" y="24208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Helvetica" pitchFamily="34" charset="0"/>
                <a:cs typeface="Helvetica" pitchFamily="34" charset="0"/>
              </a:rPr>
              <a:t>OR</a:t>
            </a:r>
            <a:endParaRPr lang="pt-BR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32040" y="24208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Helvetica" pitchFamily="34" charset="0"/>
                <a:cs typeface="Helvetica" pitchFamily="34" charset="0"/>
              </a:rPr>
              <a:t>XOR</a:t>
            </a:r>
            <a:endParaRPr lang="pt-BR" b="1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22562"/>
            <a:ext cx="36004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5525"/>
            <a:ext cx="36671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504056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Portas Lógicas (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gates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</a:t>
            </a:r>
          </a:p>
          <a:p>
            <a:pPr marL="1257300" lvl="2" indent="-342900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pt-BR" sz="1800" b="1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99592" y="241159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Helvetica" pitchFamily="34" charset="0"/>
                <a:cs typeface="Helvetica" pitchFamily="34" charset="0"/>
              </a:rPr>
              <a:t>AND</a:t>
            </a:r>
            <a:endParaRPr lang="pt-BR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932040" y="242088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Helvetica" pitchFamily="34" charset="0"/>
                <a:cs typeface="Helvetica" pitchFamily="34" charset="0"/>
              </a:rPr>
              <a:t>NOT</a:t>
            </a:r>
            <a:endParaRPr lang="pt-BR" b="1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5616624" cy="3672408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Bastões de 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Napier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(inventor dos logaritmos)</a:t>
            </a: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6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6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pt-BR" sz="16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</a:br>
            <a:endParaRPr lang="pt-BR" sz="16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600" dirty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6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24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Régua de Cálculo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245450"/>
            <a:ext cx="3456385" cy="175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4716016" y="249289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Helvetica" pitchFamily="34" charset="0"/>
                <a:cs typeface="Helvetica" pitchFamily="34" charset="0"/>
              </a:rPr>
              <a:t>Exemplo:</a:t>
            </a:r>
          </a:p>
          <a:p>
            <a:endParaRPr lang="pt-BR" dirty="0" smtClean="0">
              <a:latin typeface="Helvetica" pitchFamily="34" charset="0"/>
              <a:cs typeface="Helvetica" pitchFamily="34" charset="0"/>
            </a:endParaRPr>
          </a:p>
          <a:p>
            <a:r>
              <a:rPr lang="pt-BR" dirty="0" smtClean="0">
                <a:latin typeface="Helvetica" pitchFamily="34" charset="0"/>
                <a:cs typeface="Helvetica" pitchFamily="34" charset="0"/>
              </a:rPr>
              <a:t>2 x 79 = 158</a:t>
            </a:r>
          </a:p>
          <a:p>
            <a:r>
              <a:rPr lang="pt-BR" dirty="0" smtClean="0">
                <a:latin typeface="Helvetica" pitchFamily="34" charset="0"/>
                <a:cs typeface="Helvetica" pitchFamily="34" charset="0"/>
              </a:rPr>
              <a:t>           1</a:t>
            </a:r>
            <a:r>
              <a:rPr lang="pt-BR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4+1</a:t>
            </a:r>
            <a:r>
              <a:rPr lang="pt-BR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/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8</a:t>
            </a:r>
            <a:endParaRPr lang="pt-BR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81" name="Picture 9" descr="http://2.bp.blogspot.com/_jAaBK9ArWds/SnUQuzvfQ0I/AAAAAAAAB98/spsN1bRsXxw/s400/Nestler_16m_Rechenwalze_cylindrical_c1930.jpg"/>
          <p:cNvPicPr>
            <a:picLocks noChangeAspect="1" noChangeArrowheads="1"/>
          </p:cNvPicPr>
          <p:nvPr/>
        </p:nvPicPr>
        <p:blipFill>
          <a:blip r:embed="rId3" cstate="print"/>
          <a:srcRect t="24181"/>
          <a:stretch>
            <a:fillRect/>
          </a:stretch>
        </p:blipFill>
        <p:spPr bwMode="auto">
          <a:xfrm>
            <a:off x="683568" y="4569626"/>
            <a:ext cx="3384376" cy="148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http://3.bp.blogspot.com/_jAaBK9ArWds/SnUSx6mU3JI/AAAAAAAAB-U/aDB5prMqXik/s1600/R%C3%A9gua+de+C%C3%A1lculo+-+Ex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280920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Portas Lógicas (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gates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marL="800100" lvl="1" indent="-342900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Exemplo:</a:t>
            </a:r>
          </a:p>
          <a:p>
            <a:pPr marL="1257300" lvl="2" indent="-342900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pt-BR" sz="1800" b="1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783" y="2852936"/>
            <a:ext cx="72866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5436096" y="4941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028384" y="45718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915816" y="29969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771800" y="43651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436096" y="36450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772816"/>
            <a:ext cx="828092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Portas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Lógicas (</a:t>
            </a:r>
            <a:r>
              <a:rPr kumimoji="0" lang="pt-B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gates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)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Podem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ser implementadas por meio de diversas tecnologias, tais como engrenagens, relés e dispositivos óticos;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baseline="0" dirty="0" smtClean="0">
                <a:latin typeface="Helvetica" pitchFamily="34" charset="0"/>
                <a:cs typeface="Helvetica" pitchFamily="34" charset="0"/>
              </a:rPr>
              <a:t> Nos computadores modernos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são constituídas de pequenos circuitos eletrônicos, 0 e 1 são representados por níveis de tensão.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772816"/>
            <a:ext cx="828092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Flip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-</a:t>
            </a:r>
            <a:r>
              <a:rPr lang="pt-BR" sz="2400" dirty="0" err="1" smtClean="0">
                <a:latin typeface="Helvetica" pitchFamily="34" charset="0"/>
                <a:cs typeface="Helvetica" pitchFamily="34" charset="0"/>
              </a:rPr>
              <a:t>flops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noProof="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Circuito cuja saída apresenta um dos dois valores binários, permanecendo assim até que um pulso temporário em sua entrada, proveniente de outro circuito, venha forçá-lo a modificar sua saída;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Ideal para o armazenamento de um bit no interior de um computador;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baseline="0" dirty="0" smtClean="0">
                <a:latin typeface="Helvetica" pitchFamily="34" charset="0"/>
                <a:cs typeface="Helvetica" pitchFamily="34" charset="0"/>
              </a:rPr>
              <a:t> Pode ser utilizado como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módulo para construir circuitos mais complexos;</a:t>
            </a:r>
          </a:p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Os circuitos</a:t>
            </a:r>
            <a:r>
              <a:rPr kumimoji="0" lang="pt-B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são feitos em estruturas hierárquicas, cada nível utiliza os componentes do nível abaixo como ferramenta abstrata.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67086"/>
            <a:ext cx="26384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772816"/>
            <a:ext cx="828092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Flip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-</a:t>
            </a:r>
            <a:r>
              <a:rPr lang="pt-BR" sz="2400" dirty="0" err="1" smtClean="0">
                <a:latin typeface="Helvetica" pitchFamily="34" charset="0"/>
                <a:cs typeface="Helvetica" pitchFamily="34" charset="0"/>
              </a:rPr>
              <a:t>flops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Exemplo:</a:t>
            </a: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90942" y="56612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Helvetica" pitchFamily="34" charset="0"/>
                <a:cs typeface="Helvetica" pitchFamily="34" charset="0"/>
              </a:rPr>
              <a:t>0</a:t>
            </a:r>
            <a:endParaRPr lang="pt-BR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90942" y="2276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Helvetica" pitchFamily="34" charset="0"/>
                <a:cs typeface="Helvetica" pitchFamily="34" charset="0"/>
              </a:rPr>
              <a:t>1</a:t>
            </a:r>
            <a:endParaRPr lang="pt-BR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508104" y="3140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508104" y="4941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03848" y="32849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868144" y="24928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1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67086"/>
            <a:ext cx="26384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772816"/>
            <a:ext cx="828092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Flip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-</a:t>
            </a:r>
            <a:r>
              <a:rPr lang="pt-BR" sz="2400" dirty="0" err="1" smtClean="0">
                <a:latin typeface="Helvetica" pitchFamily="34" charset="0"/>
                <a:cs typeface="Helvetica" pitchFamily="34" charset="0"/>
              </a:rPr>
              <a:t>flops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Exemplo:</a:t>
            </a: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890942" y="56612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Helvetica" pitchFamily="34" charset="0"/>
                <a:cs typeface="Helvetica" pitchFamily="34" charset="0"/>
              </a:rPr>
              <a:t>1</a:t>
            </a:r>
            <a:endParaRPr lang="pt-BR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203848" y="32849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890942" y="2276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Helvetica" pitchFamily="34" charset="0"/>
                <a:cs typeface="Helvetica" pitchFamily="34" charset="0"/>
              </a:rPr>
              <a:t>0</a:t>
            </a:r>
            <a:endParaRPr lang="pt-BR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868144" y="24928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508104" y="3140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508104" y="4941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0</a:t>
            </a:r>
            <a:endParaRPr lang="pt-BR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9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772816"/>
            <a:ext cx="828092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noProof="0" dirty="0" smtClean="0">
                <a:latin typeface="Helvetica" pitchFamily="34" charset="0"/>
                <a:cs typeface="Helvetica" pitchFamily="34" charset="0"/>
              </a:rPr>
              <a:t>T</a:t>
            </a:r>
            <a:r>
              <a:rPr lang="pt-BR" sz="2400" dirty="0" err="1" smtClean="0">
                <a:latin typeface="Helvetica" pitchFamily="34" charset="0"/>
                <a:cs typeface="Helvetica" pitchFamily="34" charset="0"/>
              </a:rPr>
              <a:t>écnicas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 de armazenamento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Flip-flops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;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 Núcleo magnético;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 Capacitores – método mais recente, fazem parte do CHIP.</a:t>
            </a:r>
            <a:endParaRPr kumimoji="0" lang="pt-BR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endParaRPr kumimoji="0" lang="pt-BR" sz="1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kumimoji="0" lang="pt-BR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Memória dinâmica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772816"/>
            <a:ext cx="828092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Memória principal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Organizada em células, geralmente de 8 bits (1 byte);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 Representação: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lang="pt-BR" dirty="0" smtClean="0">
              <a:latin typeface="Helvetica" pitchFamily="34" charset="0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lang="pt-BR" dirty="0" smtClean="0">
              <a:latin typeface="Helvetica" pitchFamily="34" charset="0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endParaRPr lang="pt-BR" dirty="0" smtClean="0">
              <a:latin typeface="Helvetica" pitchFamily="34" charset="0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endParaRPr lang="pt-BR" sz="1000" dirty="0" smtClean="0">
              <a:latin typeface="Helvetica" pitchFamily="34" charset="0"/>
              <a:cs typeface="Helvetica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 Endereço de memória – referenciada;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Memória RAM (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R</a:t>
            </a:r>
            <a:r>
              <a:rPr kumimoji="0" lang="pt-BR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andom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A</a:t>
            </a:r>
            <a:r>
              <a:rPr kumimoji="0" lang="pt-BR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cess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Memory).</a:t>
            </a:r>
            <a:endParaRPr kumimoji="0" lang="pt-B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3389428"/>
            <a:ext cx="5112568" cy="133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3.bp.blogspot.com/_qxotkGhQ--M/TNLcwT2ZIuI/AAAAAAAAAGU/tw6wU8X41bI/s1600/02simm72pin-mem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96985" y="4221088"/>
            <a:ext cx="2935455" cy="201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772816"/>
            <a:ext cx="828092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noProof="0" dirty="0" smtClean="0">
                <a:latin typeface="Helvetica" pitchFamily="34" charset="0"/>
                <a:cs typeface="Helvetica" pitchFamily="34" charset="0"/>
              </a:rPr>
              <a:t>Armazenamento em massa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11" name="Picture 2" descr="http://lis3353.wikispaces.com/file/view/Blue_ray_CD_DVD.jpg/30220078/Blue_ray_CD_DV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5936141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Representação de texto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ANSI (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American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National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Standard 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Institute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ASCII (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American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Standard 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Code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for 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Information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Interchange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dirty="0" smtClean="0">
              <a:latin typeface="Helvetica" pitchFamily="34" charset="0"/>
              <a:cs typeface="Helvetica" pitchFamily="34" charset="0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dirty="0" smtClean="0">
              <a:latin typeface="Helvetica" pitchFamily="34" charset="0"/>
              <a:cs typeface="Helvetica" pitchFamily="34" charset="0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Unicode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ISO (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International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Organization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for 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Standardization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) 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798" t="18703" r="35802" b="73422"/>
          <a:stretch>
            <a:fillRect/>
          </a:stretch>
        </p:blipFill>
        <p:spPr bwMode="auto">
          <a:xfrm>
            <a:off x="1691680" y="3933056"/>
            <a:ext cx="52565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272808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Wilhelm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Schickard</a:t>
            </a:r>
            <a:endParaRPr lang="pt-BR" sz="24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24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24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Calculadora de Discos de Pascal (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Pascalina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)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3635896" y="1556792"/>
            <a:ext cx="4176464" cy="1377753"/>
            <a:chOff x="3635896" y="1556792"/>
            <a:chExt cx="4176464" cy="1377753"/>
          </a:xfrm>
        </p:grpSpPr>
        <p:pic>
          <p:nvPicPr>
            <p:cNvPr id="2050" name="Picture 2" descr="http://aeradatecnologia.files.wordpress.com/2011/06/comp-01.jpg?w=300&amp;h=16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5896" y="1556792"/>
              <a:ext cx="2520280" cy="13777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CaixaDeTexto 10"/>
            <p:cNvSpPr txBox="1"/>
            <p:nvPr/>
          </p:nvSpPr>
          <p:spPr>
            <a:xfrm>
              <a:off x="6156176" y="1916832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latin typeface="Helvetica" pitchFamily="34" charset="0"/>
                  <a:cs typeface="Helvetica" pitchFamily="34" charset="0"/>
                </a:rPr>
                <a:t>Máquina de Calcular</a:t>
              </a:r>
              <a:endParaRPr lang="pt-BR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27584" y="3573016"/>
            <a:ext cx="7200800" cy="2520280"/>
            <a:chOff x="827584" y="3573016"/>
            <a:chExt cx="7200800" cy="2520280"/>
          </a:xfrm>
        </p:grpSpPr>
        <p:pic>
          <p:nvPicPr>
            <p:cNvPr id="2052" name="Picture 4" descr="http://paginaspersonales.deusto.es/airibar/Ed_digital/INF/Intro/Gifs/pascalin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3573016"/>
              <a:ext cx="2063741" cy="25202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CaixaDeTexto 11"/>
            <p:cNvSpPr txBox="1"/>
            <p:nvPr/>
          </p:nvSpPr>
          <p:spPr>
            <a:xfrm>
              <a:off x="3131840" y="4377878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>
                  <a:latin typeface="Halvetica"/>
                  <a:cs typeface="Helvetica" pitchFamily="34" charset="0"/>
                </a:rPr>
                <a:t>   Construída para ajudar seu pai, contador de impostos, utilizava engrenagens mecânicas.</a:t>
              </a:r>
              <a:endParaRPr lang="pt-BR" dirty="0">
                <a:latin typeface="Halvetica"/>
                <a:cs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380" t="8859" r="28615" b="13750"/>
          <a:stretch>
            <a:fillRect/>
          </a:stretch>
        </p:blipFill>
        <p:spPr bwMode="auto">
          <a:xfrm>
            <a:off x="35496" y="1196752"/>
            <a:ext cx="910850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Representação de valores 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Números decimais</a:t>
            </a:r>
            <a:endParaRPr lang="pt-BR" dirty="0" smtClean="0">
              <a:latin typeface="Helvetica" pitchFamily="34" charset="0"/>
              <a:cs typeface="Helvetica" pitchFamily="34" charset="0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Dígitos arábicos de 0 a 9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02" t="31125" r="29994" b="28713"/>
          <a:stretch>
            <a:fillRect/>
          </a:stretch>
        </p:blipFill>
        <p:spPr bwMode="auto">
          <a:xfrm>
            <a:off x="1547664" y="3645024"/>
            <a:ext cx="46085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4283968" y="458112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+</a:t>
            </a:r>
            <a:endParaRPr lang="pt-BR" sz="2000" b="1" dirty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283968" y="504511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+</a:t>
            </a:r>
            <a:endParaRPr lang="pt-BR" sz="2000" b="1" dirty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83968" y="55172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+</a:t>
            </a:r>
            <a:endParaRPr lang="pt-BR" sz="2000" b="1" dirty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Representação de valores 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Números binários</a:t>
            </a:r>
            <a:endParaRPr lang="pt-BR" dirty="0" smtClean="0">
              <a:latin typeface="Helvetica" pitchFamily="34" charset="0"/>
              <a:cs typeface="Helvetica" pitchFamily="34" charset="0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Dígitos arábicos de 0 a 1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458" t="36421" r="33035" b="25189"/>
          <a:stretch>
            <a:fillRect/>
          </a:stretch>
        </p:blipFill>
        <p:spPr bwMode="auto">
          <a:xfrm>
            <a:off x="1403648" y="3789040"/>
            <a:ext cx="4536504" cy="235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283968" y="458112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+</a:t>
            </a:r>
            <a:endParaRPr lang="pt-BR" sz="2000" b="1" dirty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83968" y="504511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+</a:t>
            </a:r>
            <a:endParaRPr lang="pt-BR" sz="2000" b="1" dirty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83968" y="55172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+</a:t>
            </a:r>
            <a:endParaRPr lang="pt-BR" sz="2000" b="1" dirty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l="36246" t="41953" r="24460" b="16704"/>
          <a:stretch>
            <a:fillRect/>
          </a:stretch>
        </p:blipFill>
        <p:spPr bwMode="auto">
          <a:xfrm>
            <a:off x="1381360" y="3573016"/>
            <a:ext cx="4558792" cy="26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Representação de valores 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Números binários</a:t>
            </a:r>
            <a:endParaRPr lang="pt-BR" dirty="0" smtClean="0">
              <a:latin typeface="Helvetica" pitchFamily="34" charset="0"/>
              <a:cs typeface="Helvetica" pitchFamily="34" charset="0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Conversão da base 10 para a base 2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8536" t="38189" r="36082" b="23594"/>
          <a:stretch>
            <a:fillRect/>
          </a:stretch>
        </p:blipFill>
        <p:spPr bwMode="auto">
          <a:xfrm>
            <a:off x="1475656" y="3789040"/>
            <a:ext cx="50189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Representação de valores 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Números hexadecimais</a:t>
            </a:r>
            <a:endParaRPr lang="pt-BR" dirty="0" smtClean="0">
              <a:latin typeface="Helvetica" pitchFamily="34" charset="0"/>
              <a:cs typeface="Helvetica" pitchFamily="34" charset="0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Dígitos arábicos de 0 a 9 e de A 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a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F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83968" y="458112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+</a:t>
            </a:r>
            <a:endParaRPr lang="pt-BR" sz="2000" b="1" dirty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83968" y="504511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+</a:t>
            </a:r>
            <a:endParaRPr lang="pt-BR" sz="2000" b="1" dirty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83968" y="55172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+</a:t>
            </a:r>
            <a:endParaRPr lang="pt-BR" sz="2000" b="1" dirty="0">
              <a:solidFill>
                <a:schemeClr val="tx2">
                  <a:lumMod val="40000"/>
                  <a:lumOff val="6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Representação de valores 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Números hexadecimais</a:t>
            </a:r>
            <a:endParaRPr lang="pt-BR" dirty="0" smtClean="0">
              <a:latin typeface="Helvetica" pitchFamily="34" charset="0"/>
              <a:cs typeface="Helvetica" pitchFamily="34" charset="0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Mais compacta, facilita a memorização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Conversão da base 10 para a base 16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293096"/>
            <a:ext cx="4210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Representação de valores 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Obs.: 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(notação binária)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Big 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Endian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:  2³  2²  2¹  2</a:t>
            </a:r>
            <a:r>
              <a:rPr lang="pt-BR" b="1" baseline="30000" dirty="0" smtClean="0">
                <a:latin typeface="Helvetica" pitchFamily="34" charset="0"/>
                <a:cs typeface="Helvetica" pitchFamily="34" charset="0"/>
              </a:rPr>
              <a:t>0</a:t>
            </a:r>
            <a:endParaRPr lang="pt-BR" b="1" dirty="0" smtClean="0">
              <a:latin typeface="Helvetica" pitchFamily="34" charset="0"/>
              <a:cs typeface="Helvetica" pitchFamily="34" charset="0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Little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Endian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: 2</a:t>
            </a:r>
            <a:r>
              <a:rPr lang="pt-BR" b="1" baseline="30000" dirty="0" smtClean="0">
                <a:latin typeface="Helvetica" pitchFamily="34" charset="0"/>
                <a:cs typeface="Helvetica" pitchFamily="34" charset="0"/>
              </a:rPr>
              <a:t>0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 2¹  2²  2³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sz="1000" b="1" dirty="0" smtClean="0">
              <a:latin typeface="Helvetica" pitchFamily="34" charset="0"/>
              <a:cs typeface="Helvetica" pitchFamily="34" charset="0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Exercícios: 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(desafio)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AutoNum type="alphaLcParenR"/>
              <a:defRPr/>
            </a:pPr>
            <a:r>
              <a:rPr kumimoji="0" lang="pt-B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Passar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1001 1010 0101 de binário para hexadecimal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AutoNum type="alphaLcParenR"/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 Passar 95</a:t>
            </a:r>
            <a:r>
              <a:rPr lang="pt-BR" baseline="-25000" dirty="0" smtClean="0">
                <a:latin typeface="Helvetica" pitchFamily="34" charset="0"/>
                <a:cs typeface="Helvetica" pitchFamily="34" charset="0"/>
              </a:rPr>
              <a:t>10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para base 8</a:t>
            </a:r>
            <a:endParaRPr kumimoji="0" lang="pt-B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Sistema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Binário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baseline="0" dirty="0" smtClean="0">
                <a:latin typeface="Helvetica" pitchFamily="34" charset="0"/>
                <a:cs typeface="Helvetica" pitchFamily="34" charset="0"/>
              </a:rPr>
              <a:t>Adição:</a:t>
            </a: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kumimoji="0" lang="pt-B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kumimoji="0" lang="pt-B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sz="1000" dirty="0" smtClean="0">
              <a:latin typeface="Helvetica" pitchFamily="34" charset="0"/>
              <a:cs typeface="Helvetica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	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	</a:t>
            </a:r>
            <a:r>
              <a:rPr lang="pt-BR" b="1" dirty="0" smtClean="0">
                <a:latin typeface="Helvetica" pitchFamily="34" charset="0"/>
                <a:cs typeface="Helvetica" pitchFamily="34" charset="0"/>
              </a:rPr>
              <a:t>Exemplo: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479" t="35063" r="40510" b="53125"/>
          <a:stretch>
            <a:fillRect/>
          </a:stretch>
        </p:blipFill>
        <p:spPr bwMode="auto">
          <a:xfrm>
            <a:off x="1403648" y="3356992"/>
            <a:ext cx="33843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924003"/>
            <a:ext cx="2238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924003"/>
            <a:ext cx="2238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924003"/>
            <a:ext cx="2238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924003"/>
            <a:ext cx="2238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924003"/>
            <a:ext cx="2238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4924003"/>
            <a:ext cx="2238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4924003"/>
            <a:ext cx="2238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4924003"/>
            <a:ext cx="2238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4924003"/>
            <a:ext cx="2238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Sistema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Binário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Números fracionários</a:t>
            </a:r>
            <a:r>
              <a:rPr lang="pt-BR" b="1" baseline="0" dirty="0" smtClean="0">
                <a:latin typeface="Helvetica" pitchFamily="34" charset="0"/>
                <a:cs typeface="Helvetica" pitchFamily="34" charset="0"/>
              </a:rPr>
              <a:t>: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...2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3 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 2 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1 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0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, 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-1 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-2 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-3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...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baseline="0" dirty="0" smtClean="0">
                <a:latin typeface="Helvetica" pitchFamily="34" charset="0"/>
                <a:cs typeface="Helvetica" pitchFamily="34" charset="0"/>
              </a:rPr>
              <a:t>Exemplo: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1011,011 = 1x2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3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+ 0x2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+ 1x2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1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+ 1x2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0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+ 0x2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 -1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+ 1x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 -2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+ 1x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2</a:t>
            </a:r>
            <a:r>
              <a:rPr lang="pt-BR" baseline="30000" dirty="0" smtClean="0">
                <a:latin typeface="Helvetica" pitchFamily="34" charset="0"/>
                <a:cs typeface="Helvetica" pitchFamily="34" charset="0"/>
              </a:rPr>
              <a:t>-3</a:t>
            </a:r>
            <a:endParaRPr lang="pt-BR" dirty="0" smtClean="0">
              <a:latin typeface="Helvetica" pitchFamily="34" charset="0"/>
              <a:cs typeface="Helvetica" pitchFamily="34" charset="0"/>
            </a:endParaRP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= 11+3/8  = 11,375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Obs.: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a soma de números fracionários obedece à regra anterior</a:t>
            </a:r>
            <a:endParaRPr lang="pt-BR" b="1" dirty="0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Sistema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Binário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Notação de complemento de dois: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Bit mais à esquerda = bit de sinal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367" y="2167458"/>
            <a:ext cx="1966985" cy="41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645024"/>
            <a:ext cx="2243169" cy="26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7.computerhistory.org/is/image/CHM/102630768-03-01?$re-zoomed$"/>
          <p:cNvPicPr>
            <a:picLocks noChangeAspect="1" noChangeArrowheads="1"/>
          </p:cNvPicPr>
          <p:nvPr/>
        </p:nvPicPr>
        <p:blipFill>
          <a:blip r:embed="rId2" cstate="print"/>
          <a:srcRect t="23415" b="21758"/>
          <a:stretch>
            <a:fillRect/>
          </a:stretch>
        </p:blipFill>
        <p:spPr bwMode="auto">
          <a:xfrm>
            <a:off x="4716016" y="1484784"/>
            <a:ext cx="3879304" cy="159515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Gottfried</a:t>
            </a: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Leibniz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Leibniz’s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Stepped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Drum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Calculator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4 Operações básicas </a:t>
            </a: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+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raiz quadrada;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Utilizava dois contadores (um para adição e um para o número de operações).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0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Joseph Marie </a:t>
            </a:r>
            <a:r>
              <a:rPr lang="pt-BR" sz="2400" dirty="0" err="1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Jacquard</a:t>
            </a:r>
            <a:endParaRPr lang="pt-BR" sz="16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Revolução Industrial – tear mecânico;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Cartões Perfuráveis.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2592288" cy="1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Sistema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Binário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Notação de complemento de dois: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Para passar de um número positivo para negativo, basta copiar da direita para a esquerda até o primeiro bit 1, inclusive, depois trocar os bits restantes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Exemplo: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0101 = 5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1011 = -5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Sistema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Binário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Notação de complemento de dois: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A vantagem é que, com essa notação, a subtração torna-se uma soma utilizando o complemento de dois.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2849" t="39000" r="38850" b="43281"/>
          <a:stretch>
            <a:fillRect/>
          </a:stretch>
        </p:blipFill>
        <p:spPr bwMode="auto">
          <a:xfrm>
            <a:off x="1259632" y="4293096"/>
            <a:ext cx="10801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62176" t="38188" r="27862" b="41141"/>
          <a:stretch>
            <a:fillRect/>
          </a:stretch>
        </p:blipFill>
        <p:spPr bwMode="auto">
          <a:xfrm>
            <a:off x="2555776" y="4221088"/>
            <a:ext cx="12961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71584" t="39172" r="14861" b="41141"/>
          <a:stretch>
            <a:fillRect/>
          </a:stretch>
        </p:blipFill>
        <p:spPr bwMode="auto">
          <a:xfrm>
            <a:off x="3851920" y="4293096"/>
            <a:ext cx="17636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Sistema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Binário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O problema do estouro:</a:t>
            </a:r>
            <a:endParaRPr lang="pt-BR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2" name="Picture 2" descr="http://www.codelines.com/ManualVB/Cap%C3%ADtulos/Figuras/Fig3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56992"/>
            <a:ext cx="4048125" cy="2619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Sistema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Binário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Notação de excesso:</a:t>
            </a:r>
            <a:endParaRPr lang="pt-BR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40968"/>
            <a:ext cx="26479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1699" t="7672" r="35610" b="8657"/>
          <a:stretch>
            <a:fillRect/>
          </a:stretch>
        </p:blipFill>
        <p:spPr bwMode="auto">
          <a:xfrm>
            <a:off x="5796136" y="2132855"/>
            <a:ext cx="2051804" cy="425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Sistema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Binário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Notação de vírgula flutuante: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01101011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0 = bit de sinal (não-negativo)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110 = expoente (2 em representação de excesso)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1011 = mantissa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Desloca a vírgula binária dois dígitos (número do expoente) para a direita na mantissa (10,11) e calcula o valor: 2(3/4)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273532"/>
            <a:ext cx="1656701" cy="166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Sistema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Binário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Notação de vírgula flutuante: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1(1/8) em binário = 1,001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Mantissa = 1001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Expoente = 101 (uma casa para a direita em notação de excesso)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Bit de sinal = 0 (não-negativo)</a:t>
            </a:r>
          </a:p>
          <a:p>
            <a:pPr lvl="2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Na notação: 0 101 1001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noProof="0" dirty="0" smtClean="0">
                <a:latin typeface="Helvetica" pitchFamily="34" charset="0"/>
                <a:cs typeface="Helvetica" pitchFamily="34" charset="0"/>
              </a:rPr>
              <a:t>Compressão de dados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dirty="0" smtClean="0">
                <a:latin typeface="Helvetica" pitchFamily="34" charset="0"/>
                <a:cs typeface="Helvetica" pitchFamily="34" charset="0"/>
              </a:rPr>
              <a:t>Com a finalidade de armazenar e transferir dados, frequentemente é útil reduzir seu tamanho. Há diversas técnicas de codificação, como por exemplo, o código de </a:t>
            </a:r>
            <a:r>
              <a:rPr lang="pt-BR" dirty="0" err="1" smtClean="0">
                <a:latin typeface="Helvetica" pitchFamily="34" charset="0"/>
                <a:cs typeface="Helvetica" pitchFamily="34" charset="0"/>
              </a:rPr>
              <a:t>Lempel-Ziv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LZ77: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624" t="24235" r="38296" b="46234"/>
          <a:stretch>
            <a:fillRect/>
          </a:stretch>
        </p:blipFill>
        <p:spPr bwMode="auto">
          <a:xfrm>
            <a:off x="899592" y="4077072"/>
            <a:ext cx="4464496" cy="199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4904" t="58077" r="50191" b="21251"/>
          <a:stretch>
            <a:fillRect/>
          </a:stretch>
        </p:blipFill>
        <p:spPr bwMode="auto">
          <a:xfrm>
            <a:off x="5528678" y="4149080"/>
            <a:ext cx="293175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noProof="0" dirty="0" smtClean="0">
                <a:latin typeface="Helvetica" pitchFamily="34" charset="0"/>
                <a:cs typeface="Helvetica" pitchFamily="34" charset="0"/>
              </a:rPr>
              <a:t>Erros de comunicação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Bits de paridade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(primeiro bit indica 1 se for par e 0 se for ímpar)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b="1" dirty="0" smtClean="0">
                <a:latin typeface="Helvetica" pitchFamily="34" charset="0"/>
                <a:cs typeface="Helvetica" pitchFamily="34" charset="0"/>
              </a:rPr>
              <a:t>Distância de </a:t>
            </a:r>
            <a:r>
              <a:rPr lang="pt-BR" b="1" dirty="0" err="1" smtClean="0">
                <a:latin typeface="Helvetica" pitchFamily="34" charset="0"/>
                <a:cs typeface="Helvetica" pitchFamily="34" charset="0"/>
              </a:rPr>
              <a:t>Hamming</a:t>
            </a:r>
            <a:r>
              <a:rPr lang="pt-BR" b="1" dirty="0" smtClean="0">
                <a:latin typeface="Helvetica" pitchFamily="34" charset="0"/>
                <a:cs typeface="Helvetica" pitchFamily="34" charset="0"/>
              </a:rPr>
              <a:t>:</a:t>
            </a:r>
            <a:r>
              <a:rPr lang="pt-BR" dirty="0" smtClean="0">
                <a:latin typeface="Helvetica" pitchFamily="34" charset="0"/>
                <a:cs typeface="Helvetica" pitchFamily="34" charset="0"/>
              </a:rPr>
              <a:t> decodificação do padrão 010100:</a:t>
            </a:r>
            <a:endParaRPr lang="pt-BR" b="1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96386"/>
            <a:ext cx="6192688" cy="255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noProof="0" dirty="0" smtClean="0">
                <a:latin typeface="Helvetica" pitchFamily="34" charset="0"/>
                <a:cs typeface="Helvetica" pitchFamily="34" charset="0"/>
              </a:rPr>
              <a:t>Representação de imagem</a:t>
            </a:r>
            <a:endParaRPr lang="pt-BR" b="1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59490" t="39984" r="17819" b="30485"/>
          <a:stretch>
            <a:fillRect/>
          </a:stretch>
        </p:blipFill>
        <p:spPr bwMode="auto">
          <a:xfrm>
            <a:off x="899592" y="3068960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12366" t="48031" r="59408" b="22438"/>
          <a:stretch>
            <a:fillRect/>
          </a:stretch>
        </p:blipFill>
        <p:spPr bwMode="auto">
          <a:xfrm>
            <a:off x="4355976" y="3140968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noProof="0" dirty="0" smtClean="0">
                <a:latin typeface="Helvetica" pitchFamily="34" charset="0"/>
                <a:cs typeface="Helvetica" pitchFamily="34" charset="0"/>
              </a:rPr>
              <a:t>Representação de imagem</a:t>
            </a:r>
            <a:endParaRPr lang="pt-BR" b="1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8920"/>
            <a:ext cx="5067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Charles Babbage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(</a:t>
            </a: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crise das tabelas)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Máquina Diferencial: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Automática e adaptável;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Imprimia em cartões perfurados;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Mesmo conceito dos computadores atuais;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Exemplo de subsídio do governo para inovação e desenvolvimento tecnológico;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Ponto de partida (spin off) para a indústria de máquinas;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80" y="1196753"/>
            <a:ext cx="302409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noProof="0" dirty="0" smtClean="0">
                <a:latin typeface="Helvetica" pitchFamily="34" charset="0"/>
                <a:cs typeface="Helvetica" pitchFamily="34" charset="0"/>
              </a:rPr>
              <a:t>Representação de imagem</a:t>
            </a:r>
            <a:endParaRPr lang="pt-BR" b="1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238" y="3302099"/>
            <a:ext cx="6105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Armazenamento de Dados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395536" y="1628800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sz="2400" dirty="0" smtClean="0">
                <a:latin typeface="Helvetica" pitchFamily="34" charset="0"/>
                <a:cs typeface="Helvetica" pitchFamily="34" charset="0"/>
              </a:rPr>
              <a:t>Representação da informação como padrões de bits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pt-BR" noProof="0" dirty="0" smtClean="0">
                <a:latin typeface="Helvetica" pitchFamily="34" charset="0"/>
                <a:cs typeface="Helvetica" pitchFamily="34" charset="0"/>
              </a:rPr>
              <a:t>Representação de som</a:t>
            </a:r>
            <a:endParaRPr lang="pt-BR" b="1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196" name="Picture 4" descr="http://www.instructables.com/files/deriv/FAH/VTBI/GENILV47/FAHVTBIGENILV47.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764" y="3209130"/>
            <a:ext cx="4762500" cy="25241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Dúvidas?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115616" y="2852936"/>
            <a:ext cx="684076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lang="pt-BR" sz="2800" dirty="0" smtClean="0">
                <a:latin typeface="Helvetica" pitchFamily="34" charset="0"/>
                <a:cs typeface="Helvetica" pitchFamily="34" charset="0"/>
                <a:hlinkClick r:id="rId2"/>
              </a:rPr>
              <a:t>m</a:t>
            </a:r>
            <a:r>
              <a:rPr lang="pt-BR" sz="2800" noProof="0" dirty="0" smtClean="0">
                <a:latin typeface="Helvetica" pitchFamily="34" charset="0"/>
                <a:cs typeface="Helvetica" pitchFamily="34" charset="0"/>
                <a:hlinkClick r:id="rId2"/>
              </a:rPr>
              <a:t>onitoriaic-cc@googlegroups.com</a:t>
            </a:r>
            <a:endParaRPr lang="pt-BR" sz="2800" noProof="0" dirty="0" smtClean="0">
              <a:latin typeface="Helvetica" pitchFamily="34" charset="0"/>
              <a:cs typeface="Helvetic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kumimoji="0" lang="pt-BR" sz="28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  <a:hlinkClick r:id="rId3"/>
              </a:rPr>
              <a:t>www.cin.ufpe.br/~monitoriaic</a:t>
            </a:r>
            <a:r>
              <a:rPr kumimoji="0" lang="pt-BR" sz="28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ocumento 5"/>
          <p:cNvSpPr/>
          <p:nvPr/>
        </p:nvSpPr>
        <p:spPr>
          <a:xfrm>
            <a:off x="0" y="0"/>
            <a:ext cx="9144000" cy="1196752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64533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Aula de Revisão para Mini-Prova 1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645333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Helvetica" pitchFamily="34" charset="0"/>
                <a:cs typeface="Helvetica" pitchFamily="34" charset="0"/>
              </a:rPr>
              <a:t>Monitoria de Introdução à Computação</a:t>
            </a:r>
            <a:endParaRPr lang="pt-BR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7768" y="44625"/>
            <a:ext cx="6334472" cy="1080119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latin typeface="Helvetica" pitchFamily="34" charset="0"/>
                <a:cs typeface="Helvetica" pitchFamily="34" charset="0"/>
              </a:rPr>
              <a:t>História da Computação</a:t>
            </a:r>
            <a:endParaRPr lang="pt-BR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4248472"/>
          </a:xfrm>
        </p:spPr>
        <p:txBody>
          <a:bodyPr>
            <a:noAutofit/>
          </a:bodyPr>
          <a:lstStyle/>
          <a:p>
            <a:pPr algn="l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Charles Babbage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(</a:t>
            </a: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crise das tabelas)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Máquina Diferencial: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A engenharia da época e conflitos pessoas e políticos não permitiram a construção da máquina;</a:t>
            </a: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 Reconstrução no Museu de Ciências – Máquina Diferencial Número 2.</a:t>
            </a:r>
          </a:p>
          <a:p>
            <a:pPr lvl="1" algn="l">
              <a:buClr>
                <a:schemeClr val="accent1">
                  <a:lumMod val="60000"/>
                  <a:lumOff val="40000"/>
                </a:schemeClr>
              </a:buClr>
            </a:pPr>
            <a:endParaRPr lang="pt-BR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lvl="1" algn="l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Observação:</a:t>
            </a:r>
            <a:r>
              <a:rPr lang="pt-BR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ainda assim, Charles Babbage é considero o “pai” da informática moderna.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2987824" cy="216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4024</Words>
  <Application>Microsoft Office PowerPoint</Application>
  <PresentationFormat>Apresentação na tela (4:3)</PresentationFormat>
  <Paragraphs>761</Paragraphs>
  <Slides>82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82</vt:i4>
      </vt:variant>
    </vt:vector>
  </HeadingPairs>
  <TitlesOfParts>
    <vt:vector size="83" baseType="lpstr">
      <vt:lpstr>Tema do Office</vt:lpstr>
      <vt:lpstr>Monitoria de Introdução à Computação</vt:lpstr>
      <vt:lpstr>Apresentação do PowerPoint</vt:lpstr>
      <vt:lpstr>Apresentação do PowerPoint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História da Computação</vt:lpstr>
      <vt:lpstr>Apresentação do PowerPoint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Armazenamento de Dados</vt:lpstr>
      <vt:lpstr>Dúvidas?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Monitoria de Introdução à Computação</dc:title>
  <dc:creator>Usuário</dc:creator>
  <cp:lastModifiedBy>Thais Freire Cavalcante</cp:lastModifiedBy>
  <cp:revision>109</cp:revision>
  <dcterms:created xsi:type="dcterms:W3CDTF">2012-01-15T16:30:58Z</dcterms:created>
  <dcterms:modified xsi:type="dcterms:W3CDTF">2012-10-25T13:38:12Z</dcterms:modified>
</cp:coreProperties>
</file>