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60" r:id="rId4"/>
    <p:sldId id="261" r:id="rId5"/>
    <p:sldId id="262" r:id="rId6"/>
    <p:sldId id="258" r:id="rId7"/>
    <p:sldId id="264" r:id="rId8"/>
    <p:sldId id="263" r:id="rId9"/>
    <p:sldId id="259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482" autoAdjust="0"/>
  </p:normalViewPr>
  <p:slideViewPr>
    <p:cSldViewPr>
      <p:cViewPr>
        <p:scale>
          <a:sx n="109" d="100"/>
          <a:sy n="109" d="100"/>
        </p:scale>
        <p:origin x="-1674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E53145-B286-409B-ACBE-984A6246030C}" type="datetimeFigureOut">
              <a:rPr lang="pt-BR" smtClean="0"/>
              <a:t>07/05/2012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0025F9-677D-4261-A120-EB712CA4D4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1786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dirty="0" smtClean="0"/>
              <a:t>Doenças são transmitidas através de contato entre indivíduos, pelo ar.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025F9-677D-4261-A120-EB712CA4D41E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42825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Suscetível</a:t>
            </a:r>
            <a:r>
              <a:rPr lang="pt-BR" baseline="0" dirty="0" smtClean="0"/>
              <a:t> = indivíduo que não tem a doença, mas que pode ser contaminado se tiver contado com outro indivíduo infectado</a:t>
            </a:r>
          </a:p>
          <a:p>
            <a:r>
              <a:rPr lang="pt-BR" baseline="0" dirty="0" smtClean="0"/>
              <a:t>Infectado = indivíduo que possui a doença e que pode transmiti-la, através de contato, para um indivíduo suscetível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025F9-677D-4261-A120-EB712CA4D41E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1084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3E82959-B1B7-4A75-9585-15280AD37914}" type="datetimeFigureOut">
              <a:rPr lang="pt-BR" smtClean="0"/>
              <a:t>07/05/2012</a:t>
            </a:fld>
            <a:endParaRPr lang="pt-B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C89C9FE-B6BA-4400-93F1-E94A4CACB3EB}" type="slidenum">
              <a:rPr lang="pt-BR" smtClean="0"/>
              <a:t>‹nº›</a:t>
            </a:fld>
            <a:endParaRPr lang="pt-B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82959-B1B7-4A75-9585-15280AD37914}" type="datetimeFigureOut">
              <a:rPr lang="pt-BR" smtClean="0"/>
              <a:t>07/05/2012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C9FE-B6BA-4400-93F1-E94A4CACB3E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82959-B1B7-4A75-9585-15280AD37914}" type="datetimeFigureOut">
              <a:rPr lang="pt-BR" smtClean="0"/>
              <a:t>07/05/2012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C9FE-B6BA-4400-93F1-E94A4CACB3E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82959-B1B7-4A75-9585-15280AD37914}" type="datetimeFigureOut">
              <a:rPr lang="pt-BR" smtClean="0"/>
              <a:t>07/05/2012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C9FE-B6BA-4400-93F1-E94A4CACB3E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82959-B1B7-4A75-9585-15280AD37914}" type="datetimeFigureOut">
              <a:rPr lang="pt-BR" smtClean="0"/>
              <a:t>07/05/2012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C9FE-B6BA-4400-93F1-E94A4CACB3E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82959-B1B7-4A75-9585-15280AD37914}" type="datetimeFigureOut">
              <a:rPr lang="pt-BR" smtClean="0"/>
              <a:t>07/05/2012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C9FE-B6BA-4400-93F1-E94A4CACB3EB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82959-B1B7-4A75-9585-15280AD37914}" type="datetimeFigureOut">
              <a:rPr lang="pt-BR" smtClean="0"/>
              <a:t>07/05/2012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C9FE-B6BA-4400-93F1-E94A4CACB3E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82959-B1B7-4A75-9585-15280AD37914}" type="datetimeFigureOut">
              <a:rPr lang="pt-BR" smtClean="0"/>
              <a:t>07/05/2012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C9FE-B6BA-4400-93F1-E94A4CACB3E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82959-B1B7-4A75-9585-15280AD37914}" type="datetimeFigureOut">
              <a:rPr lang="pt-BR" smtClean="0"/>
              <a:t>07/05/2012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C9FE-B6BA-4400-93F1-E94A4CACB3E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82959-B1B7-4A75-9585-15280AD37914}" type="datetimeFigureOut">
              <a:rPr lang="pt-BR" smtClean="0"/>
              <a:t>07/05/2012</a:t>
            </a:fld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C9FE-B6BA-4400-93F1-E94A4CACB3EB}" type="slidenum">
              <a:rPr lang="pt-BR" smtClean="0"/>
              <a:t>‹nº›</a:t>
            </a:fld>
            <a:endParaRPr lang="pt-B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82959-B1B7-4A75-9585-15280AD37914}" type="datetimeFigureOut">
              <a:rPr lang="pt-BR" smtClean="0"/>
              <a:t>07/05/2012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C9FE-B6BA-4400-93F1-E94A4CACB3E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3E82959-B1B7-4A75-9585-15280AD37914}" type="datetimeFigureOut">
              <a:rPr lang="pt-BR" smtClean="0"/>
              <a:t>07/05/2012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C89C9FE-B6BA-4400-93F1-E94A4CACB3EB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-personal.umich.edu/~mejn/courses/2004/cscs535/review.pdf" TargetMode="External"/><Relationship Id="rId2" Type="http://schemas.openxmlformats.org/officeDocument/2006/relationships/hyperlink" Target="http://www.cs.cornell.edu/home/kleinber/networks-book/networks-book-ch21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572000" y="2276872"/>
            <a:ext cx="3672408" cy="1702160"/>
          </a:xfrm>
        </p:spPr>
        <p:txBody>
          <a:bodyPr>
            <a:normAutofit/>
          </a:bodyPr>
          <a:lstStyle/>
          <a:p>
            <a:pPr algn="ctr"/>
            <a:r>
              <a:rPr lang="en-US" sz="3400" dirty="0" err="1" smtClean="0"/>
              <a:t>Modelos</a:t>
            </a:r>
            <a:r>
              <a:rPr lang="en-US" sz="3400" dirty="0" smtClean="0"/>
              <a:t> </a:t>
            </a:r>
            <a:r>
              <a:rPr lang="en-US" sz="3400" dirty="0" err="1" smtClean="0"/>
              <a:t>Epidemiol</a:t>
            </a:r>
            <a:r>
              <a:rPr lang="pt-BR" sz="3400" dirty="0" err="1" smtClean="0"/>
              <a:t>ógicos</a:t>
            </a:r>
            <a:endParaRPr lang="pt-BR" sz="3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644008" y="4421080"/>
            <a:ext cx="3528391" cy="1260629"/>
          </a:xfrm>
        </p:spPr>
        <p:txBody>
          <a:bodyPr>
            <a:normAutofit lnSpcReduction="10000"/>
          </a:bodyPr>
          <a:lstStyle/>
          <a:p>
            <a:endParaRPr lang="pt-BR" dirty="0" smtClean="0"/>
          </a:p>
          <a:p>
            <a:endParaRPr lang="pt-BR" dirty="0"/>
          </a:p>
          <a:p>
            <a:pPr algn="r"/>
            <a:r>
              <a:rPr lang="pt-BR" dirty="0" smtClean="0"/>
              <a:t>Murilo Raphael</a:t>
            </a:r>
          </a:p>
          <a:p>
            <a:pPr algn="r"/>
            <a:r>
              <a:rPr lang="pt-BR" dirty="0" smtClean="0"/>
              <a:t>Ricardo Salomão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995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Roteiro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Contexto/Introdução/Motivação</a:t>
            </a:r>
          </a:p>
          <a:p>
            <a:r>
              <a:rPr lang="pt-BR" dirty="0" smtClean="0"/>
              <a:t>Objetivo</a:t>
            </a:r>
          </a:p>
          <a:p>
            <a:r>
              <a:rPr lang="pt-BR" dirty="0" smtClean="0"/>
              <a:t>Modelos</a:t>
            </a:r>
          </a:p>
          <a:p>
            <a:pPr lvl="1"/>
            <a:r>
              <a:rPr lang="pt-BR" dirty="0" smtClean="0"/>
              <a:t>SI</a:t>
            </a:r>
          </a:p>
          <a:p>
            <a:pPr lvl="1"/>
            <a:r>
              <a:rPr lang="pt-BR" dirty="0" smtClean="0"/>
              <a:t>SIR</a:t>
            </a:r>
          </a:p>
          <a:p>
            <a:pPr lvl="1"/>
            <a:r>
              <a:rPr lang="pt-BR" dirty="0" smtClean="0"/>
              <a:t>SIS</a:t>
            </a:r>
          </a:p>
          <a:p>
            <a:pPr lvl="1"/>
            <a:r>
              <a:rPr lang="pt-BR" dirty="0" smtClean="0"/>
              <a:t>SIRS</a:t>
            </a:r>
          </a:p>
          <a:p>
            <a:r>
              <a:rPr lang="pt-BR" dirty="0" smtClean="0"/>
              <a:t>Conclusão</a:t>
            </a:r>
          </a:p>
          <a:p>
            <a:r>
              <a:rPr lang="pt-BR" dirty="0" smtClean="0"/>
              <a:t>Referências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5875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 smtClean="0"/>
              <a:t>A transmissão de doenças não ocorre de maneira aleatória entre indivíduos de uma comunidade;</a:t>
            </a:r>
          </a:p>
          <a:p>
            <a:r>
              <a:rPr lang="pt-BR" sz="2000" dirty="0" smtClean="0"/>
              <a:t>Doenças são transmitidas através do contato entre indivíduos;</a:t>
            </a:r>
          </a:p>
          <a:p>
            <a:r>
              <a:rPr lang="pt-BR" sz="2000" dirty="0"/>
              <a:t>Razão para estudo de Redes Sociais.</a:t>
            </a:r>
          </a:p>
          <a:p>
            <a:pPr marL="68580" indent="0">
              <a:buNone/>
            </a:pP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7314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sz="2000" dirty="0"/>
              <a:t>Predição </a:t>
            </a:r>
            <a:r>
              <a:rPr lang="pt-BR" sz="2000" dirty="0" smtClean="0"/>
              <a:t>do </a:t>
            </a:r>
            <a:r>
              <a:rPr lang="pt-BR" sz="2000" dirty="0"/>
              <a:t>comportamento da transmissão de uma epidemia;</a:t>
            </a:r>
          </a:p>
          <a:p>
            <a:r>
              <a:rPr lang="pt-BR" sz="2000" dirty="0"/>
              <a:t>Estudar os mecanismos de contaminação de doenças, predizer o curso </a:t>
            </a:r>
            <a:r>
              <a:rPr lang="pt-BR" sz="2000" dirty="0" smtClean="0"/>
              <a:t>de </a:t>
            </a:r>
            <a:r>
              <a:rPr lang="pt-BR" sz="2000" dirty="0"/>
              <a:t>um </a:t>
            </a:r>
            <a:r>
              <a:rPr lang="pt-BR" sz="2000" dirty="0" smtClean="0"/>
              <a:t>surto e estudo de estratégias de controle da epidemia;</a:t>
            </a:r>
          </a:p>
          <a:p>
            <a:r>
              <a:rPr lang="pt-BR" sz="2000" dirty="0" smtClean="0"/>
              <a:t>Modelos representados de acordo com estado da doença:</a:t>
            </a:r>
          </a:p>
          <a:p>
            <a:pPr lvl="1"/>
            <a:r>
              <a:rPr lang="pt-BR" sz="1800" dirty="0"/>
              <a:t>Recuperação;</a:t>
            </a:r>
          </a:p>
          <a:p>
            <a:pPr lvl="1"/>
            <a:r>
              <a:rPr lang="pt-BR" sz="1800" dirty="0"/>
              <a:t>Morte;</a:t>
            </a:r>
          </a:p>
          <a:p>
            <a:pPr lvl="1"/>
            <a:r>
              <a:rPr lang="pt-BR" sz="1800" dirty="0"/>
              <a:t>Imunidade;</a:t>
            </a:r>
          </a:p>
          <a:p>
            <a:pPr lvl="1"/>
            <a:r>
              <a:rPr lang="pt-BR" sz="1800" dirty="0"/>
              <a:t>Infecção perpétua</a:t>
            </a:r>
            <a:r>
              <a:rPr lang="pt-BR" sz="1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4996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SI</a:t>
            </a:r>
          </a:p>
          <a:p>
            <a:r>
              <a:rPr lang="pt-BR" dirty="0" smtClean="0"/>
              <a:t>SIR</a:t>
            </a:r>
          </a:p>
          <a:p>
            <a:r>
              <a:rPr lang="pt-BR" dirty="0" smtClean="0"/>
              <a:t>SIS</a:t>
            </a:r>
          </a:p>
          <a:p>
            <a:r>
              <a:rPr lang="pt-BR" dirty="0" smtClean="0"/>
              <a:t>SIRS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5748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 SI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 smtClean="0"/>
              <a:t>Modelo mais simples, indivíduos sempre serão contaminados pela doença;</a:t>
            </a:r>
          </a:p>
          <a:p>
            <a:r>
              <a:rPr lang="pt-BR" sz="2000" dirty="0" smtClean="0"/>
              <a:t>Estados:</a:t>
            </a:r>
          </a:p>
          <a:p>
            <a:pPr lvl="1"/>
            <a:r>
              <a:rPr lang="pt-BR" sz="1800" dirty="0" smtClean="0"/>
              <a:t>Suscetível </a:t>
            </a:r>
            <a:endParaRPr lang="pt-BR" sz="1400" dirty="0" smtClean="0"/>
          </a:p>
          <a:p>
            <a:pPr lvl="1"/>
            <a:r>
              <a:rPr lang="pt-BR" sz="1800" dirty="0" smtClean="0"/>
              <a:t>Infectado</a:t>
            </a:r>
            <a:endParaRPr lang="pt-BR" dirty="0" smtClean="0"/>
          </a:p>
          <a:p>
            <a:r>
              <a:rPr lang="pt-BR" sz="2000" dirty="0" smtClean="0"/>
              <a:t>Abordagem tradicional</a:t>
            </a:r>
          </a:p>
          <a:p>
            <a:pPr lvl="1"/>
            <a:r>
              <a:rPr lang="pt-BR" sz="1800" dirty="0" smtClean="0"/>
              <a:t>Probabilidade aleatória de contato;</a:t>
            </a:r>
          </a:p>
          <a:p>
            <a:pPr lvl="1"/>
            <a:r>
              <a:rPr lang="pt-BR" sz="1800" dirty="0" smtClean="0"/>
              <a:t>Menos realista.</a:t>
            </a:r>
            <a:endParaRPr lang="pt-BR" sz="1800" dirty="0"/>
          </a:p>
          <a:p>
            <a:endParaRPr lang="pt-BR" sz="2000" dirty="0" smtClean="0"/>
          </a:p>
        </p:txBody>
      </p:sp>
      <p:sp>
        <p:nvSpPr>
          <p:cNvPr id="4" name="Elipse 3"/>
          <p:cNvSpPr/>
          <p:nvPr/>
        </p:nvSpPr>
        <p:spPr>
          <a:xfrm>
            <a:off x="4572000" y="1084379"/>
            <a:ext cx="1152128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Elipse 4"/>
          <p:cNvSpPr/>
          <p:nvPr/>
        </p:nvSpPr>
        <p:spPr>
          <a:xfrm>
            <a:off x="7164288" y="1084379"/>
            <a:ext cx="1152128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4860032" y="1025145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 smtClean="0"/>
              <a:t>S</a:t>
            </a:r>
            <a:endParaRPr lang="pt-BR" sz="54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7562598" y="1053610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/>
              <a:t>I</a:t>
            </a:r>
            <a:endParaRPr lang="pt-BR" dirty="0"/>
          </a:p>
        </p:txBody>
      </p:sp>
      <p:sp>
        <p:nvSpPr>
          <p:cNvPr id="8" name="Seta para a direita 7"/>
          <p:cNvSpPr/>
          <p:nvPr/>
        </p:nvSpPr>
        <p:spPr>
          <a:xfrm>
            <a:off x="5822775" y="1430589"/>
            <a:ext cx="1296144" cy="184381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787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 SI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pt-BR" sz="2000" dirty="0" smtClean="0"/>
              <a:t>B -&gt; média de contatos;</a:t>
            </a:r>
          </a:p>
          <a:p>
            <a:pPr marL="68580" indent="0">
              <a:buNone/>
            </a:pPr>
            <a:r>
              <a:rPr lang="pt-BR" sz="2000" dirty="0" smtClean="0"/>
              <a:t>S/n -&gt; probabilidade de contato com suscetível</a:t>
            </a:r>
          </a:p>
          <a:p>
            <a:pPr marL="68580" indent="0">
              <a:buNone/>
            </a:pPr>
            <a:r>
              <a:rPr lang="pt-BR" sz="2000" dirty="0" smtClean="0"/>
              <a:t>B.S/n -&gt; </a:t>
            </a:r>
          </a:p>
          <a:p>
            <a:pPr marL="68580" indent="0">
              <a:buNone/>
            </a:pPr>
            <a:r>
              <a:rPr lang="pt-BR" sz="2000" smtClean="0"/>
              <a:t>B.X.S/n -&gt; 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827862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Gráfico SI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ACHAR FIGURA!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3628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hlinkClick r:id="rId2"/>
              </a:rPr>
              <a:t>http://</a:t>
            </a:r>
            <a:r>
              <a:rPr lang="pt-BR" dirty="0" smtClean="0">
                <a:hlinkClick r:id="rId2"/>
              </a:rPr>
              <a:t>www.cs.cornell.edu/home/kleinber/networks-book/networks-book-ch21.pdf</a:t>
            </a:r>
            <a:endParaRPr lang="pt-BR" dirty="0" smtClean="0"/>
          </a:p>
          <a:p>
            <a:r>
              <a:rPr lang="pt-BR" dirty="0">
                <a:hlinkClick r:id="rId3"/>
              </a:rPr>
              <a:t>http://www-personal.umich.edu/~</a:t>
            </a:r>
            <a:r>
              <a:rPr lang="pt-BR" dirty="0" smtClean="0">
                <a:hlinkClick r:id="rId3"/>
              </a:rPr>
              <a:t>mejn/courses/2004/cscs535/review.pdf</a:t>
            </a: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2356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259</TotalTime>
  <Words>222</Words>
  <Application>Microsoft Office PowerPoint</Application>
  <PresentationFormat>Apresentação na tela (4:3)</PresentationFormat>
  <Paragraphs>57</Paragraphs>
  <Slides>9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Austin</vt:lpstr>
      <vt:lpstr>Modelos Epidemiológicos</vt:lpstr>
      <vt:lpstr>Roteiro</vt:lpstr>
      <vt:lpstr>Introdução</vt:lpstr>
      <vt:lpstr>Objetivo</vt:lpstr>
      <vt:lpstr>Modelos </vt:lpstr>
      <vt:lpstr>Modelo SI</vt:lpstr>
      <vt:lpstr>Modelo SI</vt:lpstr>
      <vt:lpstr>Gráfico SI</vt:lpstr>
      <vt:lpstr>Referências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Modelos Epidemiológicos</dc:title>
  <dc:creator>Murilo Raphael de Souza Lira</dc:creator>
  <cp:lastModifiedBy>Murilo Raphael de Souza Lira</cp:lastModifiedBy>
  <cp:revision>21</cp:revision>
  <dcterms:created xsi:type="dcterms:W3CDTF">2012-05-07T18:00:09Z</dcterms:created>
  <dcterms:modified xsi:type="dcterms:W3CDTF">2012-05-07T22:33:59Z</dcterms:modified>
</cp:coreProperties>
</file>