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89" r:id="rId2"/>
    <p:sldId id="277" r:id="rId3"/>
    <p:sldId id="327" r:id="rId4"/>
    <p:sldId id="332" r:id="rId5"/>
    <p:sldId id="334" r:id="rId6"/>
    <p:sldId id="333" r:id="rId7"/>
    <p:sldId id="335" r:id="rId8"/>
    <p:sldId id="394" r:id="rId9"/>
    <p:sldId id="336" r:id="rId10"/>
    <p:sldId id="295" r:id="rId11"/>
    <p:sldId id="346" r:id="rId12"/>
    <p:sldId id="347" r:id="rId13"/>
    <p:sldId id="349" r:id="rId14"/>
    <p:sldId id="342" r:id="rId15"/>
    <p:sldId id="328" r:id="rId16"/>
    <p:sldId id="350" r:id="rId17"/>
    <p:sldId id="348" r:id="rId18"/>
    <p:sldId id="431" r:id="rId19"/>
    <p:sldId id="432" r:id="rId20"/>
    <p:sldId id="433" r:id="rId21"/>
    <p:sldId id="434" r:id="rId22"/>
    <p:sldId id="357" r:id="rId23"/>
    <p:sldId id="329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95" r:id="rId32"/>
    <p:sldId id="396" r:id="rId33"/>
    <p:sldId id="397" r:id="rId34"/>
    <p:sldId id="398" r:id="rId35"/>
    <p:sldId id="399" r:id="rId36"/>
    <p:sldId id="400" r:id="rId37"/>
    <p:sldId id="401" r:id="rId38"/>
    <p:sldId id="402" r:id="rId39"/>
    <p:sldId id="404" r:id="rId40"/>
    <p:sldId id="410" r:id="rId41"/>
    <p:sldId id="411" r:id="rId42"/>
    <p:sldId id="418" r:id="rId43"/>
    <p:sldId id="419" r:id="rId44"/>
    <p:sldId id="424" r:id="rId45"/>
    <p:sldId id="425" r:id="rId46"/>
    <p:sldId id="430" r:id="rId47"/>
    <p:sldId id="288" r:id="rId4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3" autoAdjust="0"/>
    <p:restoredTop sz="94660"/>
  </p:normalViewPr>
  <p:slideViewPr>
    <p:cSldViewPr>
      <p:cViewPr varScale="1">
        <p:scale>
          <a:sx n="72" d="100"/>
          <a:sy n="72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E9917-B4D4-44DE-B462-D47F26827298}" type="datetimeFigureOut">
              <a:rPr lang="pt-BR" smtClean="0"/>
              <a:pPr/>
              <a:t>15/10/2009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B78BF-75E8-48D3-8D36-D5C3B6015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E5CC-684E-480D-8217-5BA6408D214C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179BB-4029-45CE-8F6A-718EEA99D3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8040-9818-4DF4-928E-707DE579B368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A782-EA37-4D76-B70D-1C71C41D76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07AD9-C8DA-4C35-B1D1-1BDE467111E7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02CA-FA66-439F-949F-29519758B0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BAC0-FFC1-4878-AD41-8CBA876F897F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4F81-4CFC-4AF2-819B-5225D85E6C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85CC-DBEA-441A-9964-07F8EAFD2808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C71BF-E70B-4411-AAA0-E84541DD75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C4F8-32EE-429C-91DA-573D906AD21B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9768-5346-4A22-91AE-679FE13008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B9AA-71EC-4CFB-BFBC-D8D8BFF52DCD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C149-F30B-427D-BEE8-BB136DC31C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1C44-EB94-4340-8EAC-DCE7745E4826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2EFD-3881-4833-91DB-CDB32B3947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EC35-35E6-4B24-9895-A57395B520E4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EB0D-52B6-4135-9743-7AE4B01DB2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4654-A6EB-4F30-9D3F-4FEDB960B607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F2B16-A537-47C7-B105-2CED0DFE1D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B468-3239-4CE3-B17C-0D77B2CF883D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0F222-CBE4-4B40-A9DB-48A859356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498799C-7EDB-4C26-88F3-CE4677AEB1FE}" type="datetimeFigureOut">
              <a:rPr lang="pt-BR"/>
              <a:pPr>
                <a:defRPr/>
              </a:pPr>
              <a:t>15/10/2009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A75593-A2D5-42F8-87F6-639FD2AA0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573350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Gerenciamento de Dados e Informação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Práticas dos conceitos objeto-relacional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6800" y="4929198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Equipe de monitoria</a:t>
            </a:r>
          </a:p>
          <a:p>
            <a:pPr algn="r"/>
            <a:r>
              <a:rPr lang="pt-BR" sz="2400" dirty="0" smtClean="0">
                <a:solidFill>
                  <a:schemeClr val="accent2"/>
                </a:solidFill>
              </a:rPr>
              <a:t>Aula prática 4</a:t>
            </a:r>
            <a:endParaRPr lang="pt-BR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Apenas herança simples é permitida no ORACLE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27313" y="3025789"/>
            <a:ext cx="3810000" cy="2403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Controle do usuário sobre a definição de tipos e métodos “herdáveis” - FINAL e NOT FINAL.</a:t>
            </a:r>
          </a:p>
          <a:p>
            <a:pPr lvl="1"/>
            <a:r>
              <a:rPr lang="pt-BR" dirty="0" smtClean="0"/>
              <a:t>Tipos abstratos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permitir criação de subtipos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71589" y="3357562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INSTATIABLE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71538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FINAL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criar um subtipo (sintaxe):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28713" y="2571744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[OR 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	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subtipo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latin typeface="Century" pitchFamily="18" charset="0"/>
                <a:cs typeface="+mn-cs"/>
              </a:rPr>
              <a:t>UNDER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  <a:r>
              <a:rPr lang="pt-BR" sz="2400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		[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definição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específicos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]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</a:rPr>
              <a:t>)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de seta reta 14"/>
          <p:cNvCxnSpPr>
            <a:stCxn id="9" idx="0"/>
          </p:cNvCxnSpPr>
          <p:nvPr/>
        </p:nvCxnSpPr>
        <p:spPr>
          <a:xfrm rot="16200000" flipV="1">
            <a:off x="5572132" y="4071942"/>
            <a:ext cx="857256" cy="1428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8" idx="0"/>
          </p:cNvCxnSpPr>
          <p:nvPr/>
        </p:nvCxnSpPr>
        <p:spPr>
          <a:xfrm rot="5400000" flipH="1" flipV="1">
            <a:off x="2714612" y="4143380"/>
            <a:ext cx="857256" cy="1285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286116" y="3000372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Profissional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14414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Médico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429256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Engenheiro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625975"/>
          </a:xfrm>
        </p:spPr>
        <p:txBody>
          <a:bodyPr/>
          <a:lstStyle/>
          <a:p>
            <a:r>
              <a:rPr lang="pt-BR" sz="2800" dirty="0" smtClean="0"/>
              <a:t>Implementar o modelo, criar as tabelas necessárias, realizar inserções: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774825"/>
            <a:ext cx="8401080" cy="4625975"/>
          </a:xfrm>
        </p:spPr>
        <p:txBody>
          <a:bodyPr/>
          <a:lstStyle/>
          <a:p>
            <a:pPr eaLnBrk="1" hangingPunct="1"/>
            <a:r>
              <a:rPr lang="pt-BR" sz="2800" dirty="0" smtClean="0"/>
              <a:t>Programas associados aos tipos que fazem computações e podem ter acesso aos atributos do tipo</a:t>
            </a:r>
          </a:p>
          <a:p>
            <a:r>
              <a:rPr lang="pt-BR" sz="2800" dirty="0" smtClean="0"/>
              <a:t>Na declaração de um tipo são definidas as assinaturas dos métodos, depois são implementados</a:t>
            </a:r>
          </a:p>
          <a:p>
            <a:pPr eaLnBrk="1" hangingPunct="1"/>
            <a:r>
              <a:rPr lang="pt-BR" sz="2800" dirty="0" smtClean="0"/>
              <a:t>Tipos de Métodos</a:t>
            </a:r>
          </a:p>
          <a:p>
            <a:pPr lvl="1" eaLnBrk="1" hangingPunct="1"/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Static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Constructor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Comparison</a:t>
            </a:r>
            <a:r>
              <a:rPr lang="pt-BR" sz="2400" dirty="0" smtClean="0"/>
              <a:t> </a:t>
            </a:r>
            <a:r>
              <a:rPr lang="pt-BR" sz="2400" dirty="0" err="1" smtClean="0"/>
              <a:t>Methods</a:t>
            </a:r>
            <a:endParaRPr lang="pt-BR" sz="24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000" dirty="0" smtClean="0"/>
              <a:t>Métodos podem ser FINAL ou NOT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Para permitir que um método não possa ser sobrescrito nos subtipos, este deve ser definido como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Por padrão, um método é definido como NOT FINAL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4143380"/>
            <a:ext cx="678661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as </a:t>
            </a:r>
            <a:r>
              <a:rPr lang="pt-BR" sz="2000" dirty="0" err="1" smtClean="0"/>
              <a:t>object</a:t>
            </a:r>
            <a:r>
              <a:rPr lang="pt-BR" sz="2000" dirty="0" smtClean="0"/>
              <a:t> (</a:t>
            </a:r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de atributos</a:t>
            </a:r>
            <a:r>
              <a:rPr lang="pt-BR" sz="2000" dirty="0" smtClean="0"/>
              <a:t>&gt;[,</a:t>
            </a:r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de assinaturas dos métodos</a:t>
            </a:r>
            <a:r>
              <a:rPr lang="pt-BR" sz="2000" dirty="0" smtClean="0"/>
              <a:t>&gt;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43108" y="5643578"/>
            <a:ext cx="678661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</a:t>
            </a:r>
            <a:r>
              <a:rPr lang="pt-BR" sz="2000" dirty="0" err="1" smtClean="0"/>
              <a:t>body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as (</a:t>
            </a:r>
          </a:p>
          <a:p>
            <a:r>
              <a:rPr lang="pt-BR" sz="2000" dirty="0" smtClean="0"/>
              <a:t>     &lt;</a:t>
            </a:r>
            <a:r>
              <a:rPr lang="pt-BR" sz="2000" dirty="0" smtClean="0">
                <a:solidFill>
                  <a:schemeClr val="accent4"/>
                </a:solidFill>
              </a:rPr>
              <a:t>lista de implementação dos métodos</a:t>
            </a:r>
            <a:r>
              <a:rPr lang="pt-BR" sz="2000" dirty="0" smtClean="0"/>
              <a:t>&gt;</a:t>
            </a:r>
          </a:p>
          <a:p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500034" y="4929198"/>
            <a:ext cx="8429684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err="1" smtClean="0">
                <a:solidFill>
                  <a:srgbClr val="C00000"/>
                </a:solidFill>
              </a:rPr>
              <a:t>Comparison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Method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4286256"/>
            <a:ext cx="8429684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err="1" smtClean="0">
                <a:solidFill>
                  <a:srgbClr val="C00000"/>
                </a:solidFill>
              </a:rPr>
              <a:t>Member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Method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0034" y="3714752"/>
            <a:ext cx="8429684" cy="571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err="1" smtClean="0">
                <a:solidFill>
                  <a:srgbClr val="C00000"/>
                </a:solidFill>
              </a:rPr>
              <a:t>Constructor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Method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0034" y="3143248"/>
            <a:ext cx="8429684" cy="571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smtClean="0">
                <a:solidFill>
                  <a:srgbClr val="C00000"/>
                </a:solidFill>
              </a:rPr>
              <a:t>Atributos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</a:p>
        </p:txBody>
      </p:sp>
      <p:sp>
        <p:nvSpPr>
          <p:cNvPr id="4" name="Retângulo 3"/>
          <p:cNvSpPr/>
          <p:nvPr/>
        </p:nvSpPr>
        <p:spPr>
          <a:xfrm>
            <a:off x="428596" y="2786058"/>
            <a:ext cx="8572560" cy="3143272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5000"/>
              </a:lnSpc>
            </a:pPr>
            <a:r>
              <a:rPr lang="pt-BR" sz="1600" dirty="0" smtClean="0"/>
              <a:t>CREATE OR REPLACE TYPE TP_PERIODO AS OBJECT (</a:t>
            </a:r>
            <a:br>
              <a:rPr lang="pt-BR" sz="1600" dirty="0" smtClean="0"/>
            </a:br>
            <a:r>
              <a:rPr lang="pt-BR" sz="1600" dirty="0" smtClean="0"/>
              <a:t>  </a:t>
            </a:r>
            <a:r>
              <a:rPr lang="pt-BR" sz="1600" dirty="0" err="1" smtClean="0"/>
              <a:t>dtInicio</a:t>
            </a:r>
            <a:r>
              <a:rPr lang="pt-BR" sz="1600" dirty="0" smtClean="0"/>
              <a:t> DATE,</a:t>
            </a:r>
            <a:br>
              <a:rPr lang="pt-BR" sz="1600" dirty="0" smtClean="0"/>
            </a:br>
            <a:r>
              <a:rPr lang="pt-BR" sz="1600" dirty="0" smtClean="0"/>
              <a:t>  </a:t>
            </a:r>
            <a:r>
              <a:rPr lang="pt-BR" sz="1600" dirty="0" err="1" smtClean="0"/>
              <a:t>dtFim</a:t>
            </a:r>
            <a:r>
              <a:rPr lang="pt-BR" sz="1600" dirty="0" smtClean="0"/>
              <a:t> </a:t>
            </a:r>
            <a:r>
              <a:rPr lang="pt-BR" sz="1600" dirty="0" smtClean="0"/>
              <a:t>DATE,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</a:t>
            </a:r>
            <a:r>
              <a:rPr lang="pt-BR" sz="1600" dirty="0" smtClean="0"/>
              <a:t> CONSTRUCTOR FUNCITION TP_PERIODO (di DATE, </a:t>
            </a:r>
            <a:r>
              <a:rPr lang="pt-BR" sz="1600" dirty="0" err="1" smtClean="0"/>
              <a:t>df</a:t>
            </a:r>
            <a:r>
              <a:rPr lang="pt-BR" sz="1600" dirty="0" smtClean="0"/>
              <a:t> DATE) 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RETURN SELF AS RESULT,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  MEMBER FUNCTION </a:t>
            </a:r>
            <a:r>
              <a:rPr lang="pt-BR" sz="1600" dirty="0" err="1" smtClean="0"/>
              <a:t>dt_pertence</a:t>
            </a:r>
            <a:r>
              <a:rPr lang="pt-BR" sz="1600" dirty="0" smtClean="0"/>
              <a:t>  (</a:t>
            </a:r>
            <a:r>
              <a:rPr lang="pt-BR" sz="1600" dirty="0" err="1" smtClean="0"/>
              <a:t>pData</a:t>
            </a:r>
            <a:r>
              <a:rPr lang="pt-BR" sz="1600" dirty="0" smtClean="0"/>
              <a:t> DATE) RETURN INTEGER</a:t>
            </a:r>
            <a:r>
              <a:rPr lang="pt-BR" sz="1600" dirty="0" smtClean="0"/>
              <a:t>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 MEMBER PROCEDURE </a:t>
            </a:r>
            <a:r>
              <a:rPr lang="pt-BR" sz="1600" dirty="0" err="1" smtClean="0"/>
              <a:t>set_DataInicio</a:t>
            </a:r>
            <a:r>
              <a:rPr lang="pt-BR" sz="1600" dirty="0" smtClean="0"/>
              <a:t> </a:t>
            </a:r>
            <a:r>
              <a:rPr lang="pt-BR" sz="1600" dirty="0" smtClean="0"/>
              <a:t>(</a:t>
            </a:r>
            <a:r>
              <a:rPr lang="pt-BR" sz="1600" dirty="0" err="1" smtClean="0"/>
              <a:t>pData</a:t>
            </a:r>
            <a:r>
              <a:rPr lang="pt-BR" sz="1600" dirty="0" smtClean="0"/>
              <a:t> DATE),</a:t>
            </a:r>
            <a:r>
              <a:rPr lang="pt-BR" sz="1600" dirty="0" smtClean="0"/>
              <a:t>  </a:t>
            </a:r>
            <a:endParaRPr lang="pt-BR" sz="1600" dirty="0" smtClean="0"/>
          </a:p>
          <a:p>
            <a:pPr>
              <a:lnSpc>
                <a:spcPct val="125000"/>
              </a:lnSpc>
            </a:pPr>
            <a:r>
              <a:rPr lang="pt-BR" sz="1600" dirty="0" smtClean="0"/>
              <a:t>  ORDER </a:t>
            </a:r>
            <a:r>
              <a:rPr lang="pt-BR" sz="1600" dirty="0" smtClean="0"/>
              <a:t>MEMBER FUNCTION match (p </a:t>
            </a:r>
            <a:r>
              <a:rPr lang="pt-BR" sz="1600" dirty="0" err="1" smtClean="0"/>
              <a:t>tp_periodo</a:t>
            </a:r>
            <a:r>
              <a:rPr lang="pt-BR" sz="1600" dirty="0" smtClean="0"/>
              <a:t>) RETURN </a:t>
            </a:r>
            <a:r>
              <a:rPr lang="pt-BR" sz="1600" dirty="0" smtClean="0"/>
              <a:t>INTEGER,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 MAP MEMBER FUNCTION compara RETURN INTEGER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);</a:t>
            </a:r>
            <a:endParaRPr lang="pt-BR" sz="1600" dirty="0"/>
          </a:p>
        </p:txBody>
      </p:sp>
      <p:sp>
        <p:nvSpPr>
          <p:cNvPr id="11" name="Retângulo 10"/>
          <p:cNvSpPr/>
          <p:nvPr/>
        </p:nvSpPr>
        <p:spPr>
          <a:xfrm>
            <a:off x="785786" y="3429000"/>
            <a:ext cx="7643834" cy="18573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3200" b="1" dirty="0" smtClean="0"/>
              <a:t>Atenção!</a:t>
            </a:r>
          </a:p>
          <a:p>
            <a:pPr algn="just"/>
            <a:r>
              <a:rPr lang="pt-BR" sz="2400" dirty="0" smtClean="0"/>
              <a:t>Um objeto só pode ter </a:t>
            </a:r>
            <a:r>
              <a:rPr lang="pt-BR" sz="2400" b="1" u="sng" dirty="0" smtClean="0"/>
              <a:t>UM</a:t>
            </a:r>
            <a:r>
              <a:rPr lang="pt-BR" sz="2400" dirty="0" smtClean="0"/>
              <a:t> método MAP OU </a:t>
            </a:r>
            <a:r>
              <a:rPr lang="pt-BR" sz="2400" b="1" u="sng" dirty="0" smtClean="0"/>
              <a:t>UM</a:t>
            </a:r>
            <a:r>
              <a:rPr lang="pt-BR" sz="2400" dirty="0" smtClean="0"/>
              <a:t> método ORDER. O código utilizado como exemplo anteriormente não funcionará pois possui um método </a:t>
            </a:r>
            <a:r>
              <a:rPr lang="pt-BR" sz="2400" b="1" dirty="0" smtClean="0"/>
              <a:t>MAP e um ORDER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8" grpId="0" animBg="1"/>
      <p:bldP spid="8" grpId="1" animBg="1"/>
      <p:bldP spid="7" grpId="0" animBg="1"/>
      <p:bldP spid="7" grpId="1" animBg="1"/>
      <p:bldP spid="6" grpId="0" animBg="1"/>
      <p:bldP spid="6" grpId="1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Member</a:t>
            </a:r>
            <a:r>
              <a:rPr lang="pt-BR" dirty="0" smtClean="0"/>
              <a:t> </a:t>
            </a:r>
            <a:r>
              <a:rPr lang="pt-BR" dirty="0" err="1" smtClean="0"/>
              <a:t>Functions</a:t>
            </a:r>
            <a:endParaRPr lang="pt-BR" dirty="0" smtClean="0"/>
          </a:p>
          <a:p>
            <a:pPr lvl="1" algn="just"/>
            <a:r>
              <a:rPr lang="pt-BR" dirty="0" smtClean="0"/>
              <a:t>Podem ser chamados através de um SELECT como em funções de PL/SQL.</a:t>
            </a:r>
          </a:p>
          <a:p>
            <a:r>
              <a:rPr lang="pt-BR" dirty="0" err="1" smtClean="0"/>
              <a:t>Member</a:t>
            </a:r>
            <a:r>
              <a:rPr lang="pt-BR" dirty="0" smtClean="0"/>
              <a:t> </a:t>
            </a:r>
            <a:r>
              <a:rPr lang="pt-BR" dirty="0" err="1" smtClean="0"/>
              <a:t>Procedures</a:t>
            </a:r>
            <a:endParaRPr lang="pt-BR" dirty="0" smtClean="0"/>
          </a:p>
          <a:p>
            <a:pPr lvl="1" algn="just"/>
            <a:r>
              <a:rPr lang="pt-BR" dirty="0" smtClean="0"/>
              <a:t>Só é possível chamá-los em Blocos Anônimos, </a:t>
            </a:r>
            <a:r>
              <a:rPr lang="pt-BR" dirty="0" err="1" smtClean="0"/>
              <a:t>Functions</a:t>
            </a:r>
            <a:r>
              <a:rPr lang="pt-BR" dirty="0" smtClean="0"/>
              <a:t>, </a:t>
            </a:r>
            <a:r>
              <a:rPr lang="pt-BR" dirty="0" err="1" smtClean="0"/>
              <a:t>Procedures</a:t>
            </a:r>
            <a:r>
              <a:rPr lang="pt-BR" dirty="0" smtClean="0"/>
              <a:t> ou </a:t>
            </a:r>
            <a:r>
              <a:rPr lang="pt-BR" dirty="0" err="1" smtClean="0"/>
              <a:t>Triggers</a:t>
            </a:r>
            <a:r>
              <a:rPr lang="pt-BR" dirty="0" smtClean="0"/>
              <a:t>, pois não diferentemente das </a:t>
            </a:r>
            <a:r>
              <a:rPr lang="pt-BR" dirty="0" err="1" smtClean="0"/>
              <a:t>Member</a:t>
            </a:r>
            <a:r>
              <a:rPr lang="pt-BR" dirty="0" smtClean="0"/>
              <a:t> </a:t>
            </a:r>
            <a:r>
              <a:rPr lang="pt-BR" dirty="0" err="1" smtClean="0"/>
              <a:t>Function</a:t>
            </a:r>
            <a:r>
              <a:rPr lang="pt-BR" dirty="0" smtClean="0"/>
              <a:t> possui retorno.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</a:t>
            </a:r>
          </a:p>
          <a:p>
            <a:r>
              <a:rPr lang="pt-BR" dirty="0" smtClean="0"/>
              <a:t>Tabela de Objetos</a:t>
            </a:r>
          </a:p>
          <a:p>
            <a:r>
              <a:rPr lang="pt-BR" dirty="0" smtClean="0"/>
              <a:t>Herança</a:t>
            </a:r>
          </a:p>
          <a:p>
            <a:r>
              <a:rPr lang="pt-BR" dirty="0" smtClean="0"/>
              <a:t>Métodos</a:t>
            </a:r>
          </a:p>
          <a:p>
            <a:r>
              <a:rPr lang="pt-BR" dirty="0" smtClean="0"/>
              <a:t>Referências</a:t>
            </a:r>
          </a:p>
          <a:p>
            <a:r>
              <a:rPr lang="pt-BR" dirty="0" smtClean="0"/>
              <a:t>Coleções</a:t>
            </a:r>
          </a:p>
          <a:p>
            <a:r>
              <a:rPr lang="pt-BR" dirty="0" smtClean="0"/>
              <a:t>Composição de coleções</a:t>
            </a:r>
          </a:p>
          <a:p>
            <a:r>
              <a:rPr lang="pt-BR" dirty="0" smtClean="0"/>
              <a:t>Conectividade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Comparison</a:t>
            </a:r>
            <a:r>
              <a:rPr lang="pt-BR" dirty="0" smtClean="0"/>
              <a:t> </a:t>
            </a:r>
            <a:r>
              <a:rPr lang="pt-BR" dirty="0" err="1" smtClean="0"/>
              <a:t>Method</a:t>
            </a:r>
            <a:endParaRPr lang="pt-BR" dirty="0" smtClean="0"/>
          </a:p>
          <a:p>
            <a:pPr lvl="1"/>
            <a:r>
              <a:rPr lang="pt-BR" dirty="0" smtClean="0"/>
              <a:t>Permite a comparação de dois objetos</a:t>
            </a:r>
          </a:p>
          <a:p>
            <a:pPr lvl="1"/>
            <a:r>
              <a:rPr lang="pt-BR" dirty="0" smtClean="0"/>
              <a:t>Torna possível utilizar as cláusulas DISTINCT, GROUP BY, ORDER BY, UNION entre outras.</a:t>
            </a:r>
          </a:p>
          <a:p>
            <a:pPr lvl="1" algn="just"/>
            <a:r>
              <a:rPr lang="pt-BR" dirty="0" smtClean="0"/>
              <a:t>Sem definir o MAP ou ORDER só é possível verificar se dois objetos são iguais</a:t>
            </a:r>
          </a:p>
          <a:p>
            <a:pPr lvl="1" algn="just"/>
            <a:r>
              <a:rPr lang="pt-BR" dirty="0" smtClean="0"/>
              <a:t>São funções chamadas implicitamente pelo SGBD quando é realizada a comparação entre dois tipos.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MAP</a:t>
            </a:r>
          </a:p>
          <a:p>
            <a:pPr lvl="1" algn="just"/>
            <a:r>
              <a:rPr lang="pt-BR" dirty="0" smtClean="0"/>
              <a:t>Não possui parâmetros, retorna um valor escalar (CHAR, DATE, VARCHAR, NUMBER) que será comparado com o valor de outro </a:t>
            </a:r>
            <a:r>
              <a:rPr lang="pt-BR" dirty="0" smtClean="0"/>
              <a:t>objeto</a:t>
            </a:r>
          </a:p>
          <a:p>
            <a:pPr algn="just"/>
            <a:r>
              <a:rPr lang="pt-BR" dirty="0" smtClean="0"/>
              <a:t>ORDER</a:t>
            </a:r>
          </a:p>
          <a:p>
            <a:pPr lvl="1" algn="just"/>
            <a:r>
              <a:rPr lang="pt-BR" dirty="0" smtClean="0"/>
              <a:t>Recebe sempre um objeto do mesmo tipo como parâmetro. É possível realizar comparações entre os objetos e retorna um número inteiro (negativo, zero, positivo). Semelhante a interface de Java </a:t>
            </a:r>
            <a:r>
              <a:rPr lang="pt-BR" dirty="0" err="1" smtClean="0"/>
              <a:t>java</a:t>
            </a:r>
            <a:r>
              <a:rPr lang="pt-BR" dirty="0" smtClean="0"/>
              <a:t>.</a:t>
            </a:r>
            <a:r>
              <a:rPr lang="pt-BR" dirty="0" err="1" smtClean="0"/>
              <a:t>util.Comparator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35"/>
          </a:xfrm>
        </p:spPr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Crie um tipo TP_QUADRILATERO que possui como atributos id, altura e largura.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Possui os seguintes métodos: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construtor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outro que retorna a área do quadrilátero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E outro que atualiza apenas a altura do objeto</a:t>
            </a:r>
          </a:p>
          <a:p>
            <a:pPr marL="633412" indent="-514350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(Tipo REF)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Retorna referência OID(</a:t>
            </a:r>
            <a:r>
              <a:rPr lang="pt-BR" dirty="0" err="1" smtClean="0"/>
              <a:t>object</a:t>
            </a:r>
            <a:r>
              <a:rPr lang="pt-BR" dirty="0" smtClean="0"/>
              <a:t> id) a uma instância de uma 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table</a:t>
            </a:r>
            <a:endParaRPr lang="pt-BR" dirty="0" smtClean="0"/>
          </a:p>
          <a:p>
            <a:pPr eaLnBrk="1" hangingPunct="1"/>
            <a:r>
              <a:rPr lang="pt-BR" dirty="0" smtClean="0"/>
              <a:t>Encapsula uma referência para um “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” de um tipo de objeto especificado</a:t>
            </a:r>
          </a:p>
          <a:p>
            <a:pPr eaLnBrk="1" hangingPunct="1"/>
            <a:r>
              <a:rPr lang="pt-BR" dirty="0" smtClean="0"/>
              <a:t> O valor de um objeto do tipo REF é um “ponteiro lógico” para um 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(proposta)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7000892" y="5786454"/>
            <a:ext cx="1571625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 smtClean="0"/>
              <a:t>rg</a:t>
            </a:r>
            <a:endParaRPr lang="pt-BR" dirty="0"/>
          </a:p>
        </p:txBody>
      </p:sp>
      <p:cxnSp>
        <p:nvCxnSpPr>
          <p:cNvPr id="6" name="Conector reto 5"/>
          <p:cNvCxnSpPr>
            <a:stCxn id="47" idx="2"/>
            <a:endCxn id="21" idx="1"/>
          </p:cNvCxnSpPr>
          <p:nvPr/>
        </p:nvCxnSpPr>
        <p:spPr>
          <a:xfrm rot="16200000" flipH="1">
            <a:off x="1321565" y="4679159"/>
            <a:ext cx="1500204" cy="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/>
          <p:cNvSpPr/>
          <p:nvPr/>
        </p:nvSpPr>
        <p:spPr>
          <a:xfrm>
            <a:off x="3143240" y="2214554"/>
            <a:ext cx="200027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logradouro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3500430" y="3000372"/>
            <a:ext cx="1714518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/>
              <a:t>c</a:t>
            </a:r>
            <a:r>
              <a:rPr lang="pt-BR" dirty="0" err="1" smtClean="0"/>
              <a:t>ep</a:t>
            </a:r>
            <a:endParaRPr lang="pt-BR" dirty="0"/>
          </a:p>
        </p:txBody>
      </p:sp>
      <p:cxnSp>
        <p:nvCxnSpPr>
          <p:cNvPr id="9" name="Conector reto 8"/>
          <p:cNvCxnSpPr>
            <a:endCxn id="7" idx="3"/>
          </p:cNvCxnSpPr>
          <p:nvPr/>
        </p:nvCxnSpPr>
        <p:spPr>
          <a:xfrm flipV="1">
            <a:off x="2571736" y="2702363"/>
            <a:ext cx="864437" cy="58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endCxn id="8" idx="2"/>
          </p:cNvCxnSpPr>
          <p:nvPr/>
        </p:nvCxnSpPr>
        <p:spPr>
          <a:xfrm flipV="1">
            <a:off x="2857477" y="3321841"/>
            <a:ext cx="642953" cy="178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4357686" y="5000636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Cliente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5214942" y="5715016"/>
            <a:ext cx="200026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11" idx="3"/>
            <a:endCxn id="14" idx="2"/>
          </p:cNvCxnSpPr>
          <p:nvPr/>
        </p:nvCxnSpPr>
        <p:spPr>
          <a:xfrm flipV="1">
            <a:off x="6072186" y="5286386"/>
            <a:ext cx="428640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6500826" y="4929198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15" name="Elipse 14"/>
          <p:cNvSpPr/>
          <p:nvPr/>
        </p:nvSpPr>
        <p:spPr>
          <a:xfrm>
            <a:off x="1571604" y="2000240"/>
            <a:ext cx="135732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numero</a:t>
            </a:r>
            <a:endParaRPr lang="pt-BR" dirty="0"/>
          </a:p>
        </p:txBody>
      </p:sp>
      <p:cxnSp>
        <p:nvCxnSpPr>
          <p:cNvPr id="16" name="Conector reto 15"/>
          <p:cNvCxnSpPr>
            <a:endCxn id="15" idx="4"/>
          </p:cNvCxnSpPr>
          <p:nvPr/>
        </p:nvCxnSpPr>
        <p:spPr>
          <a:xfrm rot="5400000" flipH="1" flipV="1">
            <a:off x="1946649" y="2768194"/>
            <a:ext cx="428632" cy="17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214282" y="2071678"/>
            <a:ext cx="1214446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bairro</a:t>
            </a:r>
            <a:endParaRPr lang="pt-BR" dirty="0"/>
          </a:p>
        </p:txBody>
      </p:sp>
      <p:cxnSp>
        <p:nvCxnSpPr>
          <p:cNvPr id="18" name="Conector reto 17"/>
          <p:cNvCxnSpPr>
            <a:endCxn id="17" idx="4"/>
          </p:cNvCxnSpPr>
          <p:nvPr/>
        </p:nvCxnSpPr>
        <p:spPr>
          <a:xfrm rot="10800000">
            <a:off x="821506" y="2714617"/>
            <a:ext cx="464347" cy="785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5286380" y="5929330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/>
              <a:t>cpf</a:t>
            </a:r>
            <a:endParaRPr lang="pt-BR" u="sng" dirty="0"/>
          </a:p>
        </p:txBody>
      </p:sp>
      <p:cxnSp>
        <p:nvCxnSpPr>
          <p:cNvPr id="20" name="Conector reto 19"/>
          <p:cNvCxnSpPr>
            <a:stCxn id="11" idx="2"/>
            <a:endCxn id="19" idx="0"/>
          </p:cNvCxnSpPr>
          <p:nvPr/>
        </p:nvCxnSpPr>
        <p:spPr>
          <a:xfrm rot="16200000" flipH="1">
            <a:off x="5554265" y="5447120"/>
            <a:ext cx="142881" cy="821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xograma: Decisão 20"/>
          <p:cNvSpPr/>
          <p:nvPr/>
        </p:nvSpPr>
        <p:spPr>
          <a:xfrm>
            <a:off x="2071670" y="5000636"/>
            <a:ext cx="1571636" cy="85725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possui</a:t>
            </a:r>
            <a:endParaRPr lang="pt-BR" dirty="0"/>
          </a:p>
        </p:txBody>
      </p:sp>
      <p:cxnSp>
        <p:nvCxnSpPr>
          <p:cNvPr id="24" name="Conector reto 23"/>
          <p:cNvCxnSpPr>
            <a:stCxn id="21" idx="3"/>
            <a:endCxn id="11" idx="1"/>
          </p:cNvCxnSpPr>
          <p:nvPr/>
        </p:nvCxnSpPr>
        <p:spPr>
          <a:xfrm flipV="1">
            <a:off x="3643306" y="5393543"/>
            <a:ext cx="714380" cy="3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071670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929058" y="50599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</a:t>
            </a:r>
            <a:endParaRPr lang="pt-BR" dirty="0"/>
          </a:p>
        </p:txBody>
      </p:sp>
      <p:sp>
        <p:nvSpPr>
          <p:cNvPr id="47" name="Retângulo 46"/>
          <p:cNvSpPr/>
          <p:nvPr/>
        </p:nvSpPr>
        <p:spPr>
          <a:xfrm>
            <a:off x="1285852" y="307181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Endereço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Implementar os tipos, usando os conceitos de referência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Criar as tabelas necessárias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Realizar inserções</a:t>
            </a:r>
          </a:p>
          <a:p>
            <a:pPr marL="633412" indent="-514350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2"/>
                </a:solidFill>
              </a:rPr>
              <a:t>Observação: </a:t>
            </a:r>
            <a:r>
              <a:rPr lang="pt-BR" dirty="0" smtClean="0"/>
              <a:t>será necessário o uso de consulta aninhada.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(resposta -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1857364"/>
            <a:ext cx="785818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tp_endereco</a:t>
            </a:r>
            <a:r>
              <a:rPr lang="pt-BR" sz="2000" dirty="0" smtClean="0"/>
              <a:t> AS OBJECT(	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 NUMBER,</a:t>
            </a:r>
          </a:p>
          <a:p>
            <a:r>
              <a:rPr lang="pt-BR" sz="2000" dirty="0" smtClean="0"/>
              <a:t>	bairro VARCHAR(30),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cep</a:t>
            </a:r>
            <a:r>
              <a:rPr lang="pt-BR" sz="2000" dirty="0" smtClean="0"/>
              <a:t> VARCHAR(9),</a:t>
            </a:r>
          </a:p>
          <a:p>
            <a:pPr>
              <a:buNone/>
            </a:pPr>
            <a:r>
              <a:rPr lang="pt-BR" sz="2000" dirty="0" smtClean="0"/>
              <a:t>	logradouro VARCHAR(60),</a:t>
            </a:r>
          </a:p>
          <a:p>
            <a:pPr>
              <a:buNone/>
            </a:pPr>
            <a:r>
              <a:rPr lang="pt-BR" sz="2000" dirty="0" smtClean="0"/>
              <a:t>	numero NUMBER</a:t>
            </a:r>
          </a:p>
          <a:p>
            <a:pPr>
              <a:buNone/>
            </a:pPr>
            <a:r>
              <a:rPr lang="pt-BR" sz="2000" dirty="0" smtClean="0"/>
              <a:t>);</a:t>
            </a:r>
          </a:p>
          <a:p>
            <a:pPr>
              <a:buNone/>
            </a:pPr>
            <a:r>
              <a:rPr lang="pt-BR" sz="2000" dirty="0" smtClean="0"/>
              <a:t>/</a:t>
            </a:r>
          </a:p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tp_cliente</a:t>
            </a:r>
            <a:r>
              <a:rPr lang="pt-BR" sz="2000" dirty="0" smtClean="0"/>
              <a:t> AS OBJECT(</a:t>
            </a:r>
          </a:p>
          <a:p>
            <a:r>
              <a:rPr lang="pt-BR" sz="2000" dirty="0" smtClean="0"/>
              <a:t>	</a:t>
            </a:r>
            <a:r>
              <a:rPr lang="pt-BR" sz="2000" dirty="0" err="1" smtClean="0"/>
              <a:t>cpf</a:t>
            </a:r>
            <a:r>
              <a:rPr lang="pt-BR" sz="2000" dirty="0" smtClean="0"/>
              <a:t> VARCHAR(14),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rg</a:t>
            </a:r>
            <a:r>
              <a:rPr lang="pt-BR" sz="2000" dirty="0" smtClean="0"/>
              <a:t> NUMBER,</a:t>
            </a:r>
          </a:p>
          <a:p>
            <a:pPr>
              <a:buNone/>
            </a:pPr>
            <a:r>
              <a:rPr lang="pt-BR" sz="2000" dirty="0" smtClean="0"/>
              <a:t>	nome VARCHAR(120),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 REF </a:t>
            </a:r>
            <a:r>
              <a:rPr lang="pt-BR" sz="2000" dirty="0" err="1" smtClean="0"/>
              <a:t>tp_endereco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(resposta – tabelas de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785818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OF </a:t>
            </a:r>
            <a:r>
              <a:rPr lang="en-US" sz="2000" dirty="0" err="1" smtClean="0"/>
              <a:t>tp_endereco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idEndereco</a:t>
            </a:r>
            <a:r>
              <a:rPr lang="en-US" sz="2000" dirty="0" smtClean="0"/>
              <a:t> PRIMARY KEY</a:t>
            </a:r>
          </a:p>
          <a:p>
            <a:r>
              <a:rPr lang="en-US" sz="2000" dirty="0" smtClean="0"/>
              <a:t>);</a:t>
            </a:r>
          </a:p>
          <a:p>
            <a:r>
              <a:rPr lang="en-US" sz="2000" dirty="0" smtClean="0"/>
              <a:t>/</a:t>
            </a:r>
          </a:p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OF </a:t>
            </a:r>
            <a:r>
              <a:rPr lang="en-US" sz="2000" dirty="0" err="1" smtClean="0"/>
              <a:t>tp_cliente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cpf</a:t>
            </a:r>
            <a:r>
              <a:rPr lang="en-US" sz="2000" dirty="0" smtClean="0"/>
              <a:t> PRIMARY KEY,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endereco</a:t>
            </a:r>
            <a:r>
              <a:rPr lang="en-US" sz="2000" dirty="0" smtClean="0"/>
              <a:t> WITH ROWID REFERENCES </a:t>
            </a:r>
            <a:r>
              <a:rPr lang="en-US" sz="2000" dirty="0" err="1" smtClean="0"/>
              <a:t>tb_endereco</a:t>
            </a:r>
            <a:endParaRPr lang="en-US" sz="2000" dirty="0" smtClean="0"/>
          </a:p>
          <a:p>
            <a:r>
              <a:rPr lang="en-US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(inserções)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de endereço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spcBef>
                <a:spcPts val="1800"/>
              </a:spcBef>
            </a:pPr>
            <a:r>
              <a:rPr lang="pt-BR" dirty="0" smtClean="0"/>
              <a:t>Inserção de cliente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5429264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('422.544.623-88', '9856158', 'Roberto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242886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</a:t>
            </a:r>
            <a:r>
              <a:rPr lang="pt-BR" sz="2000" dirty="0" smtClean="0"/>
              <a:t>(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, logradouro, </a:t>
            </a:r>
            <a:r>
              <a:rPr lang="pt-BR" sz="2000" dirty="0" err="1" smtClean="0"/>
              <a:t>cep</a:t>
            </a:r>
            <a:r>
              <a:rPr lang="pt-BR" sz="2000" dirty="0" smtClean="0"/>
              <a:t>, numero, bairro) </a:t>
            </a:r>
            <a:r>
              <a:rPr lang="pt-BR" sz="2000" dirty="0" err="1" smtClean="0"/>
              <a:t>values</a:t>
            </a:r>
            <a:r>
              <a:rPr lang="pt-BR" sz="2000" dirty="0" smtClean="0"/>
              <a:t> (1,'Avenida </a:t>
            </a:r>
            <a:r>
              <a:rPr lang="pt-BR" sz="2000" dirty="0" err="1" smtClean="0"/>
              <a:t>joão</a:t>
            </a:r>
            <a:r>
              <a:rPr lang="pt-BR" sz="2000" dirty="0" smtClean="0"/>
              <a:t> de barros','52021-180',1347,'espinheiro');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421481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('123.456.789-54', '6396327', 'Maria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e tabela de objetos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Comando</a:t>
            </a:r>
            <a:r>
              <a:rPr lang="en-US" dirty="0" smtClean="0"/>
              <a:t> DEREF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Comando</a:t>
            </a:r>
            <a:r>
              <a:rPr lang="en-US" dirty="0" smtClean="0"/>
              <a:t> DANGLING</a:t>
            </a:r>
            <a:endParaRPr lang="en-US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smtClean="0"/>
              <a:t>Exemplo (consultas)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2500306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c.cpf = '123.456.789-54';</a:t>
            </a:r>
            <a:endParaRPr lang="pt-BR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571472" y="4364188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*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 </a:t>
            </a:r>
          </a:p>
          <a:p>
            <a:r>
              <a:rPr lang="en-US" sz="2000" b="1" dirty="0" smtClean="0"/>
              <a:t>IS NOT DANGLING </a:t>
            </a:r>
            <a:r>
              <a:rPr lang="en-US" sz="2000" dirty="0" smtClean="0"/>
              <a:t>AND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).</a:t>
            </a:r>
            <a:r>
              <a:rPr lang="en-US" sz="2000" dirty="0" err="1" smtClean="0"/>
              <a:t>bairro</a:t>
            </a:r>
            <a:r>
              <a:rPr lang="en-US" sz="2000" dirty="0" smtClean="0"/>
              <a:t> = '</a:t>
            </a:r>
            <a:r>
              <a:rPr lang="en-US" sz="2000" dirty="0" err="1" smtClean="0"/>
              <a:t>espinheiro</a:t>
            </a:r>
            <a:r>
              <a:rPr lang="en-US" sz="2000" dirty="0" smtClean="0"/>
              <a:t>';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Coleções modelam:</a:t>
            </a:r>
          </a:p>
          <a:p>
            <a:pPr lvl="1"/>
            <a:r>
              <a:rPr lang="pt-BR" dirty="0" smtClean="0"/>
              <a:t>Atributos multivalorados</a:t>
            </a:r>
          </a:p>
          <a:p>
            <a:pPr lvl="1"/>
            <a:r>
              <a:rPr lang="pt-BR" dirty="0" smtClean="0"/>
              <a:t>Relacionamentos 1xN</a:t>
            </a:r>
          </a:p>
          <a:p>
            <a:r>
              <a:rPr lang="pt-BR" dirty="0" smtClean="0"/>
              <a:t>O ORACLE oferece dois tipos de coleções:</a:t>
            </a:r>
          </a:p>
          <a:p>
            <a:pPr lvl="1"/>
            <a:r>
              <a:rPr lang="pt-BR" dirty="0" smtClean="0"/>
              <a:t>VARRAYS</a:t>
            </a:r>
          </a:p>
          <a:p>
            <a:pPr lvl="1"/>
            <a:r>
              <a:rPr lang="pt-BR" dirty="0" smtClean="0"/>
              <a:t>NESTED TABLES.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</a:t>
            </a:r>
            <a:r>
              <a:rPr lang="pt-BR" dirty="0" err="1" smtClean="0"/>
              <a:t>varray</a:t>
            </a:r>
            <a:r>
              <a:rPr lang="pt-BR" dirty="0" smtClean="0"/>
              <a:t> vs. </a:t>
            </a:r>
            <a:r>
              <a:rPr lang="pt-BR" dirty="0" err="1" smtClean="0"/>
              <a:t>nested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 smtClean="0"/>
              <a:t>Varrays</a:t>
            </a:r>
            <a:r>
              <a:rPr lang="pt-BR" dirty="0" smtClean="0"/>
              <a:t> são coleções ordenadas e limitada</a:t>
            </a:r>
          </a:p>
          <a:p>
            <a:pPr lvl="1"/>
            <a:r>
              <a:rPr lang="pt-BR" dirty="0" smtClean="0"/>
              <a:t>São armazenadas como objetos contínuos.</a:t>
            </a:r>
          </a:p>
          <a:p>
            <a:endParaRPr lang="pt-BR" dirty="0" smtClean="0"/>
          </a:p>
          <a:p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tables</a:t>
            </a:r>
            <a:r>
              <a:rPr lang="pt-BR" b="1" dirty="0" smtClean="0"/>
              <a:t> </a:t>
            </a:r>
            <a:r>
              <a:rPr lang="pt-BR" dirty="0" smtClean="0"/>
              <a:t>são coleções não ordenadas e que não tem limite no número de linhas</a:t>
            </a:r>
          </a:p>
          <a:p>
            <a:pPr lvl="1"/>
            <a:r>
              <a:rPr lang="pt-BR" dirty="0" smtClean="0"/>
              <a:t>São armazenadas em uma tabela onde cada elemento é mapeado em uma linha na tabela de armazenamento.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Coleções (</a:t>
            </a:r>
            <a:r>
              <a:rPr lang="pt-BR" b="1" dirty="0" err="1" smtClean="0"/>
              <a:t>Varray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Armazenam uma série de entradas de dados associadas a uma linha de um banco de dados</a:t>
            </a:r>
          </a:p>
          <a:p>
            <a:r>
              <a:rPr lang="pt-BR" dirty="0" smtClean="0"/>
              <a:t>Modelam relacionamento 1-</a:t>
            </a:r>
            <a:r>
              <a:rPr lang="pt-BR" dirty="0" err="1" smtClean="0"/>
              <a:t>para-muitos</a:t>
            </a:r>
            <a:r>
              <a:rPr lang="pt-BR" dirty="0" smtClean="0"/>
              <a:t> e atributos multivalorados</a:t>
            </a:r>
          </a:p>
          <a:p>
            <a:endParaRPr lang="pt-BR" dirty="0" smtClean="0"/>
          </a:p>
          <a:p>
            <a:r>
              <a:rPr lang="pt-BR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Coleções </a:t>
            </a:r>
            <a:r>
              <a:rPr lang="pt-BR" dirty="0" smtClean="0"/>
              <a:t>(</a:t>
            </a:r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485804" y="1785926"/>
            <a:ext cx="8229600" cy="4525963"/>
          </a:xfrm>
        </p:spPr>
        <p:txBody>
          <a:bodyPr/>
          <a:lstStyle/>
          <a:p>
            <a:r>
              <a:rPr lang="pt-BR" sz="3000" dirty="0" smtClean="0"/>
              <a:t>É uma tabela que é representada como uma coluna dentro de outra tabela.</a:t>
            </a:r>
          </a:p>
          <a:p>
            <a:r>
              <a:rPr lang="pt-BR" sz="3000" dirty="0" smtClean="0"/>
              <a:t>É um conjunto não ordenado de elementos do mesmo tipo.</a:t>
            </a:r>
          </a:p>
          <a:p>
            <a:r>
              <a:rPr lang="pt-BR" sz="3000" dirty="0" smtClean="0"/>
              <a:t>Tem uma única coluna e o tipo da coluna é um tipo pré-definido ou um tipo de objeto.</a:t>
            </a:r>
          </a:p>
          <a:p>
            <a:endParaRPr lang="pt-BR" sz="3000" dirty="0" smtClean="0"/>
          </a:p>
          <a:p>
            <a:r>
              <a:rPr lang="pt-BR" sz="3000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1214414" y="5500702"/>
            <a:ext cx="557216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Coleções (Quando usar?!)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Varray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Ordem dos elementos é importante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Número limitado de elementos: armazena mais eficientemente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t-BR" dirty="0" smtClean="0"/>
              <a:t> Ex: Telefones</a:t>
            </a:r>
          </a:p>
          <a:p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Nested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r>
              <a:rPr lang="pt-BR" dirty="0" err="1" smtClean="0">
                <a:solidFill>
                  <a:schemeClr val="accent2"/>
                </a:solidFill>
              </a:rPr>
              <a:t>table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Fazer consultas SQL em elementos da NT (não é possível em </a:t>
            </a:r>
            <a:r>
              <a:rPr lang="pt-BR" dirty="0" err="1" smtClean="0"/>
              <a:t>Varrays</a:t>
            </a:r>
            <a:r>
              <a:rPr lang="pt-BR" dirty="0" smtClean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 ordem não é importante (SQL pode ordenar a saída se necessário)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Não há limite de elementos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Adicionar dados na NT (em </a:t>
            </a:r>
            <a:r>
              <a:rPr lang="pt-BR" dirty="0" err="1" smtClean="0"/>
              <a:t>Varrays</a:t>
            </a:r>
            <a:r>
              <a:rPr lang="pt-BR" dirty="0" smtClean="0"/>
              <a:t> não há como)</a:t>
            </a:r>
          </a:p>
          <a:p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2106595" y="4178305"/>
            <a:ext cx="4929222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(Observações)</a:t>
            </a:r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é necessário eficiência na execução de consultas sobre coleções, então é recomendado o uso de </a:t>
            </a:r>
            <a:r>
              <a:rPr lang="pt-BR" dirty="0" err="1" smtClean="0"/>
              <a:t>nested</a:t>
            </a:r>
            <a:r>
              <a:rPr lang="pt-BR" dirty="0" smtClean="0"/>
              <a:t> </a:t>
            </a:r>
            <a:r>
              <a:rPr lang="pt-BR" dirty="0" err="1" smtClean="0"/>
              <a:t>tables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Tanto VARRAY quanto NESTED TABLE podem usar o tipo REF como atributo.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285720" y="4643446"/>
            <a:ext cx="8001056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71736" y="5643578"/>
            <a:ext cx="628654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1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pt-BR" dirty="0" smtClean="0"/>
              <a:t>Implementar os tipos necessários</a:t>
            </a:r>
          </a:p>
          <a:p>
            <a:r>
              <a:rPr lang="pt-BR" dirty="0" smtClean="0"/>
              <a:t>Realizar inserções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357554" y="5500702"/>
            <a:ext cx="1571625" cy="5715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nome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>
            <a:endCxn id="6" idx="1"/>
          </p:cNvCxnSpPr>
          <p:nvPr/>
        </p:nvCxnSpPr>
        <p:spPr>
          <a:xfrm>
            <a:off x="2786050" y="4929198"/>
            <a:ext cx="801663" cy="655198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endCxn id="15" idx="2"/>
          </p:cNvCxnSpPr>
          <p:nvPr/>
        </p:nvCxnSpPr>
        <p:spPr>
          <a:xfrm flipV="1">
            <a:off x="3143228" y="4572006"/>
            <a:ext cx="428640" cy="107157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3571868" y="4214818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1428728" y="5500702"/>
            <a:ext cx="1500187" cy="714375"/>
          </a:xfrm>
          <a:prstGeom prst="ellipse">
            <a:avLst/>
          </a:prstGeom>
          <a:solidFill>
            <a:schemeClr val="bg1"/>
          </a:solidFill>
          <a:ln w="85725" cmpd="dbl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telefone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1" name="Conector reto 20"/>
          <p:cNvCxnSpPr>
            <a:endCxn id="20" idx="0"/>
          </p:cNvCxnSpPr>
          <p:nvPr/>
        </p:nvCxnSpPr>
        <p:spPr>
          <a:xfrm rot="5400000">
            <a:off x="2018084" y="5232807"/>
            <a:ext cx="428633" cy="107156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endCxn id="28" idx="2"/>
          </p:cNvCxnSpPr>
          <p:nvPr/>
        </p:nvCxnSpPr>
        <p:spPr>
          <a:xfrm rot="5400000" flipH="1" flipV="1">
            <a:off x="2607454" y="3821908"/>
            <a:ext cx="571506" cy="357190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3071802" y="3357562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1428728" y="4286256"/>
            <a:ext cx="1714500" cy="785813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Cliente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929322" y="5643578"/>
            <a:ext cx="300036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solidFill>
                  <a:schemeClr val="accent2"/>
                </a:solidFill>
                <a:latin typeface="+mn-lt"/>
              </a:rPr>
              <a:t>Observação: </a:t>
            </a:r>
            <a:r>
              <a:rPr lang="pt-BR" sz="2000" dirty="0" smtClean="0">
                <a:latin typeface="+mn-lt"/>
              </a:rPr>
              <a:t>Cada cliente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possui no máximo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5 telefones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(proposta)</a:t>
            </a:r>
            <a:endParaRPr lang="pt-BR" dirty="0"/>
          </a:p>
        </p:txBody>
      </p:sp>
      <p:sp>
        <p:nvSpPr>
          <p:cNvPr id="34" name="Retângulo 33"/>
          <p:cNvSpPr/>
          <p:nvPr/>
        </p:nvSpPr>
        <p:spPr>
          <a:xfrm>
            <a:off x="4500562" y="4714884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Item</a:t>
            </a:r>
          </a:p>
        </p:txBody>
      </p:sp>
      <p:sp>
        <p:nvSpPr>
          <p:cNvPr id="38" name="Elipse 37"/>
          <p:cNvSpPr/>
          <p:nvPr/>
        </p:nvSpPr>
        <p:spPr>
          <a:xfrm>
            <a:off x="4643448" y="5857897"/>
            <a:ext cx="150018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/>
              <a:t>Nome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072066" y="3205163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000628" y="4286256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227235" y="4848237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137027" y="4776799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5" name="Elipse 28"/>
          <p:cNvSpPr/>
          <p:nvPr/>
        </p:nvSpPr>
        <p:spPr>
          <a:xfrm>
            <a:off x="1928794" y="392906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preco</a:t>
            </a:r>
          </a:p>
        </p:txBody>
      </p:sp>
      <p:cxnSp>
        <p:nvCxnSpPr>
          <p:cNvPr id="2080" name="AutoShape 32"/>
          <p:cNvCxnSpPr>
            <a:cxnSpLocks noChangeShapeType="1"/>
            <a:stCxn id="5" idx="3"/>
          </p:cNvCxnSpPr>
          <p:nvPr/>
        </p:nvCxnSpPr>
        <p:spPr bwMode="auto">
          <a:xfrm rot="5400000">
            <a:off x="1177013" y="4332651"/>
            <a:ext cx="805358" cy="10957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>
            <a:off x="1139766" y="4368804"/>
            <a:ext cx="349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2" name="AutoShape 34"/>
          <p:cNvCxnSpPr>
            <a:cxnSpLocks noChangeShapeType="1"/>
            <a:stCxn id="2088" idx="3"/>
            <a:endCxn id="34" idx="1"/>
          </p:cNvCxnSpPr>
          <p:nvPr/>
        </p:nvCxnSpPr>
        <p:spPr bwMode="auto">
          <a:xfrm flipV="1">
            <a:off x="3719503" y="5107791"/>
            <a:ext cx="781059" cy="3730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4" name="AutoShape 36"/>
          <p:cNvCxnSpPr>
            <a:cxnSpLocks noChangeShapeType="1"/>
            <a:stCxn id="38" idx="0"/>
            <a:endCxn id="34" idx="2"/>
          </p:cNvCxnSpPr>
          <p:nvPr/>
        </p:nvCxnSpPr>
        <p:spPr bwMode="auto">
          <a:xfrm rot="16200000" flipV="1">
            <a:off x="5197077" y="5661432"/>
            <a:ext cx="357200" cy="357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6000760" y="2553087"/>
            <a:ext cx="858622" cy="186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>
            <a:off x="5929322" y="2857496"/>
            <a:ext cx="642942" cy="3214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7" name="AutoShape 39"/>
          <p:cNvCxnSpPr>
            <a:cxnSpLocks noChangeShapeType="1"/>
            <a:stCxn id="2089" idx="2"/>
            <a:endCxn id="34" idx="0"/>
          </p:cNvCxnSpPr>
          <p:nvPr/>
        </p:nvCxnSpPr>
        <p:spPr bwMode="auto">
          <a:xfrm rot="5400000">
            <a:off x="5147070" y="4501756"/>
            <a:ext cx="423871" cy="23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3143240" y="4929198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5072066" y="3571876"/>
            <a:ext cx="576262" cy="719137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1393797" y="5441958"/>
            <a:ext cx="34925" cy="557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rot="10800000" flipV="1">
            <a:off x="5357814" y="2143116"/>
            <a:ext cx="214319" cy="2143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" name="AutoShape 34"/>
          <p:cNvCxnSpPr>
            <a:cxnSpLocks noChangeShapeType="1"/>
            <a:endCxn id="2088" idx="1"/>
          </p:cNvCxnSpPr>
          <p:nvPr/>
        </p:nvCxnSpPr>
        <p:spPr bwMode="auto">
          <a:xfrm>
            <a:off x="2214535" y="5143509"/>
            <a:ext cx="928705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" name="Retângulo 3"/>
          <p:cNvSpPr/>
          <p:nvPr/>
        </p:nvSpPr>
        <p:spPr>
          <a:xfrm>
            <a:off x="642910" y="4714884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Mercadoria</a:t>
            </a:r>
          </a:p>
        </p:txBody>
      </p:sp>
      <p:sp>
        <p:nvSpPr>
          <p:cNvPr id="41" name="Elipse 28"/>
          <p:cNvSpPr/>
          <p:nvPr/>
        </p:nvSpPr>
        <p:spPr>
          <a:xfrm>
            <a:off x="714348" y="5857892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nome</a:t>
            </a:r>
          </a:p>
        </p:txBody>
      </p:sp>
      <p:sp>
        <p:nvSpPr>
          <p:cNvPr id="43" name="Elipse 28"/>
          <p:cNvSpPr/>
          <p:nvPr/>
        </p:nvSpPr>
        <p:spPr>
          <a:xfrm>
            <a:off x="500034" y="3857628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codigo</a:t>
            </a:r>
          </a:p>
        </p:txBody>
      </p:sp>
      <p:cxnSp>
        <p:nvCxnSpPr>
          <p:cNvPr id="49" name="AutoShape 39"/>
          <p:cNvCxnSpPr>
            <a:cxnSpLocks noChangeShapeType="1"/>
            <a:stCxn id="2089" idx="0"/>
          </p:cNvCxnSpPr>
          <p:nvPr/>
        </p:nvCxnSpPr>
        <p:spPr bwMode="auto">
          <a:xfrm rot="16200000" flipV="1">
            <a:off x="5180407" y="3392086"/>
            <a:ext cx="357196" cy="23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2" name="Retângulo 61"/>
          <p:cNvSpPr/>
          <p:nvPr/>
        </p:nvSpPr>
        <p:spPr>
          <a:xfrm>
            <a:off x="4572000" y="235743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Pedido</a:t>
            </a:r>
          </a:p>
        </p:txBody>
      </p:sp>
      <p:sp>
        <p:nvSpPr>
          <p:cNvPr id="63" name="Elipse 62"/>
          <p:cNvSpPr/>
          <p:nvPr/>
        </p:nvSpPr>
        <p:spPr>
          <a:xfrm>
            <a:off x="6572264" y="2000240"/>
            <a:ext cx="1960562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data_pedido</a:t>
            </a:r>
          </a:p>
        </p:txBody>
      </p:sp>
      <p:sp>
        <p:nvSpPr>
          <p:cNvPr id="64" name="Elipse 63"/>
          <p:cNvSpPr/>
          <p:nvPr/>
        </p:nvSpPr>
        <p:spPr>
          <a:xfrm>
            <a:off x="6572264" y="285749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numero</a:t>
            </a:r>
          </a:p>
        </p:txBody>
      </p:sp>
      <p:sp>
        <p:nvSpPr>
          <p:cNvPr id="65" name="Elipse 27"/>
          <p:cNvSpPr/>
          <p:nvPr/>
        </p:nvSpPr>
        <p:spPr>
          <a:xfrm>
            <a:off x="4643438" y="1571612"/>
            <a:ext cx="2103437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data_entrega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de Objetos (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r>
              <a:rPr lang="pt-BR" dirty="0" smtClean="0"/>
              <a:t>)</a:t>
            </a:r>
          </a:p>
          <a:p>
            <a:pPr lvl="1" eaLnBrk="1" hangingPunct="1"/>
            <a:r>
              <a:rPr lang="pt-BR" dirty="0" smtClean="0"/>
              <a:t>Objetos são abstrações de entidades do mundo real, como por exemplo, uma ordem de compra, um cliente, um produto...</a:t>
            </a:r>
          </a:p>
          <a:p>
            <a:pPr lvl="1" eaLnBrk="1" hangingPunct="1"/>
            <a:r>
              <a:rPr lang="pt-BR" dirty="0" smtClean="0"/>
              <a:t>Um tipo de objeto funciona como um molde para criação de objetos, através da atribuição de valores a essa estrutura de dados.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nested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1928802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TURMA</a:t>
            </a:r>
          </a:p>
        </p:txBody>
      </p:sp>
      <p:sp>
        <p:nvSpPr>
          <p:cNvPr id="7" name="Losango 6"/>
          <p:cNvSpPr/>
          <p:nvPr/>
        </p:nvSpPr>
        <p:spPr>
          <a:xfrm>
            <a:off x="1142974" y="3714740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785786" y="5572115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300761" y="5572115"/>
            <a:ext cx="23034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4143349" y="5572115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14" name="Conector reto 13"/>
          <p:cNvCxnSpPr>
            <a:stCxn id="6" idx="2"/>
            <a:endCxn id="7" idx="0"/>
          </p:cNvCxnSpPr>
          <p:nvPr/>
        </p:nvCxnSpPr>
        <p:spPr>
          <a:xfrm rot="16200000" flipH="1">
            <a:off x="1267593" y="3232933"/>
            <a:ext cx="9286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7" idx="2"/>
            <a:endCxn id="10" idx="0"/>
          </p:cNvCxnSpPr>
          <p:nvPr/>
        </p:nvCxnSpPr>
        <p:spPr>
          <a:xfrm rot="5400000">
            <a:off x="1232272" y="5054193"/>
            <a:ext cx="100012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10" idx="3"/>
            <a:endCxn id="12" idx="1"/>
          </p:cNvCxnSpPr>
          <p:nvPr/>
        </p:nvCxnSpPr>
        <p:spPr>
          <a:xfrm>
            <a:off x="2643161" y="6000740"/>
            <a:ext cx="1500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5370486" y="6000740"/>
            <a:ext cx="917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CaixaDeTexto 30"/>
          <p:cNvSpPr txBox="1">
            <a:spLocks noChangeArrowheads="1"/>
          </p:cNvSpPr>
          <p:nvPr/>
        </p:nvSpPr>
        <p:spPr bwMode="auto">
          <a:xfrm>
            <a:off x="1785911" y="3000365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2" name="CaixaDeTexto 31"/>
          <p:cNvSpPr txBox="1">
            <a:spLocks noChangeArrowheads="1"/>
          </p:cNvSpPr>
          <p:nvPr/>
        </p:nvSpPr>
        <p:spPr bwMode="auto">
          <a:xfrm>
            <a:off x="1785911" y="4929177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063" name="CaixaDeTexto 32"/>
          <p:cNvSpPr txBox="1">
            <a:spLocks noChangeArrowheads="1"/>
          </p:cNvSpPr>
          <p:nvPr/>
        </p:nvSpPr>
        <p:spPr bwMode="auto">
          <a:xfrm>
            <a:off x="3286099" y="5643552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4" name="CaixaDeTexto 33"/>
          <p:cNvSpPr txBox="1">
            <a:spLocks noChangeArrowheads="1"/>
          </p:cNvSpPr>
          <p:nvPr/>
        </p:nvSpPr>
        <p:spPr bwMode="auto">
          <a:xfrm>
            <a:off x="5580036" y="5654665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>
            <a:off x="3071802" y="1714488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err="1" smtClean="0"/>
              <a:t>codigo</a:t>
            </a:r>
            <a:endParaRPr lang="pt-BR" dirty="0"/>
          </a:p>
        </p:txBody>
      </p:sp>
      <p:cxnSp>
        <p:nvCxnSpPr>
          <p:cNvPr id="25" name="AutoShape 22"/>
          <p:cNvCxnSpPr>
            <a:cxnSpLocks noChangeShapeType="1"/>
            <a:stCxn id="24" idx="2"/>
          </p:cNvCxnSpPr>
          <p:nvPr/>
        </p:nvCxnSpPr>
        <p:spPr bwMode="auto">
          <a:xfrm rot="10800000" flipV="1">
            <a:off x="2500298" y="1966106"/>
            <a:ext cx="571504" cy="177009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3286116" y="235743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sala</a:t>
            </a:r>
            <a:endParaRPr lang="pt-BR" dirty="0"/>
          </a:p>
        </p:txBody>
      </p:sp>
      <p:cxnSp>
        <p:nvCxnSpPr>
          <p:cNvPr id="28" name="AutoShape 22"/>
          <p:cNvCxnSpPr>
            <a:cxnSpLocks noChangeShapeType="1"/>
            <a:stCxn id="27" idx="2"/>
          </p:cNvCxnSpPr>
          <p:nvPr/>
        </p:nvCxnSpPr>
        <p:spPr bwMode="auto">
          <a:xfrm rot="10800000">
            <a:off x="2643174" y="2500309"/>
            <a:ext cx="642942" cy="10874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2" name="Oval 21"/>
          <p:cNvSpPr>
            <a:spLocks noChangeArrowheads="1"/>
          </p:cNvSpPr>
          <p:nvPr/>
        </p:nvSpPr>
        <p:spPr bwMode="auto">
          <a:xfrm>
            <a:off x="5857884" y="400050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33" name="AutoShape 22"/>
          <p:cNvCxnSpPr>
            <a:cxnSpLocks noChangeShapeType="1"/>
          </p:cNvCxnSpPr>
          <p:nvPr/>
        </p:nvCxnSpPr>
        <p:spPr bwMode="auto">
          <a:xfrm rot="16200000" flipH="1">
            <a:off x="6429388" y="5000636"/>
            <a:ext cx="1071570" cy="7143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4" name="Oval 21"/>
          <p:cNvSpPr>
            <a:spLocks noChangeArrowheads="1"/>
          </p:cNvSpPr>
          <p:nvPr/>
        </p:nvSpPr>
        <p:spPr bwMode="auto">
          <a:xfrm>
            <a:off x="7054850" y="471488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disciplina</a:t>
            </a:r>
            <a:endParaRPr lang="pt-BR" dirty="0"/>
          </a:p>
        </p:txBody>
      </p:sp>
      <p:cxnSp>
        <p:nvCxnSpPr>
          <p:cNvPr id="35" name="AutoShape 22"/>
          <p:cNvCxnSpPr>
            <a:cxnSpLocks noChangeShapeType="1"/>
          </p:cNvCxnSpPr>
          <p:nvPr/>
        </p:nvCxnSpPr>
        <p:spPr bwMode="auto">
          <a:xfrm rot="16200000" flipH="1">
            <a:off x="7858150" y="5214949"/>
            <a:ext cx="642938" cy="214315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3071802" y="485776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matricula</a:t>
            </a:r>
            <a:endParaRPr lang="pt-BR" dirty="0"/>
          </a:p>
        </p:txBody>
      </p:sp>
      <p:cxnSp>
        <p:nvCxnSpPr>
          <p:cNvPr id="43" name="AutoShape 22"/>
          <p:cNvCxnSpPr>
            <a:cxnSpLocks noChangeShapeType="1"/>
            <a:stCxn id="42" idx="2"/>
          </p:cNvCxnSpPr>
          <p:nvPr/>
        </p:nvCxnSpPr>
        <p:spPr bwMode="auto">
          <a:xfrm rot="10800000" flipV="1">
            <a:off x="2428860" y="5109378"/>
            <a:ext cx="642942" cy="46276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7054850" y="5500702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diciplina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/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11277" idx="0"/>
          </p:cNvCxnSpPr>
          <p:nvPr/>
        </p:nvCxnSpPr>
        <p:spPr>
          <a:xfrm rot="16200000" flipV="1">
            <a:off x="7621597" y="5022873"/>
            <a:ext cx="428628" cy="527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Varray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 smtClean="0"/>
              <a:t>Responsável</a:t>
            </a:r>
            <a:endParaRPr lang="pt-BR" sz="2500" dirty="0"/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>
            <a:stCxn id="11275" idx="7"/>
          </p:cNvCxnSpPr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3500430" y="250030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19" name="AutoShape 22"/>
          <p:cNvCxnSpPr>
            <a:cxnSpLocks noChangeShapeType="1"/>
            <a:stCxn id="18" idx="2"/>
          </p:cNvCxnSpPr>
          <p:nvPr/>
        </p:nvCxnSpPr>
        <p:spPr bwMode="auto">
          <a:xfrm rot="10800000">
            <a:off x="2857488" y="2571745"/>
            <a:ext cx="642942" cy="18018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Ver anexo!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/>
                </a:solidFill>
              </a:rPr>
              <a:t>Perguntas? Sugestões?</a:t>
            </a:r>
            <a:endParaRPr lang="pt-BR" dirty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2643094"/>
            <a:ext cx="4286368" cy="4286368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5929322" y="5815034"/>
            <a:ext cx="3071834" cy="1185866"/>
          </a:xfrm>
        </p:spPr>
        <p:txBody>
          <a:bodyPr>
            <a:normAutofit/>
          </a:bodyPr>
          <a:lstStyle/>
          <a:p>
            <a:pPr algn="r"/>
            <a:endParaRPr lang="pt-BR" sz="2800" dirty="0" smtClean="0"/>
          </a:p>
          <a:p>
            <a:pPr algn="r"/>
            <a:r>
              <a:rPr lang="pt-BR" sz="2800" dirty="0" smtClean="0"/>
              <a:t>Muito obrigado!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85786" y="2285992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entury" pitchFamily="18" charset="0"/>
                <a:cs typeface="+mn-cs"/>
              </a:rPr>
              <a:t>CREATE</a:t>
            </a:r>
            <a:r>
              <a:rPr lang="en-US" sz="2400" dirty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b="1" dirty="0" smtClean="0">
                <a:latin typeface="Century" pitchFamily="18" charset="0"/>
                <a:cs typeface="+mn-cs"/>
              </a:rPr>
              <a:t>TYPE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	AS OBJECT 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métodos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214546" y="4075838"/>
            <a:ext cx="585791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TYPE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[FORCE]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85786" y="4861656"/>
            <a:ext cx="4572032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SELECT * FROM </a:t>
            </a:r>
            <a:r>
              <a:rPr lang="en-US" sz="2400" b="1" dirty="0" err="1" smtClean="0">
                <a:latin typeface="Century" pitchFamily="18" charset="0"/>
              </a:rPr>
              <a:t>user_types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são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diferentes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tabelas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Tipos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de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Objetos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definem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uma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estrutura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lógica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contendo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nome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métodos</a:t>
            </a:r>
            <a:r>
              <a:rPr lang="en-US" dirty="0" smtClean="0">
                <a:cs typeface="Arial" charset="0"/>
              </a:rPr>
              <a:t> e </a:t>
            </a:r>
            <a:r>
              <a:rPr lang="en-US" dirty="0" err="1" smtClean="0">
                <a:cs typeface="Arial" charset="0"/>
              </a:rPr>
              <a:t>atributos</a:t>
            </a:r>
            <a:r>
              <a:rPr lang="en-US" dirty="0" smtClean="0">
                <a:cs typeface="Arial" charset="0"/>
              </a:rPr>
              <a:t>.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Não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obrigatoriedade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presença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métodos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Tabelas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armazenam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espaço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físico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Cria</a:t>
            </a:r>
            <a:r>
              <a:rPr lang="en-US" dirty="0" smtClean="0">
                <a:cs typeface="Arial" charset="0"/>
              </a:rPr>
              <a:t>-se </a:t>
            </a:r>
            <a:r>
              <a:rPr lang="en-US" dirty="0" err="1" smtClean="0">
                <a:cs typeface="Arial" charset="0"/>
              </a:rPr>
              <a:t>tabelas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previamente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definidos</a:t>
            </a: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Cada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tabela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recebe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instâncias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um </a:t>
            </a:r>
            <a:r>
              <a:rPr lang="en-US" dirty="0" err="1" smtClean="0">
                <a:cs typeface="Arial" charset="0"/>
              </a:rPr>
              <a:t>tipo</a:t>
            </a:r>
            <a:endParaRPr lang="pt-BR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85786" y="1857364"/>
            <a:ext cx="6143668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CREATE TABLE</a:t>
            </a:r>
            <a:r>
              <a:rPr lang="en-US" sz="2400" dirty="0" smtClean="0">
                <a:latin typeface="Century" pitchFamily="18" charset="0"/>
                <a:cs typeface="+mn-cs"/>
              </a:rPr>
              <a:t> 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en-US" sz="2400" b="1" dirty="0" smtClean="0">
                <a:latin typeface="Century" pitchFamily="18" charset="0"/>
              </a:rPr>
              <a:t>OF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propriedades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357586" y="3643314"/>
            <a:ext cx="507206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TABLE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000100" y="4429132"/>
            <a:ext cx="6143668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INSERT INTO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  <a:cs typeface="+mn-cs"/>
              </a:rPr>
              <a:t>)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VALUES  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valores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285984" y="5786454"/>
            <a:ext cx="6143668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DELETE FROM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</a:rPr>
              <a:t>WHERE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condição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vs. 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Tipos não permitem restrições de valores para os seus atributos;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Restrições devem ser feitas nas tabelas: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NOT NULL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UNIQUE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PRIMARY KEY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CHECK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625975"/>
          </a:xfrm>
        </p:spPr>
        <p:txBody>
          <a:bodyPr/>
          <a:lstStyle/>
          <a:p>
            <a:r>
              <a:rPr lang="pt-BR" sz="2800" dirty="0" smtClean="0"/>
              <a:t>Construir um tipo Endereço com os seguintes atributos:</a:t>
            </a:r>
          </a:p>
          <a:p>
            <a:pPr lvl="1"/>
            <a:r>
              <a:rPr lang="pt-BR" sz="2400" dirty="0" smtClean="0"/>
              <a:t>Rua</a:t>
            </a:r>
          </a:p>
          <a:p>
            <a:pPr lvl="1"/>
            <a:r>
              <a:rPr lang="pt-BR" sz="2400" dirty="0" smtClean="0"/>
              <a:t>Cidade</a:t>
            </a:r>
          </a:p>
          <a:p>
            <a:pPr lvl="1"/>
            <a:r>
              <a:rPr lang="pt-BR" sz="2400" dirty="0" smtClean="0"/>
              <a:t>Estado</a:t>
            </a:r>
          </a:p>
          <a:p>
            <a:pPr lvl="1"/>
            <a:r>
              <a:rPr lang="pt-BR" sz="2400" dirty="0" smtClean="0"/>
              <a:t>CEP</a:t>
            </a:r>
          </a:p>
          <a:p>
            <a:r>
              <a:rPr lang="pt-BR" sz="2800" dirty="0" smtClean="0"/>
              <a:t>E um tipo Pessoa, que possui:</a:t>
            </a:r>
          </a:p>
          <a:p>
            <a:pPr lvl="1"/>
            <a:r>
              <a:rPr lang="pt-BR" sz="2400" dirty="0" smtClean="0"/>
              <a:t>Id</a:t>
            </a:r>
          </a:p>
          <a:p>
            <a:pPr lvl="1"/>
            <a:r>
              <a:rPr lang="pt-BR" sz="2400" dirty="0" smtClean="0"/>
              <a:t>Nome</a:t>
            </a:r>
          </a:p>
          <a:p>
            <a:pPr lvl="1"/>
            <a:r>
              <a:rPr lang="pt-BR" sz="2400" dirty="0" smtClean="0"/>
              <a:t>Endereço.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686</TotalTime>
  <Words>1386</Words>
  <Application>Microsoft Office PowerPoint</Application>
  <PresentationFormat>Apresentação na tela (4:3)</PresentationFormat>
  <Paragraphs>327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Módulo</vt:lpstr>
      <vt:lpstr>Gerenciamento de Dados e Informação Práticas dos conceitos objeto-relacional </vt:lpstr>
      <vt:lpstr>Roteiro</vt:lpstr>
      <vt:lpstr>Tipos e tabela de objetos</vt:lpstr>
      <vt:lpstr>Tipos de Objetos</vt:lpstr>
      <vt:lpstr>Tipos de Objetos (sintaxe)</vt:lpstr>
      <vt:lpstr>Tabelas de Objetos</vt:lpstr>
      <vt:lpstr>Tabelas de Objetos (sintaxe)</vt:lpstr>
      <vt:lpstr>Tipos vs. Tabelas de Objetos</vt:lpstr>
      <vt:lpstr>Exercício (proposta)</vt:lpstr>
      <vt:lpstr>Herança</vt:lpstr>
      <vt:lpstr>Herança</vt:lpstr>
      <vt:lpstr>Herança</vt:lpstr>
      <vt:lpstr>Herança</vt:lpstr>
      <vt:lpstr>Exercício (proposta)</vt:lpstr>
      <vt:lpstr>Métodos</vt:lpstr>
      <vt:lpstr>Métodos</vt:lpstr>
      <vt:lpstr>Métodos</vt:lpstr>
      <vt:lpstr>Métodos</vt:lpstr>
      <vt:lpstr>Métodos</vt:lpstr>
      <vt:lpstr>Métodos</vt:lpstr>
      <vt:lpstr>Métodos</vt:lpstr>
      <vt:lpstr>Exercício (proposta)</vt:lpstr>
      <vt:lpstr>Referência</vt:lpstr>
      <vt:lpstr>Referência (Tipo REF)</vt:lpstr>
      <vt:lpstr>Exemplo (proposta)</vt:lpstr>
      <vt:lpstr>Exemplo (proposta)</vt:lpstr>
      <vt:lpstr>Exemplo (resposta - tipos)</vt:lpstr>
      <vt:lpstr>Exemplo (resposta – tabelas de tipos)</vt:lpstr>
      <vt:lpstr>Exemplo (inserções)</vt:lpstr>
      <vt:lpstr>Exemplo (consultas)</vt:lpstr>
      <vt:lpstr>Coleções</vt:lpstr>
      <vt:lpstr>Coleções</vt:lpstr>
      <vt:lpstr>Coleções (varray vs. nested)</vt:lpstr>
      <vt:lpstr>Coleções (Varray)</vt:lpstr>
      <vt:lpstr>Coleções (Nested Table)</vt:lpstr>
      <vt:lpstr>Coleções (Quando usar?!)</vt:lpstr>
      <vt:lpstr>Coleções (Observações)</vt:lpstr>
      <vt:lpstr>Exercício 1 (proposta)</vt:lpstr>
      <vt:lpstr>Exercício 2 (proposta)</vt:lpstr>
      <vt:lpstr>Nested de nested</vt:lpstr>
      <vt:lpstr>Exercício (proposta)</vt:lpstr>
      <vt:lpstr>Nested de varray</vt:lpstr>
      <vt:lpstr>Exercício (proposta)</vt:lpstr>
      <vt:lpstr>Varray de varray</vt:lpstr>
      <vt:lpstr>Exercício (proposta)</vt:lpstr>
      <vt:lpstr>Conectividade</vt:lpstr>
      <vt:lpstr>Perguntas? Sugestões?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X</dc:title>
  <dc:creator>mcts</dc:creator>
  <cp:lastModifiedBy>RCM</cp:lastModifiedBy>
  <cp:revision>165</cp:revision>
  <dcterms:created xsi:type="dcterms:W3CDTF">2009-03-24T10:46:22Z</dcterms:created>
  <dcterms:modified xsi:type="dcterms:W3CDTF">2009-10-16T02:13:51Z</dcterms:modified>
</cp:coreProperties>
</file>