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8993BB8-941B-4D06-A4C6-6CE4825D3E44}" type="datetimeFigureOut">
              <a:rPr lang="pt-BR" smtClean="0"/>
              <a:pPr/>
              <a:t>29/5/2009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248036"/>
            <a:ext cx="6400800" cy="1752600"/>
          </a:xfrm>
        </p:spPr>
        <p:txBody>
          <a:bodyPr/>
          <a:lstStyle/>
          <a:p>
            <a:r>
              <a:rPr lang="en-US" dirty="0" err="1" smtClean="0"/>
              <a:t>Acreditem</a:t>
            </a:r>
            <a:r>
              <a:rPr lang="en-US" dirty="0" smtClean="0"/>
              <a:t>, é </a:t>
            </a:r>
            <a:r>
              <a:rPr lang="en-US" dirty="0" err="1" smtClean="0"/>
              <a:t>fácil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Leonardo Vieira (</a:t>
            </a:r>
            <a:r>
              <a:rPr lang="en-US" dirty="0" err="1" smtClean="0"/>
              <a:t>lvc</a:t>
            </a:r>
            <a:r>
              <a:rPr lang="en-US" dirty="0" smtClean="0"/>
              <a:t>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81000"/>
            <a:ext cx="8358246" cy="1476364"/>
          </a:xfrm>
        </p:spPr>
        <p:txBody>
          <a:bodyPr/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Recomendações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1928802"/>
            <a:ext cx="8715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Crie</a:t>
            </a:r>
            <a:r>
              <a:rPr lang="en-US" dirty="0" smtClean="0"/>
              <a:t> um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r>
              <a:rPr lang="en-US" dirty="0" smtClean="0"/>
              <a:t> do </a:t>
            </a:r>
            <a:r>
              <a:rPr lang="en-US" dirty="0" err="1" smtClean="0"/>
              <a:t>intervalo</a:t>
            </a:r>
            <a:r>
              <a:rPr lang="en-US" dirty="0" smtClean="0"/>
              <a:t> de </a:t>
            </a:r>
            <a:r>
              <a:rPr lang="en-US" dirty="0" err="1" smtClean="0"/>
              <a:t>confiança</a:t>
            </a:r>
            <a:r>
              <a:rPr lang="en-US" dirty="0" smtClean="0"/>
              <a:t>, de </a:t>
            </a:r>
            <a:r>
              <a:rPr lang="en-US" dirty="0" err="1" smtClean="0"/>
              <a:t>preferência</a:t>
            </a:r>
            <a:r>
              <a:rPr lang="en-US" dirty="0" smtClean="0"/>
              <a:t> com </a:t>
            </a:r>
            <a:r>
              <a:rPr lang="en-US" dirty="0" err="1" smtClean="0"/>
              <a:t>parâmetros</a:t>
            </a:r>
            <a:r>
              <a:rPr lang="en-US" dirty="0" smtClean="0"/>
              <a:t> default.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Procure saber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 (</a:t>
            </a:r>
            <a:r>
              <a:rPr lang="en-US" dirty="0" err="1" smtClean="0"/>
              <a:t>digite</a:t>
            </a:r>
            <a:r>
              <a:rPr lang="en-US" dirty="0" smtClean="0"/>
              <a:t> ?polygon()  no </a:t>
            </a:r>
            <a:r>
              <a:rPr lang="en-US" dirty="0" err="1" smtClean="0"/>
              <a:t>RGui</a:t>
            </a:r>
            <a:r>
              <a:rPr lang="en-US" dirty="0" smtClean="0"/>
              <a:t>) e </a:t>
            </a:r>
            <a:r>
              <a:rPr lang="en-US" dirty="0" err="1" smtClean="0"/>
              <a:t>sobre</a:t>
            </a:r>
            <a:r>
              <a:rPr lang="en-US" dirty="0" smtClean="0"/>
              <a:t> as </a:t>
            </a:r>
            <a:r>
              <a:rPr lang="en-US" dirty="0" err="1" smtClean="0"/>
              <a:t>funções</a:t>
            </a:r>
            <a:r>
              <a:rPr lang="en-US" dirty="0" smtClean="0"/>
              <a:t> de </a:t>
            </a:r>
            <a:r>
              <a:rPr lang="en-US" dirty="0" err="1" smtClean="0"/>
              <a:t>densidade</a:t>
            </a:r>
            <a:r>
              <a:rPr lang="en-US" dirty="0" smtClean="0"/>
              <a:t>, </a:t>
            </a:r>
            <a:r>
              <a:rPr lang="en-US" dirty="0" err="1" smtClean="0"/>
              <a:t>pois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receber</a:t>
            </a:r>
            <a:r>
              <a:rPr lang="en-US" dirty="0" smtClean="0"/>
              <a:t> </a:t>
            </a:r>
            <a:r>
              <a:rPr lang="en-US" dirty="0" err="1" smtClean="0"/>
              <a:t>diversos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, e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afetar</a:t>
            </a:r>
            <a:r>
              <a:rPr lang="en-US" dirty="0" smtClean="0"/>
              <a:t> o </a:t>
            </a:r>
            <a:r>
              <a:rPr lang="en-US" dirty="0" err="1" smtClean="0"/>
              <a:t>resultado</a:t>
            </a:r>
            <a:r>
              <a:rPr lang="en-US" dirty="0" smtClean="0"/>
              <a:t> final(</a:t>
            </a:r>
            <a:r>
              <a:rPr lang="en-US" dirty="0" err="1" smtClean="0"/>
              <a:t>lembra</a:t>
            </a:r>
            <a:r>
              <a:rPr lang="en-US" dirty="0" smtClean="0"/>
              <a:t> do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gráfico</a:t>
            </a:r>
            <a:r>
              <a:rPr lang="en-US" dirty="0" smtClean="0"/>
              <a:t>?).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pequeno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intervalo</a:t>
            </a:r>
            <a:r>
              <a:rPr lang="en-US" dirty="0" smtClean="0"/>
              <a:t> entre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vértices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deixe</a:t>
            </a:r>
            <a:r>
              <a:rPr lang="en-US" dirty="0" smtClean="0"/>
              <a:t> o valor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. Vale </a:t>
            </a:r>
            <a:r>
              <a:rPr lang="en-US" dirty="0" err="1" smtClean="0"/>
              <a:t>lembrar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ocorrer</a:t>
            </a:r>
            <a:r>
              <a:rPr lang="en-US" dirty="0" smtClean="0"/>
              <a:t> </a:t>
            </a:r>
            <a:r>
              <a:rPr lang="en-US" dirty="0" err="1" smtClean="0"/>
              <a:t>erros</a:t>
            </a:r>
            <a:r>
              <a:rPr lang="en-US" dirty="0" smtClean="0"/>
              <a:t> no R com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r>
              <a:rPr lang="en-US" dirty="0" smtClean="0"/>
              <a:t>, 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r>
              <a:rPr lang="en-US" dirty="0" smtClean="0"/>
              <a:t> </a:t>
            </a:r>
            <a:r>
              <a:rPr lang="en-US" dirty="0" err="1" smtClean="0"/>
              <a:t>aproximações</a:t>
            </a:r>
            <a:r>
              <a:rPr lang="en-US" dirty="0" smtClean="0"/>
              <a:t> ruins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com o </a:t>
            </a:r>
            <a:r>
              <a:rPr lang="en-US" dirty="0" err="1" smtClean="0"/>
              <a:t>intervalo</a:t>
            </a:r>
            <a:r>
              <a:rPr lang="en-US" dirty="0" smtClean="0"/>
              <a:t>.(</a:t>
            </a:r>
            <a:r>
              <a:rPr lang="en-US" dirty="0" err="1" smtClean="0"/>
              <a:t>teste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valor 100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r>
              <a:rPr lang="en-US" dirty="0" smtClean="0"/>
              <a:t>).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Recomendações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1928802"/>
            <a:ext cx="87154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0" dirty="0" smtClean="0"/>
          </a:p>
          <a:p>
            <a:r>
              <a:rPr lang="en-US" sz="8000" dirty="0" smtClean="0"/>
              <a:t>	</a:t>
            </a:r>
            <a:r>
              <a:rPr lang="en-US" sz="8000" dirty="0" smtClean="0"/>
              <a:t>	</a:t>
            </a:r>
            <a:r>
              <a:rPr lang="en-US" sz="8000" dirty="0" err="1" smtClean="0"/>
              <a:t>Dúvidas</a:t>
            </a:r>
            <a:r>
              <a:rPr lang="en-US" sz="8000" dirty="0" smtClean="0"/>
              <a:t>?</a:t>
            </a:r>
            <a:endParaRPr lang="en-US" sz="80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85786" y="5572140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Fonte</a:t>
            </a:r>
            <a:r>
              <a:rPr lang="en-US" dirty="0" smtClean="0"/>
              <a:t>: http://www.feferraz.net/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Motivação</a:t>
            </a:r>
            <a:endParaRPr lang="pt-BR" dirty="0"/>
          </a:p>
        </p:txBody>
      </p:sp>
      <p:pic>
        <p:nvPicPr>
          <p:cNvPr id="6" name="Imagem 5" descr="rshaded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1090" y="2071678"/>
            <a:ext cx="3810000" cy="381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85720" y="2246178"/>
            <a:ext cx="440056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dirty="0" err="1" smtClean="0"/>
              <a:t>utilização</a:t>
            </a:r>
            <a:r>
              <a:rPr lang="en-US" dirty="0" smtClean="0"/>
              <a:t> de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é</a:t>
            </a:r>
          </a:p>
          <a:p>
            <a:r>
              <a:rPr lang="en-US" dirty="0" err="1" smtClean="0"/>
              <a:t>útil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forma de </a:t>
            </a:r>
            <a:r>
              <a:rPr lang="en-US" dirty="0" err="1" smtClean="0"/>
              <a:t>facilitar</a:t>
            </a:r>
            <a:r>
              <a:rPr lang="en-US" dirty="0" smtClean="0"/>
              <a:t> o</a:t>
            </a:r>
          </a:p>
          <a:p>
            <a:r>
              <a:rPr lang="en-US" dirty="0" err="1" smtClean="0"/>
              <a:t>entendimento</a:t>
            </a:r>
            <a:r>
              <a:rPr lang="en-US" dirty="0" smtClean="0"/>
              <a:t> </a:t>
            </a:r>
            <a:r>
              <a:rPr lang="en-US" dirty="0" err="1" smtClean="0"/>
              <a:t>daquilo</a:t>
            </a:r>
            <a:r>
              <a:rPr lang="en-US" dirty="0" smtClean="0"/>
              <a:t> se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expressar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om o </a:t>
            </a:r>
            <a:r>
              <a:rPr lang="en-US" dirty="0" err="1" smtClean="0"/>
              <a:t>gráfico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essas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endParaRPr lang="en-US" dirty="0"/>
          </a:p>
          <a:p>
            <a:r>
              <a:rPr lang="en-US" dirty="0" err="1" smtClean="0"/>
              <a:t>utilizadas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determinar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confiança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Utilizando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 é </a:t>
            </a:r>
            <a:r>
              <a:rPr lang="en-US" dirty="0" err="1" smtClean="0"/>
              <a:t>possível</a:t>
            </a:r>
            <a:endParaRPr lang="en-US" dirty="0" smtClean="0"/>
          </a:p>
          <a:p>
            <a:r>
              <a:rPr lang="en-US" dirty="0" err="1" smtClean="0"/>
              <a:t>obter</a:t>
            </a:r>
            <a:r>
              <a:rPr lang="en-US" dirty="0" smtClean="0"/>
              <a:t> um 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semelhante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exibido</a:t>
            </a:r>
            <a:r>
              <a:rPr lang="en-US" dirty="0" smtClean="0"/>
              <a:t> no</a:t>
            </a:r>
          </a:p>
          <a:p>
            <a:r>
              <a:rPr lang="en-US" dirty="0" err="1" smtClean="0"/>
              <a:t>gráfico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Gerando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2246178"/>
            <a:ext cx="49135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Primeiro</a:t>
            </a:r>
            <a:r>
              <a:rPr lang="en-US" dirty="0" smtClean="0"/>
              <a:t> é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 o </a:t>
            </a:r>
            <a:r>
              <a:rPr lang="en-US" dirty="0" err="1" smtClean="0"/>
              <a:t>gráfico</a:t>
            </a:r>
            <a:endParaRPr lang="en-US" dirty="0" smtClean="0"/>
          </a:p>
          <a:p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densidade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endParaRPr lang="en-US" dirty="0" smtClean="0"/>
          </a:p>
          <a:p>
            <a:r>
              <a:rPr lang="en-US" dirty="0" err="1"/>
              <a:t>u</a:t>
            </a:r>
            <a:r>
              <a:rPr lang="en-US" dirty="0" err="1" smtClean="0"/>
              <a:t>tilizaremos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curve: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357290" y="3429000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curve(</a:t>
            </a:r>
            <a:r>
              <a:rPr lang="en-US" dirty="0" err="1" smtClean="0">
                <a:solidFill>
                  <a:srgbClr val="FF0000"/>
                </a:solidFill>
              </a:rPr>
              <a:t>dnorm</a:t>
            </a:r>
            <a:r>
              <a:rPr lang="en-US" dirty="0" smtClean="0">
                <a:solidFill>
                  <a:srgbClr val="FF0000"/>
                </a:solidFill>
              </a:rPr>
              <a:t>(x, 0, 1))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Imagem 8" descr="normal-0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2214554"/>
            <a:ext cx="4136137" cy="380524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285720" y="4286256"/>
            <a:ext cx="4913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Acho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era </a:t>
            </a:r>
            <a:r>
              <a:rPr lang="en-US" dirty="0" err="1" smtClean="0"/>
              <a:t>exatamente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endParaRPr lang="en-US" dirty="0" smtClean="0"/>
          </a:p>
          <a:p>
            <a:r>
              <a:rPr lang="en-US" dirty="0" err="1" smtClean="0"/>
              <a:t>desejávamos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…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modificar</a:t>
            </a:r>
            <a:endParaRPr lang="en-US" dirty="0" smtClean="0"/>
          </a:p>
          <a:p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/>
              <a:t>gráfico</a:t>
            </a:r>
            <a:r>
              <a:rPr lang="en-US" dirty="0"/>
              <a:t> </a:t>
            </a:r>
            <a:r>
              <a:rPr lang="en-US" dirty="0" smtClean="0"/>
              <a:t>com um </a:t>
            </a:r>
            <a:r>
              <a:rPr lang="en-US" dirty="0" err="1" smtClean="0"/>
              <a:t>intervalo</a:t>
            </a:r>
            <a:r>
              <a:rPr lang="en-US" dirty="0" smtClean="0"/>
              <a:t> </a:t>
            </a:r>
            <a:r>
              <a:rPr lang="en-US" dirty="0" err="1" smtClean="0"/>
              <a:t>definido</a:t>
            </a:r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Gerando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2246178"/>
            <a:ext cx="4913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Modificaremos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do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arâmetro</a:t>
            </a:r>
            <a:r>
              <a:rPr lang="en-US" dirty="0" smtClean="0"/>
              <a:t> </a:t>
            </a:r>
            <a:r>
              <a:rPr lang="en-US" dirty="0" err="1" smtClean="0"/>
              <a:t>xlim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curve():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85696" y="3286124"/>
            <a:ext cx="35862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curve(</a:t>
            </a:r>
            <a:r>
              <a:rPr lang="en-US" dirty="0" err="1" smtClean="0">
                <a:solidFill>
                  <a:srgbClr val="FF0000"/>
                </a:solidFill>
              </a:rPr>
              <a:t>dnorm</a:t>
            </a:r>
            <a:r>
              <a:rPr lang="en-US" dirty="0" smtClean="0">
                <a:solidFill>
                  <a:srgbClr val="FF0000"/>
                </a:solidFill>
              </a:rPr>
              <a:t>(x,0,1),</a:t>
            </a:r>
            <a:r>
              <a:rPr lang="en-US" dirty="0" err="1" smtClean="0">
                <a:solidFill>
                  <a:srgbClr val="FF0000"/>
                </a:solidFill>
              </a:rPr>
              <a:t>xlim</a:t>
            </a:r>
            <a:r>
              <a:rPr lang="en-US" dirty="0" smtClean="0">
                <a:solidFill>
                  <a:srgbClr val="FF0000"/>
                </a:solidFill>
              </a:rPr>
              <a:t>=c(-3,3),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main='Normal </a:t>
            </a:r>
            <a:r>
              <a:rPr lang="en-US" dirty="0" err="1" smtClean="0">
                <a:solidFill>
                  <a:srgbClr val="FF0000"/>
                </a:solidFill>
              </a:rPr>
              <a:t>padrão</a:t>
            </a:r>
            <a:r>
              <a:rPr lang="en-US" dirty="0" smtClean="0">
                <a:solidFill>
                  <a:srgbClr val="FF0000"/>
                </a:solidFill>
              </a:rPr>
              <a:t>')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85720" y="4286256"/>
            <a:ext cx="49135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Agora </a:t>
            </a:r>
            <a:r>
              <a:rPr lang="en-US" dirty="0" err="1" smtClean="0"/>
              <a:t>sim</a:t>
            </a:r>
            <a:r>
              <a:rPr lang="en-US" dirty="0" smtClean="0"/>
              <a:t> tem-se um </a:t>
            </a:r>
            <a:r>
              <a:rPr lang="en-US" dirty="0" err="1" smtClean="0"/>
              <a:t>gráfico</a:t>
            </a:r>
            <a:r>
              <a:rPr lang="en-US" dirty="0"/>
              <a:t> </a:t>
            </a:r>
            <a:r>
              <a:rPr lang="en-US" dirty="0" err="1" smtClean="0"/>
              <a:t>sobre</a:t>
            </a:r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trabalhar</a:t>
            </a:r>
            <a:r>
              <a:rPr lang="en-US" dirty="0" smtClean="0"/>
              <a:t> com </a:t>
            </a:r>
            <a:r>
              <a:rPr lang="en-US" dirty="0" err="1" smtClean="0"/>
              <a:t>mais</a:t>
            </a:r>
            <a:endParaRPr lang="en-US" dirty="0" smtClean="0"/>
          </a:p>
          <a:p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pt-BR" dirty="0"/>
          </a:p>
        </p:txBody>
      </p:sp>
      <p:pic>
        <p:nvPicPr>
          <p:cNvPr id="11" name="Imagem 10" descr="normal-0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024" y="2214554"/>
            <a:ext cx="3881212" cy="3805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simples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2246178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Agora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geramos</a:t>
            </a:r>
            <a:r>
              <a:rPr lang="en-US" dirty="0" smtClean="0"/>
              <a:t> a </a:t>
            </a:r>
            <a:r>
              <a:rPr lang="en-US" dirty="0" err="1" smtClean="0"/>
              <a:t>curva</a:t>
            </a:r>
            <a:r>
              <a:rPr lang="en-US" dirty="0" smtClean="0"/>
              <a:t>,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trabalhar</a:t>
            </a:r>
            <a:r>
              <a:rPr lang="en-US" dirty="0" smtClean="0"/>
              <a:t> 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elaboração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região</a:t>
            </a:r>
            <a:r>
              <a:rPr lang="en-US" dirty="0" smtClean="0"/>
              <a:t> </a:t>
            </a:r>
            <a:r>
              <a:rPr lang="en-US" dirty="0" err="1" smtClean="0"/>
              <a:t>Destacada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utilizada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polygon(x, y) 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vetores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correspondem</a:t>
            </a:r>
            <a:r>
              <a:rPr lang="en-US" dirty="0" smtClean="0"/>
              <a:t> à </a:t>
            </a:r>
            <a:r>
              <a:rPr lang="en-US" dirty="0" err="1" smtClean="0"/>
              <a:t>tupla</a:t>
            </a:r>
            <a:r>
              <a:rPr lang="en-US" dirty="0" smtClean="0"/>
              <a:t> (</a:t>
            </a:r>
            <a:r>
              <a:rPr lang="en-US" dirty="0" err="1" smtClean="0"/>
              <a:t>x,y</a:t>
            </a:r>
            <a:r>
              <a:rPr lang="en-US" dirty="0" smtClean="0"/>
              <a:t>)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ponto</a:t>
            </a:r>
            <a:r>
              <a:rPr lang="en-US" dirty="0" smtClean="0"/>
              <a:t> do </a:t>
            </a:r>
            <a:r>
              <a:rPr lang="en-US" dirty="0" err="1" smtClean="0"/>
              <a:t>polígono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Representar</a:t>
            </a:r>
            <a:r>
              <a:rPr lang="en-US" dirty="0" smtClean="0"/>
              <a:t> a </a:t>
            </a:r>
            <a:r>
              <a:rPr lang="en-US" dirty="0" err="1" smtClean="0"/>
              <a:t>região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um </a:t>
            </a:r>
            <a:r>
              <a:rPr lang="en-US" dirty="0" err="1" smtClean="0"/>
              <a:t>polígono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aproximação</a:t>
            </a:r>
            <a:r>
              <a:rPr lang="en-US" dirty="0"/>
              <a:t> </a:t>
            </a:r>
            <a:r>
              <a:rPr lang="en-US" dirty="0" smtClean="0"/>
              <a:t>superficial,</a:t>
            </a:r>
          </a:p>
          <a:p>
            <a:r>
              <a:rPr lang="en-US" dirty="0" err="1" smtClean="0"/>
              <a:t>contudo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o </a:t>
            </a:r>
            <a:r>
              <a:rPr lang="en-US" dirty="0" err="1" smtClean="0"/>
              <a:t>efeito</a:t>
            </a:r>
            <a:r>
              <a:rPr lang="en-US" dirty="0" smtClean="0"/>
              <a:t> de </a:t>
            </a:r>
            <a:r>
              <a:rPr lang="en-US" dirty="0" err="1" smtClean="0"/>
              <a:t>contuidade</a:t>
            </a:r>
            <a:r>
              <a:rPr lang="en-US" dirty="0" smtClean="0"/>
              <a:t> </a:t>
            </a:r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polígonos</a:t>
            </a:r>
            <a:r>
              <a:rPr lang="en-US" dirty="0" smtClean="0"/>
              <a:t> </a:t>
            </a:r>
            <a:r>
              <a:rPr lang="en-US" dirty="0" err="1" smtClean="0"/>
              <a:t>menores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Primeiro</a:t>
            </a:r>
            <a:r>
              <a:rPr lang="en-US" dirty="0" smtClean="0"/>
              <a:t>,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delimitar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irão</a:t>
            </a:r>
            <a:r>
              <a:rPr lang="en-US" dirty="0" smtClean="0"/>
              <a:t> </a:t>
            </a:r>
            <a:r>
              <a:rPr lang="en-US" dirty="0" err="1" smtClean="0"/>
              <a:t>compor</a:t>
            </a:r>
            <a:r>
              <a:rPr lang="en-US" dirty="0" smtClean="0"/>
              <a:t> o </a:t>
            </a:r>
            <a:r>
              <a:rPr lang="en-US" dirty="0" err="1" smtClean="0"/>
              <a:t>polígono</a:t>
            </a:r>
            <a:r>
              <a:rPr lang="en-US" dirty="0" smtClean="0"/>
              <a:t>, 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 a </a:t>
            </a:r>
            <a:r>
              <a:rPr lang="en-US" dirty="0" err="1" smtClean="0"/>
              <a:t>região</a:t>
            </a:r>
            <a:r>
              <a:rPr lang="en-US" dirty="0" smtClean="0"/>
              <a:t> P(-3 &lt; X &lt; -2). </a:t>
            </a:r>
            <a:endParaRPr lang="en-US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simples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1928802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concatenar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vetores</a:t>
            </a:r>
            <a:r>
              <a:rPr lang="en-US" dirty="0" smtClean="0"/>
              <a:t> de </a:t>
            </a:r>
            <a:r>
              <a:rPr lang="en-US" dirty="0" err="1" smtClean="0"/>
              <a:t>coordenadas</a:t>
            </a:r>
            <a:endParaRPr lang="en-US" dirty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57158" y="2285992"/>
            <a:ext cx="70723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c(-3)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c(0)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c(cord.x,-3)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</a:t>
            </a:r>
            <a:r>
              <a:rPr lang="en-US" dirty="0" err="1" smtClean="0">
                <a:solidFill>
                  <a:srgbClr val="FF0000"/>
                </a:solidFill>
              </a:rPr>
              <a:t>cord.y,dnorm</a:t>
            </a:r>
            <a:r>
              <a:rPr lang="en-US" dirty="0" smtClean="0">
                <a:solidFill>
                  <a:srgbClr val="FF0000"/>
                </a:solidFill>
              </a:rPr>
              <a:t>(-3))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c(cord.x,-2,-2)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</a:t>
            </a:r>
            <a:r>
              <a:rPr lang="en-US" dirty="0" err="1" smtClean="0">
                <a:solidFill>
                  <a:srgbClr val="FF0000"/>
                </a:solidFill>
              </a:rPr>
              <a:t>cord.y,dnorm</a:t>
            </a:r>
            <a:r>
              <a:rPr lang="en-US" dirty="0" smtClean="0">
                <a:solidFill>
                  <a:srgbClr val="FF0000"/>
                </a:solidFill>
              </a:rPr>
              <a:t>(-2),0) 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5720" y="4791686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Agora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</a:t>
            </a:r>
          </a:p>
          <a:p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descrito</a:t>
            </a:r>
            <a:r>
              <a:rPr lang="en-US" dirty="0" smtClean="0"/>
              <a:t> </a:t>
            </a:r>
            <a:r>
              <a:rPr lang="en-US" dirty="0" err="1" smtClean="0"/>
              <a:t>abaixo</a:t>
            </a:r>
            <a:r>
              <a:rPr lang="en-US" dirty="0" smtClean="0"/>
              <a:t>.</a:t>
            </a:r>
            <a:endParaRPr lang="en-US" dirty="0"/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57158" y="5631436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polygon(</a:t>
            </a:r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col</a:t>
            </a:r>
            <a:r>
              <a:rPr lang="en-US" dirty="0" smtClean="0">
                <a:solidFill>
                  <a:srgbClr val="FF0000"/>
                </a:solidFill>
              </a:rPr>
              <a:t>='</a:t>
            </a:r>
            <a:r>
              <a:rPr lang="en-US" dirty="0" err="1" smtClean="0">
                <a:solidFill>
                  <a:srgbClr val="FF0000"/>
                </a:solidFill>
              </a:rPr>
              <a:t>skyblue</a:t>
            </a:r>
            <a:r>
              <a:rPr lang="en-US" dirty="0" smtClean="0">
                <a:solidFill>
                  <a:srgbClr val="FF0000"/>
                </a:solidFill>
              </a:rPr>
              <a:t>')        		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Imagem 6" descr="normal-0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024" y="2481274"/>
            <a:ext cx="3881212" cy="3805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elaboradas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1928802"/>
            <a:ext cx="87154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Obtivemos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aproximação</a:t>
            </a:r>
            <a:r>
              <a:rPr lang="en-US" dirty="0" smtClean="0"/>
              <a:t> </a:t>
            </a:r>
            <a:r>
              <a:rPr lang="en-US" dirty="0" err="1" smtClean="0"/>
              <a:t>razoável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figura</a:t>
            </a:r>
            <a:r>
              <a:rPr lang="en-US" dirty="0" smtClean="0"/>
              <a:t> </a:t>
            </a:r>
            <a:r>
              <a:rPr lang="en-US" dirty="0" err="1" smtClean="0"/>
              <a:t>exibida</a:t>
            </a:r>
            <a:r>
              <a:rPr lang="en-US" dirty="0" smtClean="0"/>
              <a:t> </a:t>
            </a:r>
            <a:r>
              <a:rPr lang="en-US" dirty="0" err="1" smtClean="0"/>
              <a:t>anteriormente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/>
              <a:t> </a:t>
            </a:r>
            <a:r>
              <a:rPr lang="en-US" dirty="0" smtClean="0"/>
              <a:t>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melhorar</a:t>
            </a:r>
            <a:r>
              <a:rPr lang="en-US" dirty="0" smtClean="0"/>
              <a:t>  o </a:t>
            </a:r>
            <a:r>
              <a:rPr lang="en-US" dirty="0" err="1" smtClean="0"/>
              <a:t>formato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região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destaque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Para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sequência</a:t>
            </a:r>
            <a:r>
              <a:rPr lang="en-US" dirty="0" smtClean="0"/>
              <a:t> de </a:t>
            </a:r>
            <a:r>
              <a:rPr lang="en-US" dirty="0" err="1" smtClean="0"/>
              <a:t>pontos</a:t>
            </a:r>
            <a:r>
              <a:rPr lang="en-US" dirty="0" smtClean="0"/>
              <a:t> do </a:t>
            </a:r>
            <a:r>
              <a:rPr lang="en-US" dirty="0" err="1" smtClean="0"/>
              <a:t>polígono</a:t>
            </a:r>
            <a:r>
              <a:rPr lang="en-US" dirty="0" smtClean="0"/>
              <a:t> entre as </a:t>
            </a:r>
            <a:r>
              <a:rPr lang="en-US" dirty="0" err="1" smtClean="0"/>
              <a:t>extremidades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f(-3) e f(-2).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a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vértices</a:t>
            </a:r>
            <a:r>
              <a:rPr lang="en-US" dirty="0" smtClean="0"/>
              <a:t>,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a </a:t>
            </a:r>
            <a:r>
              <a:rPr lang="en-US" dirty="0" err="1" smtClean="0"/>
              <a:t>aproximação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do </a:t>
            </a:r>
            <a:r>
              <a:rPr lang="en-US" dirty="0" err="1" smtClean="0"/>
              <a:t>polígono</a:t>
            </a:r>
            <a:r>
              <a:rPr lang="en-US" dirty="0" smtClean="0"/>
              <a:t>, </a:t>
            </a:r>
            <a:r>
              <a:rPr lang="en-US" dirty="0" err="1" smtClean="0"/>
              <a:t>estabelecendo</a:t>
            </a:r>
            <a:r>
              <a:rPr lang="en-US" dirty="0" smtClean="0"/>
              <a:t> o </a:t>
            </a:r>
            <a:r>
              <a:rPr lang="en-US" dirty="0" err="1" smtClean="0"/>
              <a:t>intervalo</a:t>
            </a:r>
            <a:r>
              <a:rPr lang="en-US" dirty="0" smtClean="0"/>
              <a:t> entre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ponto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ser </a:t>
            </a:r>
            <a:r>
              <a:rPr lang="en-US" dirty="0" err="1" smtClean="0"/>
              <a:t>criado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mostrado</a:t>
            </a:r>
            <a:r>
              <a:rPr lang="en-US" dirty="0" smtClean="0"/>
              <a:t> </a:t>
            </a:r>
            <a:r>
              <a:rPr lang="en-US" dirty="0" err="1" smtClean="0"/>
              <a:t>anteriormente</a:t>
            </a:r>
            <a:r>
              <a:rPr lang="en-US" dirty="0" smtClean="0"/>
              <a:t>.</a:t>
            </a:r>
            <a:endParaRPr lang="en-US" dirty="0"/>
          </a:p>
          <a:p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071670" y="5925941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curve(</a:t>
            </a:r>
            <a:r>
              <a:rPr lang="en-US" dirty="0" err="1" smtClean="0">
                <a:solidFill>
                  <a:srgbClr val="FF0000"/>
                </a:solidFill>
              </a:rPr>
              <a:t>dnorm</a:t>
            </a:r>
            <a:r>
              <a:rPr lang="en-US" dirty="0" smtClean="0">
                <a:solidFill>
                  <a:srgbClr val="FF0000"/>
                </a:solidFill>
              </a:rPr>
              <a:t>(x,0,1),</a:t>
            </a:r>
            <a:r>
              <a:rPr lang="en-US" dirty="0" err="1" smtClean="0">
                <a:solidFill>
                  <a:srgbClr val="FF0000"/>
                </a:solidFill>
              </a:rPr>
              <a:t>xlim</a:t>
            </a:r>
            <a:r>
              <a:rPr lang="en-US" dirty="0" smtClean="0">
                <a:solidFill>
                  <a:srgbClr val="FF0000"/>
                </a:solidFill>
              </a:rPr>
              <a:t>=c(-3,3),main='Normal </a:t>
            </a:r>
            <a:r>
              <a:rPr lang="en-US" dirty="0" err="1" smtClean="0">
                <a:solidFill>
                  <a:srgbClr val="FF0000"/>
                </a:solidFill>
              </a:rPr>
              <a:t>padrão</a:t>
            </a:r>
            <a:r>
              <a:rPr lang="en-US" dirty="0" smtClean="0">
                <a:solidFill>
                  <a:srgbClr val="FF0000"/>
                </a:solidFill>
              </a:rPr>
              <a:t>') 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071670" y="4505934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0.01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c(-3,seq(-3,-2,intervalo),-2)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c(0,dnorm(</a:t>
            </a:r>
            <a:r>
              <a:rPr lang="en-US" dirty="0" err="1" smtClean="0">
                <a:solidFill>
                  <a:srgbClr val="FF0000"/>
                </a:solidFill>
              </a:rPr>
              <a:t>seq</a:t>
            </a:r>
            <a:r>
              <a:rPr lang="en-US" dirty="0" smtClean="0">
                <a:solidFill>
                  <a:srgbClr val="FF0000"/>
                </a:solidFill>
              </a:rPr>
              <a:t>(-3,-2,intervalo)),0) 		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elaboradas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2214554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Após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,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</a:t>
            </a:r>
          </a:p>
          <a:p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r>
              <a:rPr lang="en-US" dirty="0" smtClean="0"/>
              <a:t> o </a:t>
            </a:r>
            <a:r>
              <a:rPr lang="en-US" dirty="0" err="1" smtClean="0"/>
              <a:t>polígono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delimita</a:t>
            </a:r>
            <a:r>
              <a:rPr lang="en-US" dirty="0" smtClean="0"/>
              <a:t> a </a:t>
            </a:r>
            <a:r>
              <a:rPr lang="en-US" dirty="0" err="1" smtClean="0"/>
              <a:t>região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 </a:t>
            </a:r>
            <a:r>
              <a:rPr lang="en-US" dirty="0" err="1" smtClean="0"/>
              <a:t>obtemos</a:t>
            </a:r>
            <a:r>
              <a:rPr lang="en-US" dirty="0" smtClean="0"/>
              <a:t> o </a:t>
            </a:r>
            <a:r>
              <a:rPr lang="en-US" dirty="0" err="1" smtClean="0"/>
              <a:t>seguinte</a:t>
            </a:r>
            <a:r>
              <a:rPr lang="en-US" dirty="0" smtClean="0"/>
              <a:t> </a:t>
            </a:r>
            <a:r>
              <a:rPr lang="en-US" dirty="0" err="1" smtClean="0"/>
              <a:t>resultado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um </a:t>
            </a:r>
            <a:r>
              <a:rPr lang="en-US" dirty="0" err="1" smtClean="0"/>
              <a:t>intervalo</a:t>
            </a:r>
            <a:r>
              <a:rPr lang="en-US" dirty="0" smtClean="0"/>
              <a:t> de 0.01,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seria</a:t>
            </a:r>
            <a:r>
              <a:rPr lang="en-US" dirty="0" smtClean="0"/>
              <a:t>?</a:t>
            </a:r>
            <a:endParaRPr lang="en-US" dirty="0"/>
          </a:p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28596" y="2928934"/>
            <a:ext cx="4071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polygon(</a:t>
            </a:r>
            <a:r>
              <a:rPr lang="en-US" dirty="0" err="1" smtClean="0">
                <a:solidFill>
                  <a:srgbClr val="FF0000"/>
                </a:solidFill>
              </a:rPr>
              <a:t>cord.x,cord.y,col</a:t>
            </a:r>
            <a:r>
              <a:rPr lang="en-US" dirty="0" smtClean="0">
                <a:solidFill>
                  <a:srgbClr val="FF0000"/>
                </a:solidFill>
              </a:rPr>
              <a:t>='</a:t>
            </a:r>
            <a:r>
              <a:rPr lang="en-US" dirty="0" err="1" smtClean="0">
                <a:solidFill>
                  <a:srgbClr val="FF0000"/>
                </a:solidFill>
              </a:rPr>
              <a:t>skyblue</a:t>
            </a:r>
            <a:r>
              <a:rPr lang="en-US" dirty="0" smtClean="0">
                <a:solidFill>
                  <a:srgbClr val="FF0000"/>
                </a:solidFill>
              </a:rPr>
              <a:t>') 		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Imagem 5" descr="normal-0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343" y="2500306"/>
            <a:ext cx="3853499" cy="3805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elaboradas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28596" y="1643050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 </a:t>
            </a:r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1		          </a:t>
            </a:r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0.1	     </a:t>
            </a:r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0.00001 	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2841678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4205" y="2071678"/>
            <a:ext cx="2841703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2071678"/>
            <a:ext cx="285752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aixaDeTexto 10"/>
          <p:cNvSpPr txBox="1"/>
          <p:nvPr/>
        </p:nvSpPr>
        <p:spPr>
          <a:xfrm>
            <a:off x="214282" y="5143512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Diminuir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o valor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precisos</a:t>
            </a:r>
            <a:r>
              <a:rPr lang="en-US" dirty="0" smtClean="0"/>
              <a:t> </a:t>
            </a:r>
            <a:r>
              <a:rPr lang="en-US" dirty="0" err="1" smtClean="0"/>
              <a:t>geralmente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diferença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do valor 0.1, o </a:t>
            </a:r>
            <a:r>
              <a:rPr lang="en-US" dirty="0" err="1" smtClean="0"/>
              <a:t>único</a:t>
            </a:r>
            <a:r>
              <a:rPr lang="en-US" dirty="0" smtClean="0"/>
              <a:t> 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obtido</a:t>
            </a:r>
            <a:r>
              <a:rPr lang="en-US" dirty="0" smtClean="0"/>
              <a:t> é o de </a:t>
            </a:r>
            <a:r>
              <a:rPr lang="en-US" dirty="0" err="1" smtClean="0"/>
              <a:t>linhas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escurecidas</a:t>
            </a:r>
            <a:r>
              <a:rPr lang="en-US" dirty="0" smtClean="0"/>
              <a:t>, </a:t>
            </a:r>
            <a:r>
              <a:rPr lang="en-US" dirty="0" err="1" smtClean="0"/>
              <a:t>devido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aumento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vértices</a:t>
            </a:r>
            <a:r>
              <a:rPr lang="en-US" dirty="0" smtClean="0"/>
              <a:t>.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o valor 0.01 é o </a:t>
            </a:r>
            <a:r>
              <a:rPr lang="en-US" dirty="0" err="1" smtClean="0"/>
              <a:t>suficiente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/>
              <a:t> </a:t>
            </a:r>
            <a:r>
              <a:rPr lang="en-US" dirty="0" smtClean="0"/>
              <a:t>um </a:t>
            </a:r>
            <a:r>
              <a:rPr lang="en-US" dirty="0" err="1" smtClean="0"/>
              <a:t>intervalo</a:t>
            </a:r>
            <a:r>
              <a:rPr lang="en-US" dirty="0" smtClean="0"/>
              <a:t> </a:t>
            </a:r>
            <a:r>
              <a:rPr lang="en-US" dirty="0" err="1" smtClean="0"/>
              <a:t>preciso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185</TotalTime>
  <Words>712</Words>
  <Application>Microsoft Office PowerPoint</Application>
  <PresentationFormat>Apresentação na tela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Cívico</vt:lpstr>
      <vt:lpstr>Criando regiões destacadas em R</vt:lpstr>
      <vt:lpstr>Motivação</vt:lpstr>
      <vt:lpstr>Gerando o Gráfico</vt:lpstr>
      <vt:lpstr>Gerando o Gráfico</vt:lpstr>
      <vt:lpstr>Criando regiões destacadas simples</vt:lpstr>
      <vt:lpstr>Criando regiões destacadas simples</vt:lpstr>
      <vt:lpstr>Criando regiões destacadas mais elaboradas</vt:lpstr>
      <vt:lpstr>Criando regiões destacadas mais elaboradas</vt:lpstr>
      <vt:lpstr>Criando regiões destacadas mais elaboradas</vt:lpstr>
      <vt:lpstr>Recomendações</vt:lpstr>
      <vt:lpstr>Recomendações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Criando regiões destacadas em R</dc:title>
  <dc:creator>Leo</dc:creator>
  <cp:lastModifiedBy>Leo</cp:lastModifiedBy>
  <cp:revision>41</cp:revision>
  <dcterms:created xsi:type="dcterms:W3CDTF">2009-05-29T10:53:29Z</dcterms:created>
  <dcterms:modified xsi:type="dcterms:W3CDTF">2009-05-29T14:01:06Z</dcterms:modified>
</cp:coreProperties>
</file>