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7" name="Google Shape;37;p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53fe64f73_2_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Google Shape;91;g353fe64f73_2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p2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effcfcb01_1_0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3effcfcb01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p3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3" name="Google Shape;43;p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9" name="Google Shape;49;p1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5" name="Google Shape;55;p1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p1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7" name="Google Shape;67;p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3" name="Google Shape;73;p1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p1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5" name="Google Shape;85;p2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 rot="10800000">
            <a:off x="0" y="3093234"/>
            <a:ext cx="8458200" cy="712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0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0" sz="7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sz="7200">
                <a:solidFill>
                  <a:schemeClr val="dk2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sz="7200">
                <a:solidFill>
                  <a:schemeClr val="dk2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sz="7200">
                <a:solidFill>
                  <a:schemeClr val="dk2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sz="7200">
                <a:solidFill>
                  <a:schemeClr val="dk2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sz="7200">
                <a:solidFill>
                  <a:schemeClr val="dk2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sz="7200">
                <a:solidFill>
                  <a:schemeClr val="dk2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sz="7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b="1" i="0" sz="3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b="1" i="0" sz="3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b="1" i="0" sz="3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b="1" i="0" sz="3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b="1" i="0" sz="3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b="1" i="0" sz="3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b="1" i="0" sz="3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b="1" i="0" sz="3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b="1" i="0" sz="3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3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i="0" sz="4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i="0" sz="4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sz="4800">
                <a:solidFill>
                  <a:schemeClr val="lt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sz="4800">
                <a:solidFill>
                  <a:schemeClr val="lt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sz="4800">
                <a:solidFill>
                  <a:schemeClr val="lt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sz="4800">
                <a:solidFill>
                  <a:schemeClr val="lt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sz="4800">
                <a:solidFill>
                  <a:schemeClr val="lt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sz="4800">
                <a:solidFill>
                  <a:schemeClr val="lt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i="0" sz="4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i="0" sz="4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sz="4800">
                <a:solidFill>
                  <a:schemeClr val="lt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sz="4800">
                <a:solidFill>
                  <a:schemeClr val="lt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sz="4800">
                <a:solidFill>
                  <a:schemeClr val="lt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sz="4800">
                <a:solidFill>
                  <a:schemeClr val="lt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sz="4800">
                <a:solidFill>
                  <a:schemeClr val="lt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sz="4800">
                <a:solidFill>
                  <a:schemeClr val="lt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2" type="body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i="0" sz="4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i="0" sz="4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sz="4800">
                <a:solidFill>
                  <a:schemeClr val="lt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sz="4800">
                <a:solidFill>
                  <a:schemeClr val="lt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sz="4800">
                <a:solidFill>
                  <a:schemeClr val="lt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sz="4800">
                <a:solidFill>
                  <a:schemeClr val="lt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sz="4800">
                <a:solidFill>
                  <a:schemeClr val="lt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sz="4800">
                <a:solidFill>
                  <a:schemeClr val="lt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/>
          <p:nvPr/>
        </p:nvSpPr>
        <p:spPr>
          <a:xfrm>
            <a:off x="0" y="4406309"/>
            <a:ext cx="8686800" cy="519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i="0" sz="4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i="0" sz="4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sz="4800">
                <a:solidFill>
                  <a:schemeClr val="lt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sz="4800">
                <a:solidFill>
                  <a:schemeClr val="lt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sz="4800">
                <a:solidFill>
                  <a:schemeClr val="lt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sz="4800">
                <a:solidFill>
                  <a:schemeClr val="lt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sz="4800">
                <a:solidFill>
                  <a:schemeClr val="lt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sz="4800">
                <a:solidFill>
                  <a:schemeClr val="lt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1"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mailto:mvm3@cin.ufpe.br" TargetMode="External"/><Relationship Id="rId4" Type="http://schemas.openxmlformats.org/officeDocument/2006/relationships/hyperlink" Target="mailto:pkb@cin.ufpe.br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rs1.szif.hu/~tomcat/win32/intro.txt" TargetMode="External"/><Relationship Id="rId4" Type="http://schemas.openxmlformats.org/officeDocument/2006/relationships/hyperlink" Target="http://cs.fit.edu/~mmahoney/cse3101/nasmdocb.html" TargetMode="External"/><Relationship Id="rId5" Type="http://schemas.openxmlformats.org/officeDocument/2006/relationships/hyperlink" Target="http://www.nasm.us/doc/nasmdoc8.html" TargetMode="External"/><Relationship Id="rId6" Type="http://schemas.openxmlformats.org/officeDocument/2006/relationships/hyperlink" Target="http://wetolearn.blogspot.com.br/search/label/assembly" TargetMode="External"/><Relationship Id="rId7" Type="http://schemas.openxmlformats.org/officeDocument/2006/relationships/hyperlink" Target="http://www.tutorialspoint.com/assembly_programming/index.htm" TargetMode="External"/><Relationship Id="rId8" Type="http://schemas.openxmlformats.org/officeDocument/2006/relationships/hyperlink" Target="http://assemblytutorial.wikidot.com/start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>
            <p:ph type="ctrTitle"/>
          </p:nvPr>
        </p:nvSpPr>
        <p:spPr>
          <a:xfrm>
            <a:off x="685800" y="1300752"/>
            <a:ext cx="6455700" cy="1135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Monitoria de IHS</a:t>
            </a:r>
            <a:endParaRPr/>
          </a:p>
        </p:txBody>
      </p:sp>
      <p:sp>
        <p:nvSpPr>
          <p:cNvPr id="40" name="Google Shape;40;p8"/>
          <p:cNvSpPr txBox="1"/>
          <p:nvPr>
            <p:ph idx="1" type="subTitle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r>
              <a:rPr b="1" i="0" lang="en" sz="3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Modo real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>
            <p:ph type="title"/>
          </p:nvPr>
        </p:nvSpPr>
        <p:spPr>
          <a:xfrm>
            <a:off x="118325" y="397702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Compilando e executando </a:t>
            </a:r>
            <a:r>
              <a:rPr lang="en" sz="3600"/>
              <a:t>(</a:t>
            </a:r>
            <a:r>
              <a:rPr b="1" i="0" lang="en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QEMU)</a:t>
            </a:r>
            <a:endParaRPr/>
          </a:p>
        </p:txBody>
      </p:sp>
      <p:sp>
        <p:nvSpPr>
          <p:cNvPr id="94" name="Google Shape;94;p17"/>
          <p:cNvSpPr txBox="1"/>
          <p:nvPr>
            <p:ph idx="1" type="body"/>
          </p:nvPr>
        </p:nvSpPr>
        <p:spPr>
          <a:xfrm>
            <a:off x="457200" y="1638600"/>
            <a:ext cx="8229600" cy="35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AutoNum type="arabicPeriod"/>
            </a:pPr>
            <a:r>
              <a:rPr lang="en" sz="18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</a:t>
            </a:r>
            <a:r>
              <a:rPr b="0" i="0" lang="en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ara compilar :</a:t>
            </a:r>
            <a:endParaRPr sz="18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AutoNum type="alphaLcPeriod"/>
            </a:pPr>
            <a:r>
              <a:rPr b="0" i="0" lang="en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nasm </a:t>
            </a:r>
            <a:r>
              <a:rPr lang="en" sz="18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file</a:t>
            </a:r>
            <a:r>
              <a:rPr b="0" i="0" lang="en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.asm -o </a:t>
            </a:r>
            <a:r>
              <a:rPr lang="en" sz="18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file.bin</a:t>
            </a:r>
            <a:endParaRPr sz="18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AutoNum type="arabicPeriod"/>
            </a:pPr>
            <a:r>
              <a:rPr lang="en" sz="18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Para executar :</a:t>
            </a:r>
            <a:endParaRPr sz="18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Verdana"/>
              <a:buAutoNum type="alphaLcPeriod"/>
            </a:pPr>
            <a:r>
              <a:rPr lang="en" sz="18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qemu-system-i386  file.bin</a:t>
            </a:r>
            <a:endParaRPr sz="18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/>
          <p:nvPr/>
        </p:nvSpPr>
        <p:spPr>
          <a:xfrm>
            <a:off x="457200" y="36812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i="1" lang="en" sz="2400">
                <a:solidFill>
                  <a:srgbClr val="FFFFFF"/>
                </a:solidFill>
              </a:rPr>
              <a:t>Implementar sistema de cadastro de contas bancárias para pessoas físicas</a:t>
            </a:r>
            <a:r>
              <a:rPr b="0" i="1" lang="en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</p:txBody>
      </p:sp>
      <p:sp>
        <p:nvSpPr>
          <p:cNvPr id="100" name="Google Shape;100;p18"/>
          <p:cNvSpPr txBox="1"/>
          <p:nvPr/>
        </p:nvSpPr>
        <p:spPr>
          <a:xfrm>
            <a:off x="317825" y="1253400"/>
            <a:ext cx="8368799" cy="39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1" sz="1200" u="none" cap="none" strike="noStrike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rgbClr val="222222"/>
                </a:solidFill>
              </a:rPr>
              <a:t>	Cada cadastro deverá conter os seguintes campos:</a:t>
            </a:r>
            <a:endParaRPr i="1">
              <a:solidFill>
                <a:srgbClr val="222222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rgbClr val="222222"/>
              </a:solidFill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Arial"/>
              <a:buChar char="●"/>
            </a:pPr>
            <a:r>
              <a:rPr i="1" lang="en">
                <a:solidFill>
                  <a:srgbClr val="222222"/>
                </a:solidFill>
              </a:rPr>
              <a:t>N</a:t>
            </a:r>
            <a:r>
              <a:rPr b="0" i="1" lang="en" sz="14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ome do propriet</a:t>
            </a:r>
            <a:r>
              <a:rPr i="1" lang="en">
                <a:solidFill>
                  <a:srgbClr val="222222"/>
                </a:solidFill>
              </a:rPr>
              <a:t>ário</a:t>
            </a:r>
            <a:r>
              <a:rPr b="0" i="1" lang="en" sz="14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 (até 20 caracteres)</a:t>
            </a:r>
            <a:endParaRPr/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Arial"/>
              <a:buChar char="●"/>
            </a:pPr>
            <a:r>
              <a:rPr i="1" lang="en">
                <a:solidFill>
                  <a:srgbClr val="222222"/>
                </a:solidFill>
              </a:rPr>
              <a:t>CPF</a:t>
            </a:r>
            <a:endParaRPr i="1">
              <a:solidFill>
                <a:srgbClr val="222222"/>
              </a:solidFill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Arial"/>
              <a:buChar char="●"/>
            </a:pPr>
            <a:r>
              <a:rPr i="1" lang="en">
                <a:solidFill>
                  <a:srgbClr val="222222"/>
                </a:solidFill>
              </a:rPr>
              <a:t>Código da agência</a:t>
            </a:r>
            <a:endParaRPr i="1">
              <a:solidFill>
                <a:srgbClr val="222222"/>
              </a:solidFill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Arial"/>
              <a:buChar char="●"/>
            </a:pPr>
            <a:r>
              <a:rPr i="1" lang="en">
                <a:solidFill>
                  <a:srgbClr val="222222"/>
                </a:solidFill>
              </a:rPr>
              <a:t>Número da conta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1" sz="1400" u="none" cap="none" strike="noStrike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Font typeface="Arial"/>
              <a:buNone/>
            </a:pPr>
            <a:r>
              <a:rPr b="0" i="1" lang="en" sz="14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As seguintes opções deverão estar disponíveis para o usuário (</a:t>
            </a:r>
            <a:r>
              <a:rPr i="1" lang="en">
                <a:solidFill>
                  <a:srgbClr val="222222"/>
                </a:solidFill>
              </a:rPr>
              <a:t>implementem como subrotinas</a:t>
            </a:r>
            <a:r>
              <a:rPr b="0" i="1" lang="en" sz="14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):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1" sz="1400" u="none" cap="none" strike="noStrike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Arial"/>
              <a:buChar char="●"/>
            </a:pPr>
            <a:r>
              <a:rPr b="0" i="1" lang="en" sz="14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cadastrar </a:t>
            </a:r>
            <a:r>
              <a:rPr i="1" lang="en">
                <a:solidFill>
                  <a:srgbClr val="222222"/>
                </a:solidFill>
              </a:rPr>
              <a:t>nova conta</a:t>
            </a:r>
            <a:endParaRPr i="1"/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Arial"/>
              <a:buChar char="●"/>
            </a:pPr>
            <a:r>
              <a:rPr b="0" i="1" lang="en" sz="14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buscar conta</a:t>
            </a:r>
            <a:endParaRPr i="1"/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Arial"/>
              <a:buChar char="●"/>
            </a:pPr>
            <a:r>
              <a:rPr b="0" i="1" lang="en" sz="14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editar </a:t>
            </a:r>
            <a:r>
              <a:rPr i="1" lang="en">
                <a:solidFill>
                  <a:srgbClr val="222222"/>
                </a:solidFill>
              </a:rPr>
              <a:t>conta</a:t>
            </a:r>
            <a:endParaRPr i="1"/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Arial"/>
              <a:buChar char="●"/>
            </a:pPr>
            <a:r>
              <a:rPr b="0" i="1" lang="en" sz="14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deletar conta</a:t>
            </a:r>
            <a:endParaRPr i="1"/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Arial"/>
              <a:buChar char="●"/>
            </a:pPr>
            <a:r>
              <a:rPr b="0" i="1" lang="en" sz="14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listar </a:t>
            </a:r>
            <a:r>
              <a:rPr i="1" lang="en">
                <a:solidFill>
                  <a:srgbClr val="222222"/>
                </a:solidFill>
              </a:rPr>
              <a:t>agências</a:t>
            </a:r>
            <a:endParaRPr i="1"/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400"/>
              <a:buFont typeface="Arial"/>
              <a:buChar char="●"/>
            </a:pPr>
            <a:r>
              <a:rPr b="0" i="1" lang="en" sz="14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listar contas de uma </a:t>
            </a:r>
            <a:r>
              <a:rPr i="1" lang="en">
                <a:solidFill>
                  <a:srgbClr val="222222"/>
                </a:solidFill>
              </a:rPr>
              <a:t>agência</a:t>
            </a:r>
            <a:endParaRPr i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/>
          <p:nvPr>
            <p:ph type="title"/>
          </p:nvPr>
        </p:nvSpPr>
        <p:spPr>
          <a:xfrm>
            <a:off x="457200" y="205977"/>
            <a:ext cx="8229600" cy="114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Enviar para:</a:t>
            </a:r>
            <a:endParaRPr/>
          </a:p>
        </p:txBody>
      </p:sp>
      <p:sp>
        <p:nvSpPr>
          <p:cNvPr id="106" name="Google Shape;106;p19"/>
          <p:cNvSpPr txBox="1"/>
          <p:nvPr>
            <p:ph idx="1" type="body"/>
          </p:nvPr>
        </p:nvSpPr>
        <p:spPr>
          <a:xfrm>
            <a:off x="457200" y="1460499"/>
            <a:ext cx="8229600" cy="346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mvm3@cin.ufpe.br</a:t>
            </a:r>
            <a:endParaRPr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pkb@cin.ufpe.br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980000"/>
                </a:solidFill>
              </a:rPr>
              <a:t>USEM A TAG </a:t>
            </a:r>
            <a:r>
              <a:rPr lang="en" sz="6000">
                <a:solidFill>
                  <a:srgbClr val="FF0000"/>
                </a:solidFill>
              </a:rPr>
              <a:t>[IHS]</a:t>
            </a:r>
            <a:r>
              <a:rPr lang="en" sz="6000">
                <a:solidFill>
                  <a:srgbClr val="980000"/>
                </a:solidFill>
              </a:rPr>
              <a:t> NO ASSUNTO DO EMAIL</a:t>
            </a:r>
            <a:endParaRPr sz="6000"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/>
          <p:nvPr/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Mais informações: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Arial"/>
              <a:buChar char="●"/>
            </a:pPr>
            <a:r>
              <a:rPr b="0" i="0" lang="en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http://rs1.szif.hu/~tomcat/win32/intro.txt</a:t>
            </a:r>
            <a:endParaRPr sz="1800"/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Arial"/>
              <a:buChar char="●"/>
            </a:pPr>
            <a:r>
              <a:rPr b="0" i="0" lang="en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http://cs.fit.edu/~mmahoney/cse3101/nasmdocb.html</a:t>
            </a:r>
            <a:endParaRPr sz="1800"/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Arial"/>
              <a:buChar char="●"/>
            </a:pPr>
            <a:r>
              <a:rPr b="0" i="0" lang="en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http://www.nasm.us/doc/nasmdoc8.html</a:t>
            </a:r>
            <a:endParaRPr sz="1800"/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Arial"/>
              <a:buChar char="●"/>
            </a:pPr>
            <a:r>
              <a:rPr b="0" i="0" lang="en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http://wetolearn.blogspot.com.br/search/label/assembly</a:t>
            </a:r>
            <a:endParaRPr sz="1800"/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Arial"/>
              <a:buChar char="●"/>
            </a:pPr>
            <a:r>
              <a:rPr b="0" i="0" lang="en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http://www.tutorialspoint.com/assembly_programming/index.htm</a:t>
            </a:r>
            <a:endParaRPr sz="1800"/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Arial"/>
              <a:buChar char="●"/>
            </a:pPr>
            <a:r>
              <a:rPr b="0" i="0" lang="en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http://assemblytutorial.wikidot.com/start</a:t>
            </a:r>
            <a:endParaRPr sz="1800"/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0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b="1" i="0" lang="en" sz="4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Modo Real</a:t>
            </a:r>
            <a:endParaRPr/>
          </a:p>
        </p:txBody>
      </p:sp>
      <p:sp>
        <p:nvSpPr>
          <p:cNvPr id="46" name="Google Shape;46;p9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Acesso </a:t>
            </a:r>
            <a:r>
              <a:rPr lang="en" sz="2400">
                <a:solidFill>
                  <a:srgbClr val="000000"/>
                </a:solidFill>
              </a:rPr>
              <a:t>a</a:t>
            </a: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registradores de 16bits e endereçamento de no máximo 1MB de memória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Segmentos de tamanho fixo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Possibilidade de chamar interrupções da BIOS diretamente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●"/>
            </a:pPr>
            <a:r>
              <a:rPr b="0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Registrador PE está setado com 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Endereçamento</a:t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Segmentos e Offsets estão relacionados através da equação: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" sz="30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End_Físico = Segmento * 16 + Offset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Registradores de Segmento	</a:t>
            </a:r>
            <a:endParaRPr/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Existem seis Registradores de 16-bit: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CS, DS, ES, FS, GS e SS</a:t>
            </a:r>
            <a:endParaRPr b="0" i="0" sz="3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                     Notação: </a:t>
            </a:r>
            <a:endParaRPr/>
          </a:p>
          <a:p>
            <a:pPr indent="0" lvl="0" marL="22860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 </a:t>
            </a:r>
            <a:r>
              <a:rPr b="0" i="0" lang="en" sz="24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12F3</a:t>
            </a:r>
            <a:r>
              <a:rPr b="0" i="0" lang="en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:     </a:t>
            </a:r>
            <a:r>
              <a:rPr b="0" i="0" lang="en" sz="2400" u="none" cap="none" strike="noStrike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4B27</a:t>
            </a:r>
            <a:br>
              <a:rPr b="0" i="0" lang="en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0" i="0" lang="en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    ^              ^</a:t>
            </a:r>
            <a:br>
              <a:rPr b="0" i="0" lang="en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b="0" i="0" lang="en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  <a:r>
              <a:rPr b="0" i="0" lang="en" sz="2400" u="none" cap="none" strike="noStrike">
                <a:solidFill>
                  <a:srgbClr val="38761D"/>
                </a:solidFill>
                <a:latin typeface="Verdana"/>
                <a:ea typeface="Verdana"/>
                <a:cs typeface="Verdana"/>
                <a:sym typeface="Verdana"/>
              </a:rPr>
              <a:t>Segmento</a:t>
            </a:r>
            <a:r>
              <a:rPr b="0" i="0" lang="en" sz="24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</a:t>
            </a:r>
            <a:r>
              <a:rPr b="0" i="0" lang="en" sz="2400" u="none" cap="none" strike="noStrike">
                <a:solidFill>
                  <a:srgbClr val="38761D"/>
                </a:solidFill>
                <a:latin typeface="Verdana"/>
                <a:ea typeface="Verdana"/>
                <a:cs typeface="Verdana"/>
                <a:sym typeface="Verdana"/>
              </a:rPr>
              <a:t>Offset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"/>
              <a:t>		Endereço real: </a:t>
            </a:r>
            <a:r>
              <a:rPr lang="en"/>
              <a:t>12F30 + 4B27 = 17A57</a:t>
            </a:r>
            <a:endParaRPr b="0" i="0" sz="3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/>
        </p:nvSpPr>
        <p:spPr>
          <a:xfrm>
            <a:off x="457200" y="36812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Registradores de Segmento</a:t>
            </a:r>
            <a:endParaRPr/>
          </a:p>
        </p:txBody>
      </p:sp>
      <p:sp>
        <p:nvSpPr>
          <p:cNvPr id="64" name="Google Shape;64;p12"/>
          <p:cNvSpPr txBox="1"/>
          <p:nvPr/>
        </p:nvSpPr>
        <p:spPr>
          <a:xfrm>
            <a:off x="457200" y="12763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Font typeface="Arial"/>
              <a:buNone/>
            </a:pPr>
            <a:r>
              <a:rPr b="1" i="0" lang="en" sz="22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CS </a:t>
            </a:r>
            <a:r>
              <a:rPr b="0" i="0" lang="en" sz="22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- Aponta para uma área da memória que contém o código do programa em execução;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33"/>
              </a:buClr>
              <a:buFont typeface="Arial"/>
              <a:buNone/>
            </a:pPr>
            <a:r>
              <a:rPr b="1" i="0" lang="en" sz="22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DS </a:t>
            </a:r>
            <a:r>
              <a:rPr b="0" i="0" lang="en" sz="22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- Aponta para um segmento de memória  que estiver sendo utilizada no armazenamento de dados do programa em execução.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33"/>
              </a:buClr>
              <a:buFont typeface="Arial"/>
              <a:buNone/>
            </a:pPr>
            <a:r>
              <a:rPr b="1" i="0" lang="en" sz="22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SS </a:t>
            </a:r>
            <a:r>
              <a:rPr b="0" i="0" lang="en" sz="22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- Utilizado para identificar o segmento que será utilizado como pilha, com o objetivo de guardar os dados do programa atual.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33"/>
              </a:buClr>
              <a:buFont typeface="Arial"/>
              <a:buNone/>
            </a:pPr>
            <a:r>
              <a:rPr b="1" i="0" lang="en" sz="22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ES, FS, GS</a:t>
            </a:r>
            <a:r>
              <a:rPr b="0" i="0" lang="en" sz="22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- São usados para definir um segmento extra de dados, distante da área que está sendo utilizada.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/>
        </p:nvSpPr>
        <p:spPr>
          <a:xfrm>
            <a:off x="457200" y="44432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Registradores de dados</a:t>
            </a:r>
            <a:endParaRPr/>
          </a:p>
        </p:txBody>
      </p:sp>
      <p:sp>
        <p:nvSpPr>
          <p:cNvPr id="70" name="Google Shape;70;p13"/>
          <p:cNvSpPr txBox="1"/>
          <p:nvPr/>
        </p:nvSpPr>
        <p:spPr>
          <a:xfrm>
            <a:off x="457200" y="15049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Verdana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AX é o acumulador</a:t>
            </a:r>
            <a:r>
              <a:rPr b="0" i="0" lang="en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: É utilizado para entrada/saída e para a maioria das instruções aritméticas.</a:t>
            </a:r>
            <a:endParaRPr/>
          </a:p>
          <a:p>
            <a:pPr indent="0" lvl="0" marL="0" marR="0" rtl="0" algn="just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Font typeface="Verdana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BX é o registrador base</a:t>
            </a:r>
            <a:r>
              <a:rPr b="0" i="0" lang="en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: Pode ser usado para indexar endereços.</a:t>
            </a:r>
            <a:endParaRPr/>
          </a:p>
          <a:p>
            <a:pPr indent="0" lvl="0" marL="0" marR="0" rtl="0" algn="just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Font typeface="Verdana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CX é o registrador contador</a:t>
            </a:r>
            <a:r>
              <a:rPr b="0" i="0" lang="en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: Assim como o ECX, o registrador CX guarda o contador de laços.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Font typeface="Verdana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DX é o registrador de dados</a:t>
            </a:r>
            <a:r>
              <a:rPr b="0" i="0" lang="en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: Também é usado em operações de       entrada/saída. Também pode ser usado com o registrador AX em conjunto com DX para multiplicar e dividir grandes valores.</a:t>
            </a:r>
            <a:endParaRPr/>
          </a:p>
          <a:p>
            <a:pPr indent="0" lvl="0" marL="0" marR="0" rtl="0" algn="just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/>
        </p:nvSpPr>
        <p:spPr>
          <a:xfrm>
            <a:off x="242050" y="495152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Registradores Apontadores</a:t>
            </a:r>
            <a:endParaRPr/>
          </a:p>
        </p:txBody>
      </p:sp>
      <p:sp>
        <p:nvSpPr>
          <p:cNvPr id="76" name="Google Shape;76;p14"/>
          <p:cNvSpPr txBox="1"/>
          <p:nvPr/>
        </p:nvSpPr>
        <p:spPr>
          <a:xfrm>
            <a:off x="457200" y="16573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Font typeface="Arial"/>
              <a:buNone/>
            </a:pPr>
            <a:r>
              <a:rPr b="1" i="0" lang="en" sz="22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Registrador IP: </a:t>
            </a:r>
            <a:r>
              <a:rPr b="0" i="0" lang="en" sz="22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Guarda o offset da próxima instrução a ser executada. (CS:IP) dá o endereço completo da instrução atual no segmento de código (Obs.: Este registrador é de uso interno do processador, e portanto o seu valor não pode ser modificado, apenas lido).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33"/>
              </a:buClr>
              <a:buFont typeface="Arial"/>
              <a:buNone/>
            </a:pPr>
            <a:r>
              <a:rPr b="1" i="0" lang="en" sz="22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Registrador SP: </a:t>
            </a:r>
            <a:r>
              <a:rPr b="0" i="0" lang="en" sz="22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Este registrador aponta para o topo da pilha.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33"/>
              </a:buClr>
              <a:buFont typeface="Arial"/>
              <a:buNone/>
            </a:pPr>
            <a:r>
              <a:rPr b="1" i="0" lang="en" sz="22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Registrador BP:</a:t>
            </a:r>
            <a:r>
              <a:rPr b="0" i="0" lang="en" sz="22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 Este registrador aponta para a base da pilha.</a:t>
            </a:r>
            <a:endParaRPr/>
          </a:p>
          <a:p>
            <a:pPr indent="0" lvl="0" marL="0" marR="0" rtl="0" algn="just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/>
        </p:nvSpPr>
        <p:spPr>
          <a:xfrm>
            <a:off x="457200" y="44432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Registradores de Índice	</a:t>
            </a:r>
            <a:endParaRPr/>
          </a:p>
        </p:txBody>
      </p:sp>
      <p:sp>
        <p:nvSpPr>
          <p:cNvPr id="82" name="Google Shape;82;p15"/>
          <p:cNvSpPr txBox="1"/>
          <p:nvPr/>
        </p:nvSpPr>
        <p:spPr>
          <a:xfrm>
            <a:off x="457200" y="15049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Font typeface="Arial"/>
              <a:buNone/>
            </a:pPr>
            <a:r>
              <a:rPr b="0" i="0" lang="en" sz="3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São úteis para indexar endereços: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33"/>
              </a:buClr>
              <a:buSzPts val="3000"/>
              <a:buFont typeface="Arial"/>
              <a:buChar char="●"/>
            </a:pPr>
            <a:r>
              <a:rPr b="0" i="0" lang="en" sz="3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SI - É usado como fonte para operações com strings;</a:t>
            </a:r>
            <a:endParaRPr/>
          </a:p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33333"/>
              </a:buClr>
              <a:buSzPts val="3000"/>
              <a:buFont typeface="Arial"/>
              <a:buChar char="●"/>
            </a:pPr>
            <a:r>
              <a:rPr b="0" i="0" lang="en" sz="3000" u="none" cap="none" strike="noStrike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DI - É usado como destino para operações com strings.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</a:pPr>
            <a:r>
              <a:rPr b="0" i="0" lang="en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Interrupções da BIOS </a:t>
            </a:r>
            <a:endParaRPr/>
          </a:p>
        </p:txBody>
      </p:sp>
      <p:sp>
        <p:nvSpPr>
          <p:cNvPr id="88" name="Google Shape;88;p16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●"/>
            </a:pPr>
            <a:r>
              <a:rPr b="0" i="0" lang="en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Registradores de 16 bits </a:t>
            </a:r>
            <a:endParaRPr/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●"/>
            </a:pPr>
            <a:r>
              <a:rPr b="0" i="0" lang="en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Vários tipos (int 10h, int 13h,int 16h...)  </a:t>
            </a:r>
            <a:endParaRPr/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●"/>
            </a:pPr>
            <a:r>
              <a:rPr b="0" i="0" lang="en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AH = valor secundário da interrupção </a:t>
            </a:r>
            <a:endParaRPr/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●"/>
            </a:pPr>
            <a:r>
              <a:rPr b="0" i="0" lang="en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Outros registradores recebem os parâmetros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