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9CEB7-FD32-400C-9F07-EDD8F3711622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42B7B-DF53-4519-A1D2-1FA3AF9CD23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8FE2-A220-41F3-9C3E-D6DE1CD60D0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ACAF-CAD6-432E-B71F-A3C879958A5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Uma Análise no ciclo de vida de Gestão de Projetos com foco em Melhoria de Processos Híbridos para o desenvolvimento de software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Hugo Vieira </a:t>
            </a:r>
            <a:r>
              <a:rPr lang="en-US" sz="2200" dirty="0" err="1" smtClean="0"/>
              <a:t>Lucena</a:t>
            </a:r>
            <a:r>
              <a:rPr lang="en-US" sz="2200" dirty="0" smtClean="0"/>
              <a:t> de Souza</a:t>
            </a:r>
          </a:p>
          <a:p>
            <a:r>
              <a:rPr lang="en-US" sz="2200" dirty="0" smtClean="0"/>
              <a:t>hvls@cin.ufpe.br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600" b="1" dirty="0"/>
              <a:t>Análise do ciclo de vida em projetos e melhoria de processos híbridos</a:t>
            </a:r>
            <a:r>
              <a:rPr lang="en-US" sz="2600" b="1" dirty="0"/>
              <a:t/>
            </a:r>
            <a:br>
              <a:rPr lang="en-US" sz="2600" b="1" dirty="0"/>
            </a:br>
            <a:endParaRPr lang="en-US" sz="2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Planejamento </a:t>
            </a:r>
            <a:r>
              <a:rPr lang="pt-BR" dirty="0"/>
              <a:t>para gestão </a:t>
            </a:r>
            <a:r>
              <a:rPr lang="pt-BR" dirty="0" smtClean="0"/>
              <a:t>híbrida;</a:t>
            </a:r>
          </a:p>
          <a:p>
            <a:pPr lvl="1"/>
            <a:r>
              <a:rPr lang="pt-BR" dirty="0" smtClean="0"/>
              <a:t>Principais práticas pesadas + leves;</a:t>
            </a:r>
            <a:endParaRPr lang="en-US" dirty="0"/>
          </a:p>
          <a:p>
            <a:r>
              <a:rPr lang="pt-BR" dirty="0" smtClean="0"/>
              <a:t>Iniciação </a:t>
            </a:r>
            <a:r>
              <a:rPr lang="pt-BR" dirty="0"/>
              <a:t>para gestão </a:t>
            </a:r>
            <a:r>
              <a:rPr lang="pt-BR" dirty="0" smtClean="0"/>
              <a:t>híbrida;</a:t>
            </a:r>
          </a:p>
          <a:p>
            <a:pPr lvl="1"/>
            <a:r>
              <a:rPr lang="pt-BR" dirty="0" smtClean="0"/>
              <a:t>Principais práticas pesadas + leves;</a:t>
            </a:r>
            <a:endParaRPr lang="en-US" dirty="0"/>
          </a:p>
          <a:p>
            <a:r>
              <a:rPr lang="pt-BR" dirty="0" smtClean="0"/>
              <a:t>Execução </a:t>
            </a:r>
            <a:r>
              <a:rPr lang="pt-BR" dirty="0"/>
              <a:t>para gestão </a:t>
            </a:r>
            <a:r>
              <a:rPr lang="pt-BR" dirty="0" smtClean="0"/>
              <a:t>híbrida;</a:t>
            </a:r>
          </a:p>
          <a:p>
            <a:pPr lvl="1"/>
            <a:r>
              <a:rPr lang="pt-BR" dirty="0" smtClean="0"/>
              <a:t>Principais práticas pesadas + leves;</a:t>
            </a:r>
            <a:endParaRPr lang="en-US" dirty="0"/>
          </a:p>
          <a:p>
            <a:r>
              <a:rPr lang="pt-BR" dirty="0" smtClean="0"/>
              <a:t>Monitoramento </a:t>
            </a:r>
            <a:r>
              <a:rPr lang="pt-BR" dirty="0"/>
              <a:t>e controle para gestão </a:t>
            </a:r>
            <a:r>
              <a:rPr lang="pt-BR" dirty="0" smtClean="0"/>
              <a:t>híbrida</a:t>
            </a:r>
          </a:p>
          <a:p>
            <a:pPr lvl="1"/>
            <a:r>
              <a:rPr lang="pt-BR" dirty="0" smtClean="0"/>
              <a:t>Principais práticas pesadas + leves;</a:t>
            </a:r>
            <a:endParaRPr lang="en-US" dirty="0"/>
          </a:p>
          <a:p>
            <a:r>
              <a:rPr lang="pt-BR" dirty="0" smtClean="0"/>
              <a:t>Encerramento </a:t>
            </a:r>
            <a:r>
              <a:rPr lang="pt-BR" dirty="0"/>
              <a:t>para gestão </a:t>
            </a:r>
            <a:r>
              <a:rPr lang="pt-BR" dirty="0" smtClean="0"/>
              <a:t>híbrida;</a:t>
            </a:r>
          </a:p>
          <a:p>
            <a:pPr lvl="1"/>
            <a:r>
              <a:rPr lang="pt-BR" dirty="0" smtClean="0"/>
              <a:t>Principais práticas pesadas + leves;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09800" y="1295400"/>
            <a:ext cx="5029200" cy="41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2220531" y="1319010"/>
            <a:ext cx="2046669" cy="41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5257800" y="1311501"/>
            <a:ext cx="1971543" cy="41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/>
          <p:cNvSpPr txBox="1"/>
          <p:nvPr/>
        </p:nvSpPr>
        <p:spPr>
          <a:xfrm>
            <a:off x="2514600" y="228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ÁGIL</a:t>
            </a:r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5562600" y="2297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PESADO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4267200" y="228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HÍBRIDO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667000" y="838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PRÁTICAS</a:t>
            </a:r>
            <a:endParaRPr lang="en-US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191000" y="838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PRÁTICAS</a:t>
            </a:r>
            <a:endParaRPr lang="en-US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715000" y="838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PRÁTICAS</a:t>
            </a:r>
            <a:endParaRPr lang="en-US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524000" y="762000"/>
            <a:ext cx="6477000" cy="495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ixaDeTexto 13"/>
          <p:cNvSpPr txBox="1"/>
          <p:nvPr/>
        </p:nvSpPr>
        <p:spPr>
          <a:xfrm>
            <a:off x="3124200" y="304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Gestão</a:t>
            </a:r>
            <a:r>
              <a:rPr lang="en-US" dirty="0"/>
              <a:t> </a:t>
            </a:r>
            <a:r>
              <a:rPr lang="en-US" dirty="0" smtClean="0"/>
              <a:t>com as </a:t>
            </a:r>
            <a:r>
              <a:rPr lang="en-US" dirty="0" err="1" smtClean="0"/>
              <a:t>Práticas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600" b="1" dirty="0"/>
              <a:t>Análise do ciclo de vida em projetos e melhoria de processos híbridos</a:t>
            </a:r>
            <a:r>
              <a:rPr lang="en-US" sz="2600" b="1" dirty="0"/>
              <a:t/>
            </a:r>
            <a:br>
              <a:rPr lang="en-US" sz="2600" b="1" dirty="0"/>
            </a:br>
            <a:endParaRPr lang="en-US" sz="2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Prover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leitor</a:t>
            </a:r>
            <a:r>
              <a:rPr lang="en-US" dirty="0" smtClean="0"/>
              <a:t>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praticas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utilizadas</a:t>
            </a:r>
            <a:r>
              <a:rPr lang="en-US" dirty="0"/>
              <a:t> </a:t>
            </a:r>
            <a:r>
              <a:rPr lang="en-US" dirty="0" err="1" smtClean="0"/>
              <a:t>filtradas</a:t>
            </a:r>
            <a:r>
              <a:rPr lang="en-US" dirty="0" smtClean="0"/>
              <a:t> do PMBOK, ISO/IEC 12207 e ISO 10006;</a:t>
            </a:r>
          </a:p>
          <a:p>
            <a:endParaRPr lang="en-US" dirty="0"/>
          </a:p>
          <a:p>
            <a:r>
              <a:rPr lang="en-US" dirty="0" err="1" smtClean="0"/>
              <a:t>Prover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leitor</a:t>
            </a:r>
            <a:r>
              <a:rPr lang="en-US" dirty="0" smtClean="0"/>
              <a:t>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praticas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utilizadas</a:t>
            </a:r>
            <a:r>
              <a:rPr lang="en-US" dirty="0" smtClean="0"/>
              <a:t> do SCRUM, XP e Lean;</a:t>
            </a:r>
          </a:p>
          <a:p>
            <a:endParaRPr lang="en-US" dirty="0"/>
          </a:p>
          <a:p>
            <a:r>
              <a:rPr lang="en-US" dirty="0" err="1" smtClean="0"/>
              <a:t>Analisar</a:t>
            </a:r>
            <a:r>
              <a:rPr lang="en-US" dirty="0" smtClean="0"/>
              <a:t> </a:t>
            </a:r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relacionar</a:t>
            </a:r>
            <a:r>
              <a:rPr lang="en-US" dirty="0" smtClean="0"/>
              <a:t> e se auto-</a:t>
            </a:r>
            <a:r>
              <a:rPr lang="en-US" dirty="0" err="1" smtClean="0"/>
              <a:t>completarem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prover</a:t>
            </a:r>
            <a:r>
              <a:rPr lang="en-US" dirty="0" smtClean="0"/>
              <a:t> </a:t>
            </a:r>
            <a:r>
              <a:rPr lang="en-US" dirty="0" err="1" smtClean="0"/>
              <a:t>melhorias</a:t>
            </a:r>
            <a:r>
              <a:rPr lang="en-US" dirty="0" smtClean="0"/>
              <a:t> de </a:t>
            </a:r>
            <a:r>
              <a:rPr lang="en-US" dirty="0" err="1" smtClean="0"/>
              <a:t>gestao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Formular</a:t>
            </a:r>
            <a:r>
              <a:rPr lang="en-US" dirty="0" smtClean="0"/>
              <a:t> “</a:t>
            </a:r>
            <a:r>
              <a:rPr lang="en-US" dirty="0" err="1" smtClean="0"/>
              <a:t>opções</a:t>
            </a:r>
            <a:r>
              <a:rPr lang="en-US" dirty="0" smtClean="0"/>
              <a:t>” </a:t>
            </a:r>
            <a:r>
              <a:rPr lang="en-US" dirty="0" err="1" smtClean="0"/>
              <a:t>escaláveis</a:t>
            </a:r>
            <a:r>
              <a:rPr lang="en-US" dirty="0" smtClean="0"/>
              <a:t> com o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práticas</a:t>
            </a:r>
            <a:r>
              <a:rPr lang="en-US" dirty="0" smtClean="0"/>
              <a:t> “</a:t>
            </a:r>
            <a:r>
              <a:rPr lang="en-US" dirty="0" err="1" smtClean="0"/>
              <a:t>unidas</a:t>
            </a:r>
            <a:r>
              <a:rPr lang="en-US" dirty="0" smtClean="0"/>
              <a:t>”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prover</a:t>
            </a:r>
            <a:r>
              <a:rPr lang="en-US" dirty="0" smtClean="0"/>
              <a:t> </a:t>
            </a:r>
            <a:r>
              <a:rPr lang="en-US" dirty="0" err="1" smtClean="0"/>
              <a:t>melhorias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Conclusões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Flexibilidade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Informalidade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Formalidade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Novo </a:t>
            </a:r>
            <a:r>
              <a:rPr lang="en-US" dirty="0" err="1" smtClean="0"/>
              <a:t>conceito</a:t>
            </a:r>
            <a:r>
              <a:rPr lang="en-US" dirty="0" smtClean="0"/>
              <a:t> ?</a:t>
            </a:r>
          </a:p>
          <a:p>
            <a:endParaRPr lang="en-US" dirty="0"/>
          </a:p>
          <a:p>
            <a:r>
              <a:rPr lang="en-US" dirty="0" err="1" smtClean="0"/>
              <a:t>Princípio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MSc</a:t>
            </a:r>
            <a:r>
              <a:rPr lang="en-US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900" dirty="0" smtClean="0"/>
          </a:p>
          <a:p>
            <a:pPr algn="ctr">
              <a:buNone/>
            </a:pPr>
            <a:r>
              <a:rPr lang="en-US" sz="7900" dirty="0" smtClean="0"/>
              <a:t>OBRIGADO! </a:t>
            </a:r>
            <a:r>
              <a:rPr lang="en-US" sz="7900" dirty="0" smtClean="0">
                <a:sym typeface="Wingdings" pitchFamily="2" charset="2"/>
              </a:rPr>
              <a:t>:D</a:t>
            </a:r>
            <a:endParaRPr lang="en-US" sz="7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Roteiro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projetos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Ciclo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projetos</a:t>
            </a:r>
            <a:r>
              <a:rPr lang="en-US" dirty="0" smtClean="0"/>
              <a:t>;</a:t>
            </a:r>
            <a:endParaRPr lang="en-US" dirty="0"/>
          </a:p>
          <a:p>
            <a:pPr lvl="1"/>
            <a:r>
              <a:rPr lang="en-US" dirty="0" err="1" smtClean="0"/>
              <a:t>Ciclo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software </a:t>
            </a: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projetos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Processo</a:t>
            </a:r>
            <a:r>
              <a:rPr lang="en-US" dirty="0" smtClean="0"/>
              <a:t> de software;</a:t>
            </a:r>
          </a:p>
          <a:p>
            <a:pPr lvl="1"/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híbridos</a:t>
            </a:r>
            <a:r>
              <a:rPr lang="en-US" dirty="0" smtClean="0"/>
              <a:t> de software;</a:t>
            </a:r>
          </a:p>
          <a:p>
            <a:pPr lvl="1"/>
            <a:r>
              <a:rPr lang="en-US" dirty="0" err="1" smtClean="0"/>
              <a:t>Melhoria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r>
              <a:rPr lang="en-US" dirty="0" smtClean="0"/>
              <a:t> de software;</a:t>
            </a:r>
          </a:p>
          <a:p>
            <a:r>
              <a:rPr lang="en-US" dirty="0" err="1" smtClean="0"/>
              <a:t>Análise</a:t>
            </a:r>
            <a:r>
              <a:rPr lang="en-US" dirty="0" smtClean="0"/>
              <a:t> do </a:t>
            </a:r>
            <a:r>
              <a:rPr lang="en-US" dirty="0" err="1" smtClean="0"/>
              <a:t>ciclo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projetos</a:t>
            </a:r>
            <a:r>
              <a:rPr lang="en-US" dirty="0" smtClean="0"/>
              <a:t> e </a:t>
            </a:r>
            <a:r>
              <a:rPr lang="en-US" dirty="0" err="1" smtClean="0"/>
              <a:t>melhoria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híbridos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Conclusões</a:t>
            </a:r>
            <a:r>
              <a:rPr lang="en-US" dirty="0"/>
              <a:t>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Introdução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i="1" dirty="0" smtClean="0"/>
              <a:t>“Projetos formulam demasiadas </a:t>
            </a:r>
            <a:r>
              <a:rPr lang="pt-BR" i="1" dirty="0"/>
              <a:t>situações diferentes </a:t>
            </a:r>
            <a:r>
              <a:rPr lang="pt-BR" i="1" dirty="0" smtClean="0"/>
              <a:t>à </a:t>
            </a:r>
            <a:r>
              <a:rPr lang="pt-BR" i="1" dirty="0"/>
              <a:t>medida que novas necessidades forem surgindo, principalmente com o desenvolvimento de novos projetos e a expansão e continuação de projetos já </a:t>
            </a:r>
            <a:r>
              <a:rPr lang="pt-BR" i="1" dirty="0" smtClean="0"/>
              <a:t>existentes;”</a:t>
            </a:r>
          </a:p>
          <a:p>
            <a:endParaRPr lang="pt-BR" i="1" dirty="0"/>
          </a:p>
          <a:p>
            <a:r>
              <a:rPr lang="pt-BR" i="1" dirty="0" smtClean="0"/>
              <a:t>“Para </a:t>
            </a:r>
            <a:r>
              <a:rPr lang="pt-BR" i="1" dirty="0"/>
              <a:t>as empresas de software o cenário se torna heterogêneo, considerando a implantação de uma política de </a:t>
            </a:r>
            <a:r>
              <a:rPr lang="pt-BR" i="1" dirty="0" smtClean="0"/>
              <a:t>gestão;”</a:t>
            </a:r>
          </a:p>
          <a:p>
            <a:endParaRPr lang="pt-BR" dirty="0" smtClean="0"/>
          </a:p>
          <a:p>
            <a:r>
              <a:rPr lang="pt-BR" i="1" dirty="0" smtClean="0"/>
              <a:t>“Há </a:t>
            </a:r>
            <a:r>
              <a:rPr lang="pt-BR" i="1" dirty="0"/>
              <a:t>no mercado algumas empresas que vem aos poucos mesclando algumas práticas mais objetivas, provenientes das metodologias ágeis à sua estrutura matricial hierárquica para o desenvolvimento </a:t>
            </a:r>
            <a:r>
              <a:rPr lang="pt-BR" i="1" dirty="0" smtClean="0"/>
              <a:t>software”;</a:t>
            </a:r>
          </a:p>
          <a:p>
            <a:endParaRPr lang="pt-BR" i="1" dirty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Projetos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 gestão, gerência, ou administração de um ou mais projetos sempre insinua o conhecimento de tudo e de todos que estão inseridos ou envolvidos neste percurso que pode alavancar situações adversas ao longo de seu </a:t>
            </a:r>
            <a:r>
              <a:rPr lang="pt-BR" dirty="0" smtClean="0"/>
              <a:t>trajeto;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ciclo de vida em um projeto nada mais é do que </a:t>
            </a:r>
            <a:r>
              <a:rPr lang="pt-BR" dirty="0" smtClean="0"/>
              <a:t>formalização </a:t>
            </a:r>
            <a:r>
              <a:rPr lang="pt-BR" dirty="0"/>
              <a:t>documentada de todas as etapas que compreendem desde seu início ao seu término 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Cada </a:t>
            </a:r>
            <a:r>
              <a:rPr lang="pt-BR" dirty="0"/>
              <a:t>fase formadora deste ciclo propõe um fluxo de entrada e saída de informações representadas através de dados resultantes da execução de uma determinada atividade ou tarefa analisada através de artefatos (</a:t>
            </a:r>
            <a:r>
              <a:rPr lang="pt-BR" i="1" dirty="0"/>
              <a:t>input</a:t>
            </a:r>
            <a:r>
              <a:rPr lang="pt-BR" dirty="0"/>
              <a:t> e </a:t>
            </a:r>
            <a:r>
              <a:rPr lang="pt-BR" i="1" dirty="0"/>
              <a:t>output</a:t>
            </a:r>
            <a:r>
              <a:rPr lang="pt-BR" dirty="0"/>
              <a:t>) que integram um modelo de trabalho </a:t>
            </a:r>
            <a:r>
              <a:rPr lang="pt-BR" i="1" dirty="0"/>
              <a:t>workflow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Projetos</a:t>
            </a:r>
            <a:endParaRPr lang="en-US" dirty="0"/>
          </a:p>
        </p:txBody>
      </p:sp>
      <p:pic>
        <p:nvPicPr>
          <p:cNvPr id="15" name="Imagem 14" descr="Screenshot1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54832"/>
            <a:ext cx="6629400" cy="4750768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457200" y="1524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Ciclo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projetos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Projetos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Para o campo software, a visão de ciclo de vida aponta dois cumes opostos, e de paradigmas que às vezes geram conflitos. De um lado estão os chamados “padrões” subsidiados a documentações e </a:t>
            </a:r>
            <a:r>
              <a:rPr lang="pt-BR" dirty="0" smtClean="0"/>
              <a:t>regras;</a:t>
            </a:r>
          </a:p>
          <a:p>
            <a:r>
              <a:rPr lang="pt-BR" dirty="0"/>
              <a:t>Do outro, as conhecidas “metodologias ágeis” ou </a:t>
            </a:r>
            <a:r>
              <a:rPr lang="pt-BR" i="1" dirty="0"/>
              <a:t>framework</a:t>
            </a:r>
            <a:r>
              <a:rPr lang="pt-BR" dirty="0"/>
              <a:t> ágil, tendo em vista que alguns publicados recentemente também adotam vínculos e conceitos de produção e manufatura, como por exemplo, o </a:t>
            </a:r>
            <a:r>
              <a:rPr lang="pt-BR" dirty="0" err="1" smtClean="0"/>
              <a:t>Kanban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ISO 1006, PMBOK, ISO/IEC </a:t>
            </a:r>
            <a:r>
              <a:rPr lang="pt-BR" dirty="0" err="1"/>
              <a:t>and</a:t>
            </a:r>
            <a:r>
              <a:rPr lang="pt-BR" dirty="0"/>
              <a:t> IEEE </a:t>
            </a:r>
            <a:r>
              <a:rPr lang="pt-BR" dirty="0" err="1"/>
              <a:t>Std</a:t>
            </a:r>
            <a:r>
              <a:rPr lang="pt-BR" dirty="0"/>
              <a:t> </a:t>
            </a:r>
            <a:r>
              <a:rPr lang="pt-BR" dirty="0" smtClean="0"/>
              <a:t>12207™, </a:t>
            </a:r>
            <a:r>
              <a:rPr lang="pt-BR" dirty="0"/>
              <a:t>ISO/IEC </a:t>
            </a:r>
            <a:r>
              <a:rPr lang="pt-BR" dirty="0" smtClean="0"/>
              <a:t>15504, </a:t>
            </a:r>
            <a:r>
              <a:rPr lang="pt-BR" dirty="0"/>
              <a:t>ISO/IEC </a:t>
            </a:r>
            <a:r>
              <a:rPr lang="pt-BR" dirty="0" smtClean="0"/>
              <a:t>90003, </a:t>
            </a:r>
            <a:r>
              <a:rPr lang="pt-BR" dirty="0"/>
              <a:t>CMMI </a:t>
            </a:r>
            <a:r>
              <a:rPr lang="pt-BR" dirty="0" smtClean="0"/>
              <a:t>e </a:t>
            </a:r>
            <a:r>
              <a:rPr lang="pt-BR" dirty="0"/>
              <a:t>o </a:t>
            </a:r>
            <a:r>
              <a:rPr lang="pt-BR" dirty="0" smtClean="0"/>
              <a:t>MPS.BR;</a:t>
            </a:r>
          </a:p>
          <a:p>
            <a:endParaRPr lang="pt-BR" dirty="0"/>
          </a:p>
          <a:p>
            <a:r>
              <a:rPr lang="pt-BR" dirty="0" err="1" smtClean="0"/>
              <a:t>Scrum</a:t>
            </a:r>
            <a:r>
              <a:rPr lang="pt-BR" dirty="0" smtClean="0"/>
              <a:t>, </a:t>
            </a:r>
            <a:r>
              <a:rPr lang="pt-BR" dirty="0" err="1" smtClean="0"/>
              <a:t>Kanban</a:t>
            </a:r>
            <a:r>
              <a:rPr lang="pt-BR" dirty="0" smtClean="0"/>
              <a:t>, </a:t>
            </a:r>
            <a:r>
              <a:rPr lang="pt-BR" dirty="0" err="1" smtClean="0"/>
              <a:t>Lean</a:t>
            </a:r>
            <a:r>
              <a:rPr lang="pt-BR" dirty="0" smtClean="0"/>
              <a:t>, XP, </a:t>
            </a:r>
            <a:r>
              <a:rPr lang="pt-BR" dirty="0" err="1" smtClean="0"/>
              <a:t>etc</a:t>
            </a:r>
            <a:r>
              <a:rPr lang="pt-BR" dirty="0" smtClean="0"/>
              <a:t>;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7200" y="1219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Ciclo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de software </a:t>
            </a: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projetos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Processos</a:t>
            </a:r>
            <a:r>
              <a:rPr lang="en-US" dirty="0" smtClean="0"/>
              <a:t> de software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Definidos </a:t>
            </a:r>
            <a:r>
              <a:rPr lang="pt-BR" dirty="0"/>
              <a:t>de acordo com a demanda de quem os </a:t>
            </a:r>
            <a:r>
              <a:rPr lang="pt-BR" dirty="0" smtClean="0"/>
              <a:t>usa;</a:t>
            </a:r>
          </a:p>
          <a:p>
            <a:pPr lvl="0" algn="just"/>
            <a:r>
              <a:rPr lang="pt-BR" dirty="0"/>
              <a:t>Redução de problemas: Cada processo ou </a:t>
            </a:r>
            <a:r>
              <a:rPr lang="pt-BR" dirty="0" err="1"/>
              <a:t>subprocesso</a:t>
            </a:r>
            <a:r>
              <a:rPr lang="pt-BR" dirty="0"/>
              <a:t> de um projeto de sistemas deverá propiciar resolução de imprevistos e </a:t>
            </a:r>
            <a:r>
              <a:rPr lang="pt-BR" dirty="0" smtClean="0"/>
              <a:t>afins;</a:t>
            </a:r>
            <a:endParaRPr lang="en-US" dirty="0"/>
          </a:p>
          <a:p>
            <a:pPr lvl="0" algn="just"/>
            <a:r>
              <a:rPr lang="pt-BR" dirty="0"/>
              <a:t>Aquisição de maturidade: Antigas experiências devem servir como base para a geração de novos processos ou para a utilização de processos compatíveis com a estrutura do </a:t>
            </a:r>
            <a:r>
              <a:rPr lang="pt-BR" dirty="0" smtClean="0"/>
              <a:t>cenário;</a:t>
            </a:r>
          </a:p>
          <a:p>
            <a:pPr lvl="0" algn="just"/>
            <a:endParaRPr lang="en-US" dirty="0"/>
          </a:p>
          <a:p>
            <a:pPr lvl="0" algn="just"/>
            <a:r>
              <a:rPr lang="pt-BR" dirty="0"/>
              <a:t>Economia: Envolve tempo, esforço, custo, </a:t>
            </a:r>
            <a:r>
              <a:rPr lang="pt-BR" dirty="0" err="1" smtClean="0"/>
              <a:t>etc</a:t>
            </a:r>
            <a:r>
              <a:rPr lang="pt-BR" dirty="0" smtClean="0"/>
              <a:t>;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Processos</a:t>
            </a:r>
            <a:r>
              <a:rPr lang="en-US" dirty="0" smtClean="0"/>
              <a:t> de software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Unificação </a:t>
            </a:r>
            <a:r>
              <a:rPr lang="pt-BR" dirty="0"/>
              <a:t>de ferramentas colaborativas que possuem certo grau de complexidade em seus requisitos de implantação, manutenção e </a:t>
            </a:r>
            <a:r>
              <a:rPr lang="pt-BR" dirty="0" err="1"/>
              <a:t>rastreabilidade</a:t>
            </a:r>
            <a:r>
              <a:rPr lang="pt-BR" dirty="0"/>
              <a:t> com princípios ágeis, sendo utilizada de forma abstraída de acordo com as necessidades </a:t>
            </a:r>
            <a:r>
              <a:rPr lang="pt-BR" dirty="0" smtClean="0"/>
              <a:t>argumentadas;</a:t>
            </a:r>
          </a:p>
          <a:p>
            <a:endParaRPr lang="pt-BR" dirty="0"/>
          </a:p>
          <a:p>
            <a:pPr algn="just"/>
            <a:r>
              <a:rPr lang="pt-BR" dirty="0" smtClean="0"/>
              <a:t>“Aliviar</a:t>
            </a:r>
            <a:r>
              <a:rPr lang="pt-BR" dirty="0"/>
              <a:t>” suas práticas de manufatura para obter índices qualitativos coesos e refatoráveis à medida que o processo e o produto </a:t>
            </a:r>
            <a:r>
              <a:rPr lang="pt-BR" dirty="0" smtClean="0"/>
              <a:t>evoluem;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XP + CMMI &amp; ISO/IEC 12207 + SCRUM;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7200" y="1219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híbridos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Melhoria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Análise do mercado em potencial: A participação das empresas no mercado é submissa à estrutura de seus processos, o tamanho dos projetos que as empresas conseguem desenvolver e o impacto que os projetos trarão aos seus clientes, além de uma correta capacitação dos profissionais e maturação do </a:t>
            </a:r>
            <a:r>
              <a:rPr lang="pt-BR" dirty="0" smtClean="0"/>
              <a:t>processo;</a:t>
            </a:r>
          </a:p>
          <a:p>
            <a:pPr lvl="0"/>
            <a:r>
              <a:rPr lang="pt-BR" dirty="0"/>
              <a:t>Capacitação como diferencial: O planejamento da empresa deve envolver melhorias para os profissionais e para os processos paralelamente. As certificações para processos também dever ser almejadas tão quanto as certificações técnicas para as equipes </a:t>
            </a:r>
            <a:r>
              <a:rPr lang="pt-BR" dirty="0" smtClean="0"/>
              <a:t>envolvidas;</a:t>
            </a:r>
            <a:endParaRPr lang="en-US" dirty="0"/>
          </a:p>
          <a:p>
            <a:r>
              <a:rPr lang="pt-BR" dirty="0"/>
              <a:t>Retorno de investimento: O retorno de tudo aquilo que fora antes investido atrai novos valores a curto e médio prazo em escalas de aumento da qualidade, aumento da satisfação do cliente, produtividade, diminuição da rotatividade de recursos e valorização dos participantes com novos </a:t>
            </a:r>
            <a:r>
              <a:rPr lang="pt-BR" dirty="0" smtClean="0"/>
              <a:t>projetos;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877</Words>
  <Application>Microsoft Office PowerPoint</Application>
  <PresentationFormat>Apresentação na tela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Uma Análise no ciclo de vida de Gestão de Projetos com foco em Melhoria de Processos Híbridos para o desenvolvimento de software </vt:lpstr>
      <vt:lpstr>Roteiro</vt:lpstr>
      <vt:lpstr>Introdução</vt:lpstr>
      <vt:lpstr>Gestão de Projetos</vt:lpstr>
      <vt:lpstr>Gestão de Projetos</vt:lpstr>
      <vt:lpstr>Gestão de Projetos</vt:lpstr>
      <vt:lpstr>Processos de software</vt:lpstr>
      <vt:lpstr>Processos de software</vt:lpstr>
      <vt:lpstr>Melhoria de processos</vt:lpstr>
      <vt:lpstr>Análise do ciclo de vida em projetos e melhoria de processos híbridos </vt:lpstr>
      <vt:lpstr>Slide 11</vt:lpstr>
      <vt:lpstr>Análise do ciclo de vida em projetos e melhoria de processos híbridos </vt:lpstr>
      <vt:lpstr>Conclusões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Análise no ciclo de vida de Gestão de Projetos com foco em Melhoria de Processos Híbridos para o desenvolvimento de software </dc:title>
  <dc:creator>hugo</dc:creator>
  <cp:lastModifiedBy>hugo</cp:lastModifiedBy>
  <cp:revision>6</cp:revision>
  <dcterms:created xsi:type="dcterms:W3CDTF">2010-11-02T23:15:39Z</dcterms:created>
  <dcterms:modified xsi:type="dcterms:W3CDTF">2010-11-10T14:10:04Z</dcterms:modified>
</cp:coreProperties>
</file>