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96" r:id="rId3"/>
    <p:sldId id="287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4" r:id="rId12"/>
    <p:sldId id="315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4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59C1C-C492-4FAD-8228-A6E17A363ED1}" type="datetimeFigureOut">
              <a:rPr lang="pt-BR" smtClean="0"/>
              <a:pPr/>
              <a:t>26/05/2014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B681E-D740-4E6A-A84A-5EA95E0C03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87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74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EB87-C356-4A3D-8AC5-1FBE52253934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780-9739-4DA9-908A-0485E7263256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7275-C02C-4706-9455-09018E84C420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2C42-CC3A-4241-BC14-784ABEBBDDB2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C3A-83F8-468E-BB0B-382A5145FEAE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294C-061E-4310-8733-0C3D54619E50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4527-0CFC-4ED8-8F29-70B4A878AD5B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04D-E7E5-44B7-BAF8-DD872DD45256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6A49-5255-4E9E-9E5D-F04FB19E9947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41CA-2423-422F-8202-90991D6D8A0D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EEE-A789-4B61-B278-3D36BB2DECAE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>
                <a:tint val="80000"/>
                <a:satMod val="250000"/>
              </a:schemeClr>
            </a:gs>
            <a:gs pos="100000">
              <a:schemeClr val="bg1">
                <a:tint val="90000"/>
                <a:shade val="90000"/>
                <a:satMod val="200000"/>
              </a:schemeClr>
            </a:gs>
            <a:gs pos="9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3DAD91-236D-4E97-B16C-5BEAB36A35CD}" type="datetime1">
              <a:rPr lang="pt-BR" smtClean="0"/>
              <a:pPr/>
              <a:t>26/05/2014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78B9469-242C-4602-92B9-EB925CA2D70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527921"/>
          </a:xfrm>
        </p:spPr>
        <p:txBody>
          <a:bodyPr/>
          <a:lstStyle/>
          <a:p>
            <a:r>
              <a:rPr lang="en-US" sz="5400" dirty="0" smtClean="0"/>
              <a:t>Aula </a:t>
            </a:r>
            <a:r>
              <a:rPr lang="en-US" sz="5400" dirty="0" err="1" smtClean="0"/>
              <a:t>Prática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dirty="0" smtClean="0"/>
              <a:t>PL</a:t>
            </a:r>
            <a:endParaRPr lang="pt-BR" sz="6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2968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Curso de Sistemas de Informação</a:t>
            </a:r>
          </a:p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Disciplina de Banco de Dados – IF976</a:t>
            </a:r>
          </a:p>
          <a:p>
            <a:endParaRPr lang="en-US" smtClean="0"/>
          </a:p>
          <a:p>
            <a:r>
              <a:rPr lang="en-US" sz="3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Profa. Bernadette Farias Lóscio</a:t>
            </a:r>
          </a:p>
          <a:p>
            <a:r>
              <a:rPr lang="en-US" smtClean="0"/>
              <a:t>bfl@cin.ufpe.br</a:t>
            </a:r>
            <a:endParaRPr lang="en-US" dirty="0"/>
          </a:p>
        </p:txBody>
      </p:sp>
      <p:pic>
        <p:nvPicPr>
          <p:cNvPr id="9" name="Picture 4" descr="20140227150529_CIn40Anos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53" y="4721461"/>
            <a:ext cx="1973295" cy="21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</a:t>
            </a:r>
            <a:r>
              <a:rPr lang="pt-BR" dirty="0"/>
              <a:t>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>
                <a:solidFill>
                  <a:schemeClr val="bg2"/>
                </a:solidFill>
              </a:rPr>
              <a:t>Crie um PROCEDURE que recebe um VARCHAR do </a:t>
            </a:r>
            <a:r>
              <a:rPr lang="pt-BR" sz="2000" b="1" dirty="0" smtClean="0">
                <a:solidFill>
                  <a:schemeClr val="bg2"/>
                </a:solidFill>
              </a:rPr>
              <a:t>tipo </a:t>
            </a:r>
            <a:r>
              <a:rPr lang="pt-BR" sz="2000" b="1" dirty="0" err="1" smtClean="0">
                <a:solidFill>
                  <a:schemeClr val="bg2"/>
                </a:solidFill>
              </a:rPr>
              <a:t>ano_semestre</a:t>
            </a:r>
            <a:r>
              <a:rPr lang="pt-BR" sz="2000" b="1" dirty="0" smtClean="0">
                <a:solidFill>
                  <a:schemeClr val="bg2"/>
                </a:solidFill>
              </a:rPr>
              <a:t> </a:t>
            </a:r>
            <a:r>
              <a:rPr lang="pt-BR" sz="2000" b="1" dirty="0">
                <a:solidFill>
                  <a:schemeClr val="bg2"/>
                </a:solidFill>
              </a:rPr>
              <a:t>e produz dois parâmetros numéricos </a:t>
            </a:r>
            <a:r>
              <a:rPr lang="pt-BR" sz="2000" b="1" dirty="0" smtClean="0">
                <a:solidFill>
                  <a:schemeClr val="bg2"/>
                </a:solidFill>
              </a:rPr>
              <a:t>de saída</a:t>
            </a:r>
            <a:r>
              <a:rPr lang="pt-BR" sz="2000" b="1" dirty="0">
                <a:solidFill>
                  <a:schemeClr val="bg2"/>
                </a:solidFill>
              </a:rPr>
              <a:t>: ano e semestre;</a:t>
            </a:r>
            <a:endParaRPr lang="pt-BR" sz="2000" dirty="0">
              <a:solidFill>
                <a:schemeClr val="bg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50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próxima aula...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736501"/>
          </a:xfrm>
        </p:spPr>
        <p:txBody>
          <a:bodyPr>
            <a:normAutofit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Trigger’s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e Procedures e </a:t>
            </a:r>
            <a:r>
              <a:rPr lang="pt-BR" dirty="0" err="1" smtClean="0">
                <a:solidFill>
                  <a:schemeClr val="tx1"/>
                </a:solidFill>
              </a:rPr>
              <a:t>Function</a:t>
            </a:r>
            <a:r>
              <a:rPr lang="pt-BR" dirty="0" smtClean="0">
                <a:solidFill>
                  <a:schemeClr val="tx1"/>
                </a:solidFill>
              </a:rPr>
              <a:t> mais difíceis..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4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TENTEM FAZER AS QUESTÕES ANTES DA AULA!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0070C0"/>
                </a:solidFill>
              </a:rPr>
              <a:t>www.cin.ufpe.br/~cms4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Estudo</a:t>
            </a:r>
            <a:r>
              <a:rPr lang="en-US" sz="4800" dirty="0" smtClean="0"/>
              <a:t> de </a:t>
            </a:r>
            <a:r>
              <a:rPr lang="en-US" sz="4800" dirty="0" err="1" smtClean="0"/>
              <a:t>caso</a:t>
            </a:r>
            <a:r>
              <a:rPr lang="en-US" sz="4800" dirty="0" smtClean="0"/>
              <a:t> - </a:t>
            </a:r>
            <a:r>
              <a:rPr lang="en-US" sz="4800" dirty="0" err="1" smtClean="0"/>
              <a:t>continuação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http://www.cin.ufpe.br/~drbc/BD2014.1</a:t>
            </a:r>
            <a:r>
              <a:rPr lang="pt-BR" dirty="0" smtClean="0">
                <a:solidFill>
                  <a:schemeClr val="tx1"/>
                </a:solidFill>
              </a:rPr>
              <a:t>/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Modelo</a:t>
            </a:r>
            <a:r>
              <a:rPr lang="en-US" sz="4800" dirty="0" smtClean="0"/>
              <a:t> </a:t>
            </a:r>
            <a:r>
              <a:rPr lang="en-US" sz="4800" dirty="0" err="1" smtClean="0"/>
              <a:t>Lógico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2050" name="Picture 2" descr="C:\Users\Eduardo Pires\Downloads\gdi(1)\gdi\2 - PL-SQL\Aula\Modelo Log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9096163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PL/SQL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Procedural </a:t>
            </a:r>
            <a:r>
              <a:rPr lang="pt-BR" b="1" dirty="0" err="1" smtClean="0"/>
              <a:t>Language</a:t>
            </a:r>
            <a:r>
              <a:rPr lang="pt-BR" b="1" dirty="0" smtClean="0"/>
              <a:t> / </a:t>
            </a:r>
            <a:r>
              <a:rPr lang="pt-BR" b="1" dirty="0" err="1" smtClean="0"/>
              <a:t>Structured</a:t>
            </a:r>
            <a:r>
              <a:rPr lang="pt-BR" b="1" dirty="0" smtClean="0"/>
              <a:t> </a:t>
            </a:r>
            <a:r>
              <a:rPr lang="pt-BR" b="1" dirty="0"/>
              <a:t>Query </a:t>
            </a:r>
            <a:r>
              <a:rPr lang="pt-BR" b="1" dirty="0" err="1"/>
              <a:t>Language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PROCEDURE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2"/>
                </a:solidFill>
              </a:rPr>
              <a:t>Por padrão não retornam valor (exceção: modo OUT ou </a:t>
            </a:r>
            <a:r>
              <a:rPr lang="pt-BR" sz="2000" b="1" dirty="0" smtClean="0">
                <a:solidFill>
                  <a:schemeClr val="bg2"/>
                </a:solidFill>
              </a:rPr>
              <a:t>IN OUT</a:t>
            </a:r>
            <a:r>
              <a:rPr lang="pt-BR" sz="2000" b="1" dirty="0">
                <a:solidFill>
                  <a:schemeClr val="bg2"/>
                </a:solidFill>
              </a:rPr>
              <a:t>).</a:t>
            </a:r>
          </a:p>
          <a:p>
            <a:r>
              <a:rPr lang="pt-BR" sz="2000" b="1" dirty="0" smtClean="0">
                <a:solidFill>
                  <a:schemeClr val="bg2"/>
                </a:solidFill>
              </a:rPr>
              <a:t>Estrutura </a:t>
            </a:r>
            <a:r>
              <a:rPr lang="pt-BR" sz="2000" b="1" dirty="0">
                <a:solidFill>
                  <a:schemeClr val="bg2"/>
                </a:solidFill>
              </a:rPr>
              <a:t>básica de um PROCEDURE</a:t>
            </a:r>
            <a:endParaRPr lang="pt-BR" sz="2000" dirty="0">
              <a:solidFill>
                <a:schemeClr val="bg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71600" y="2996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 nome IS</a:t>
            </a:r>
          </a:p>
          <a:p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[</a:t>
            </a:r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EXCEPTION]</a:t>
            </a:r>
          </a:p>
          <a:p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END;</a:t>
            </a:r>
            <a:endParaRPr lang="pt-BR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2"/>
                </a:solidFill>
              </a:rPr>
              <a:t>Por padrão, necessariamente, retornam um único valor.</a:t>
            </a:r>
          </a:p>
          <a:p>
            <a:r>
              <a:rPr lang="pt-BR" sz="2000" b="1" dirty="0" smtClean="0">
                <a:solidFill>
                  <a:schemeClr val="bg2"/>
                </a:solidFill>
              </a:rPr>
              <a:t>Estrutura </a:t>
            </a:r>
            <a:r>
              <a:rPr lang="pt-BR" sz="2000" b="1" dirty="0">
                <a:solidFill>
                  <a:schemeClr val="bg2"/>
                </a:solidFill>
              </a:rPr>
              <a:t>básica de uma FUNCTION</a:t>
            </a:r>
            <a:endParaRPr lang="pt-BR" sz="2000" dirty="0">
              <a:solidFill>
                <a:schemeClr val="bg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71600" y="29969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nome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RETURN </a:t>
            </a:r>
            <a:r>
              <a:rPr lang="en-US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tipo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IS</a:t>
            </a:r>
          </a:p>
          <a:p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RETURN </a:t>
            </a:r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valor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[</a:t>
            </a:r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EXCEPTION]</a:t>
            </a:r>
          </a:p>
          <a:p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END;</a:t>
            </a:r>
            <a:endParaRPr lang="pt-BR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</a:t>
            </a: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>
                <a:solidFill>
                  <a:schemeClr val="bg2"/>
                </a:solidFill>
              </a:rPr>
              <a:t>Admita que cada uma das cadeiras que um aluno paga </a:t>
            </a:r>
            <a:r>
              <a:rPr lang="pt-BR" sz="2000" b="1" dirty="0" smtClean="0">
                <a:solidFill>
                  <a:schemeClr val="bg2"/>
                </a:solidFill>
              </a:rPr>
              <a:t>vale 5 </a:t>
            </a:r>
            <a:r>
              <a:rPr lang="pt-BR" sz="2000" b="1" dirty="0">
                <a:solidFill>
                  <a:schemeClr val="bg2"/>
                </a:solidFill>
              </a:rPr>
              <a:t>créditos, que cada projeto vale 1 e que cada </a:t>
            </a:r>
            <a:r>
              <a:rPr lang="pt-BR" sz="2000" b="1" dirty="0" smtClean="0">
                <a:solidFill>
                  <a:schemeClr val="bg2"/>
                </a:solidFill>
              </a:rPr>
              <a:t>monitoria vale </a:t>
            </a:r>
            <a:r>
              <a:rPr lang="pt-BR" sz="2000" b="1" dirty="0">
                <a:solidFill>
                  <a:schemeClr val="bg2"/>
                </a:solidFill>
              </a:rPr>
              <a:t>2 </a:t>
            </a:r>
            <a:r>
              <a:rPr lang="pt-BR" sz="2000" b="1" dirty="0" smtClean="0">
                <a:solidFill>
                  <a:schemeClr val="bg2"/>
                </a:solidFill>
              </a:rPr>
              <a:t>créditos. Implemente </a:t>
            </a:r>
            <a:r>
              <a:rPr lang="pt-BR" sz="2000" b="1" dirty="0">
                <a:solidFill>
                  <a:schemeClr val="bg2"/>
                </a:solidFill>
              </a:rPr>
              <a:t>uma função que, dado um número </a:t>
            </a:r>
            <a:r>
              <a:rPr lang="pt-BR" sz="2000" b="1" dirty="0" smtClean="0">
                <a:solidFill>
                  <a:schemeClr val="bg2"/>
                </a:solidFill>
              </a:rPr>
              <a:t>de matrícula</a:t>
            </a:r>
            <a:r>
              <a:rPr lang="pt-BR" sz="2000" b="1" dirty="0">
                <a:solidFill>
                  <a:schemeClr val="bg2"/>
                </a:solidFill>
              </a:rPr>
              <a:t>, retorna os créditos totais da carreira </a:t>
            </a:r>
            <a:r>
              <a:rPr lang="pt-BR" sz="2000" b="1" dirty="0" smtClean="0">
                <a:solidFill>
                  <a:schemeClr val="bg2"/>
                </a:solidFill>
              </a:rPr>
              <a:t>estudantil do </a:t>
            </a:r>
            <a:r>
              <a:rPr lang="pt-BR" sz="2000" b="1" dirty="0">
                <a:solidFill>
                  <a:schemeClr val="bg2"/>
                </a:solidFill>
              </a:rPr>
              <a:t>aluno.</a:t>
            </a:r>
            <a:endParaRPr lang="pt-BR" sz="2000" dirty="0">
              <a:solidFill>
                <a:schemeClr val="bg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4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>
                <a:solidFill>
                  <a:schemeClr val="tx1"/>
                </a:solidFill>
              </a:rPr>
              <a:t>Implemente um procedimento que recebe como </a:t>
            </a:r>
            <a:r>
              <a:rPr lang="pt-BR" sz="2000" b="1" dirty="0" smtClean="0">
                <a:solidFill>
                  <a:schemeClr val="tx1"/>
                </a:solidFill>
              </a:rPr>
              <a:t>parâmetro de </a:t>
            </a:r>
            <a:r>
              <a:rPr lang="pt-BR" sz="2000" b="1" dirty="0">
                <a:solidFill>
                  <a:schemeClr val="tx1"/>
                </a:solidFill>
              </a:rPr>
              <a:t>entrada um título de um projeto e imprime os </a:t>
            </a:r>
            <a:r>
              <a:rPr lang="pt-BR" sz="2000" b="1" dirty="0" smtClean="0">
                <a:solidFill>
                  <a:schemeClr val="tx1"/>
                </a:solidFill>
              </a:rPr>
              <a:t>seus dados</a:t>
            </a:r>
            <a:r>
              <a:rPr lang="pt-BR" sz="2000" b="1" dirty="0">
                <a:solidFill>
                  <a:schemeClr val="tx1"/>
                </a:solidFill>
              </a:rPr>
              <a:t>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1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</a:t>
            </a:r>
            <a:r>
              <a:rPr lang="pt-BR" dirty="0"/>
              <a:t>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>
                <a:solidFill>
                  <a:schemeClr val="bg2"/>
                </a:solidFill>
              </a:rPr>
              <a:t>Implemente um novo procedimento, semelhante </a:t>
            </a:r>
            <a:r>
              <a:rPr lang="pt-BR" sz="2000" b="1" dirty="0" smtClean="0">
                <a:solidFill>
                  <a:schemeClr val="bg2"/>
                </a:solidFill>
              </a:rPr>
              <a:t>ao anterior</a:t>
            </a:r>
            <a:r>
              <a:rPr lang="pt-BR" sz="2000" b="1" dirty="0">
                <a:solidFill>
                  <a:schemeClr val="bg2"/>
                </a:solidFill>
              </a:rPr>
              <a:t>, que seja mais genérico e pesquise todos </a:t>
            </a:r>
            <a:r>
              <a:rPr lang="pt-BR" sz="2000" b="1" dirty="0" smtClean="0">
                <a:solidFill>
                  <a:schemeClr val="bg2"/>
                </a:solidFill>
              </a:rPr>
              <a:t>os projetos </a:t>
            </a:r>
            <a:r>
              <a:rPr lang="pt-BR" sz="2000" b="1" dirty="0">
                <a:solidFill>
                  <a:schemeClr val="bg2"/>
                </a:solidFill>
              </a:rPr>
              <a:t>que possuam o valor do parâmetro </a:t>
            </a:r>
            <a:r>
              <a:rPr lang="pt-BR" sz="2000" b="1" dirty="0" smtClean="0">
                <a:solidFill>
                  <a:schemeClr val="bg2"/>
                </a:solidFill>
              </a:rPr>
              <a:t>como </a:t>
            </a:r>
            <a:r>
              <a:rPr lang="pt-BR" sz="2000" b="1" dirty="0" err="1" smtClean="0">
                <a:solidFill>
                  <a:schemeClr val="bg2"/>
                </a:solidFill>
              </a:rPr>
              <a:t>substring</a:t>
            </a:r>
            <a:r>
              <a:rPr lang="pt-BR" sz="2000" b="1" dirty="0" smtClean="0">
                <a:solidFill>
                  <a:schemeClr val="bg2"/>
                </a:solidFill>
              </a:rPr>
              <a:t> </a:t>
            </a:r>
            <a:r>
              <a:rPr lang="pt-BR" sz="2000" b="1" dirty="0">
                <a:solidFill>
                  <a:schemeClr val="bg2"/>
                </a:solidFill>
              </a:rPr>
              <a:t>do seu título. (Utilize LIKE '%' e CURSOR)</a:t>
            </a:r>
            <a:endParaRPr lang="pt-BR" sz="2000" dirty="0">
              <a:solidFill>
                <a:schemeClr val="bg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9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Personalizada 2">
      <a:dk1>
        <a:sysClr val="windowText" lastClr="000000"/>
      </a:dk1>
      <a:lt1>
        <a:sysClr val="window" lastClr="FFFFFF"/>
      </a:lt1>
      <a:dk2>
        <a:srgbClr val="2F5897"/>
      </a:dk2>
      <a:lt2>
        <a:srgbClr val="000000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0C0C0C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350</TotalTime>
  <Words>257</Words>
  <Application>Microsoft Office PowerPoint</Application>
  <PresentationFormat>Apresentação na tela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Executivo</vt:lpstr>
      <vt:lpstr>Aula Prática  PL</vt:lpstr>
      <vt:lpstr>Estudo de caso - continuação</vt:lpstr>
      <vt:lpstr>Modelo Lógico</vt:lpstr>
      <vt:lpstr>PL/SQL</vt:lpstr>
      <vt:lpstr>PROCEDURE</vt:lpstr>
      <vt:lpstr>FUNCTION</vt:lpstr>
      <vt:lpstr>Exercício 1</vt:lpstr>
      <vt:lpstr>Exercício 2</vt:lpstr>
      <vt:lpstr>Exercício 3</vt:lpstr>
      <vt:lpstr>Exercício 4</vt:lpstr>
      <vt:lpstr>Na próxima aula...</vt:lpstr>
      <vt:lpstr>TENTEM FAZER AS QUESTÕES ANTES DA AULA!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Ambiente Desenvolvimento + SQL</dc:title>
  <dc:creator>Eduardo Pires</dc:creator>
  <cp:lastModifiedBy>Danusa Ribeiro</cp:lastModifiedBy>
  <cp:revision>39</cp:revision>
  <dcterms:created xsi:type="dcterms:W3CDTF">2011-08-24T21:01:58Z</dcterms:created>
  <dcterms:modified xsi:type="dcterms:W3CDTF">2014-05-26T13:56:57Z</dcterms:modified>
</cp:coreProperties>
</file>