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diagrams/quickStyle2.xml" ContentType="application/vnd.openxmlformats-officedocument.drawingml.diagramStyl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rawing1.xml" ContentType="application/vnd.ms-office.drawingml.diagramDrawing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4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4"/>
  </p:notesMasterIdLst>
  <p:sldIdLst>
    <p:sldId id="287" r:id="rId2"/>
    <p:sldId id="279" r:id="rId3"/>
    <p:sldId id="378" r:id="rId4"/>
    <p:sldId id="379" r:id="rId5"/>
    <p:sldId id="380" r:id="rId6"/>
    <p:sldId id="383" r:id="rId7"/>
    <p:sldId id="384" r:id="rId8"/>
    <p:sldId id="385" r:id="rId9"/>
    <p:sldId id="386" r:id="rId10"/>
    <p:sldId id="381" r:id="rId11"/>
    <p:sldId id="389" r:id="rId12"/>
    <p:sldId id="387" r:id="rId13"/>
    <p:sldId id="382" r:id="rId14"/>
    <p:sldId id="388" r:id="rId15"/>
    <p:sldId id="314" r:id="rId16"/>
    <p:sldId id="341" r:id="rId17"/>
    <p:sldId id="327" r:id="rId18"/>
    <p:sldId id="347" r:id="rId19"/>
    <p:sldId id="346" r:id="rId20"/>
    <p:sldId id="356" r:id="rId21"/>
    <p:sldId id="357" r:id="rId22"/>
    <p:sldId id="358" r:id="rId23"/>
    <p:sldId id="345" r:id="rId24"/>
    <p:sldId id="348" r:id="rId25"/>
    <p:sldId id="349" r:id="rId26"/>
    <p:sldId id="329" r:id="rId27"/>
    <p:sldId id="350" r:id="rId28"/>
    <p:sldId id="330" r:id="rId29"/>
    <p:sldId id="360" r:id="rId30"/>
    <p:sldId id="353" r:id="rId31"/>
    <p:sldId id="354" r:id="rId32"/>
    <p:sldId id="355" r:id="rId33"/>
    <p:sldId id="361" r:id="rId34"/>
    <p:sldId id="351" r:id="rId35"/>
    <p:sldId id="371" r:id="rId36"/>
    <p:sldId id="359" r:id="rId37"/>
    <p:sldId id="372" r:id="rId38"/>
    <p:sldId id="363" r:id="rId39"/>
    <p:sldId id="373" r:id="rId40"/>
    <p:sldId id="362" r:id="rId41"/>
    <p:sldId id="374" r:id="rId42"/>
    <p:sldId id="365" r:id="rId43"/>
    <p:sldId id="377" r:id="rId44"/>
    <p:sldId id="375" r:id="rId45"/>
    <p:sldId id="364" r:id="rId46"/>
    <p:sldId id="376" r:id="rId47"/>
    <p:sldId id="366" r:id="rId48"/>
    <p:sldId id="367" r:id="rId49"/>
    <p:sldId id="368" r:id="rId50"/>
    <p:sldId id="369" r:id="rId51"/>
    <p:sldId id="370" r:id="rId52"/>
    <p:sldId id="291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0000"/>
    <a:srgbClr val="00FF00"/>
    <a:srgbClr val="FF66FF"/>
    <a:srgbClr val="00FFFF"/>
    <a:srgbClr val="000000"/>
    <a:srgbClr val="FF9900"/>
    <a:srgbClr val="FF3399"/>
    <a:srgbClr val="FFFF00"/>
    <a:srgbClr val="CCFFFF"/>
  </p:clrMru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9" autoAdjust="0"/>
    <p:restoredTop sz="93857" autoAdjust="0"/>
  </p:normalViewPr>
  <p:slideViewPr>
    <p:cSldViewPr>
      <p:cViewPr>
        <p:scale>
          <a:sx n="60" d="100"/>
          <a:sy n="60" d="100"/>
        </p:scale>
        <p:origin x="-149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C1F135-82FD-44F0-B014-F225C82062CD}" type="doc">
      <dgm:prSet loTypeId="urn:microsoft.com/office/officeart/2005/8/layout/bList2" loCatId="list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D22941DF-A916-4095-914E-D57A3894909C}">
      <dgm:prSet phldrT="[Text]"/>
      <dgm:spPr/>
      <dgm:t>
        <a:bodyPr/>
        <a:lstStyle/>
        <a:p>
          <a:r>
            <a:rPr lang="pt-BR" dirty="0" smtClean="0"/>
            <a:t>Evento</a:t>
          </a:r>
          <a:endParaRPr lang="pt-BR" dirty="0"/>
        </a:p>
      </dgm:t>
    </dgm:pt>
    <dgm:pt modelId="{FBF79BEA-A046-4D62-9B70-36F89C45AB0E}" type="parTrans" cxnId="{6C0E809D-4B04-4B63-94EF-127D977AFABF}">
      <dgm:prSet/>
      <dgm:spPr/>
      <dgm:t>
        <a:bodyPr/>
        <a:lstStyle/>
        <a:p>
          <a:endParaRPr lang="pt-BR"/>
        </a:p>
      </dgm:t>
    </dgm:pt>
    <dgm:pt modelId="{1F0E2710-4026-41E8-9FFA-883A845644E7}" type="sibTrans" cxnId="{6C0E809D-4B04-4B63-94EF-127D977AFABF}">
      <dgm:prSet/>
      <dgm:spPr/>
      <dgm:t>
        <a:bodyPr/>
        <a:lstStyle/>
        <a:p>
          <a:endParaRPr lang="pt-BR"/>
        </a:p>
      </dgm:t>
    </dgm:pt>
    <dgm:pt modelId="{20E1C873-FB80-4122-8FC4-D704A7669872}">
      <dgm:prSet phldrT="[Text]"/>
      <dgm:spPr/>
      <dgm:t>
        <a:bodyPr/>
        <a:lstStyle/>
        <a:p>
          <a:r>
            <a:rPr lang="pt-BR" dirty="0" err="1" smtClean="0"/>
            <a:t>Trigger</a:t>
          </a:r>
          <a:r>
            <a:rPr lang="pt-BR" dirty="0" smtClean="0"/>
            <a:t> para garantir: </a:t>
          </a:r>
          <a:r>
            <a:rPr lang="pt-BR" dirty="0" err="1" smtClean="0"/>
            <a:t>qtdConvidadosConfirmados_evento</a:t>
          </a:r>
          <a:r>
            <a:rPr lang="pt-BR" dirty="0" smtClean="0"/>
            <a:t> </a:t>
          </a:r>
          <a:r>
            <a:rPr lang="pt-BR" dirty="0" smtClean="0">
              <a:latin typeface="Times New Roman"/>
              <a:cs typeface="Times New Roman"/>
            </a:rPr>
            <a:t>≤ </a:t>
          </a:r>
          <a:r>
            <a:rPr lang="pt-BR" dirty="0" smtClean="0"/>
            <a:t> </a:t>
          </a:r>
          <a:r>
            <a:rPr lang="pt-BR" dirty="0" err="1" smtClean="0"/>
            <a:t>qtdConvidados_evento</a:t>
          </a:r>
          <a:endParaRPr lang="pt-BR" dirty="0"/>
        </a:p>
      </dgm:t>
    </dgm:pt>
    <dgm:pt modelId="{915C53C4-FA00-48E6-9A43-9DA5709C4653}" type="parTrans" cxnId="{D220B8EA-385D-4517-AF12-16E299626591}">
      <dgm:prSet/>
      <dgm:spPr/>
      <dgm:t>
        <a:bodyPr/>
        <a:lstStyle/>
        <a:p>
          <a:endParaRPr lang="pt-BR"/>
        </a:p>
      </dgm:t>
    </dgm:pt>
    <dgm:pt modelId="{107F45E5-35B2-4DAD-89C1-0F895CE67526}" type="sibTrans" cxnId="{D220B8EA-385D-4517-AF12-16E299626591}">
      <dgm:prSet/>
      <dgm:spPr/>
      <dgm:t>
        <a:bodyPr/>
        <a:lstStyle/>
        <a:p>
          <a:endParaRPr lang="pt-BR"/>
        </a:p>
      </dgm:t>
    </dgm:pt>
    <dgm:pt modelId="{68DE0E13-53B3-4B50-B196-E4A65F5A1172}">
      <dgm:prSet phldrT="[Text]"/>
      <dgm:spPr/>
      <dgm:t>
        <a:bodyPr/>
        <a:lstStyle/>
        <a:p>
          <a:r>
            <a:rPr lang="pt-BR" dirty="0" err="1" smtClean="0"/>
            <a:t>Trigger</a:t>
          </a:r>
          <a:r>
            <a:rPr lang="pt-BR" dirty="0" smtClean="0"/>
            <a:t> para garantir: </a:t>
          </a:r>
        </a:p>
        <a:p>
          <a:r>
            <a:rPr lang="pt-BR" dirty="0" err="1" smtClean="0"/>
            <a:t>data_evento</a:t>
          </a:r>
          <a:r>
            <a:rPr lang="pt-BR" dirty="0" smtClean="0"/>
            <a:t> </a:t>
          </a:r>
          <a:r>
            <a:rPr lang="pt-BR" dirty="0" smtClean="0">
              <a:latin typeface="Times New Roman"/>
              <a:cs typeface="Times New Roman"/>
            </a:rPr>
            <a:t>≥</a:t>
          </a:r>
          <a:r>
            <a:rPr lang="pt-BR" dirty="0" smtClean="0"/>
            <a:t> (data no momento da inserção)</a:t>
          </a:r>
          <a:endParaRPr lang="pt-BR" dirty="0"/>
        </a:p>
      </dgm:t>
    </dgm:pt>
    <dgm:pt modelId="{BEFBF048-14DA-4922-A640-C46F3118F825}" type="parTrans" cxnId="{5D98C76A-1F60-45CE-8670-30A242BCE18E}">
      <dgm:prSet/>
      <dgm:spPr/>
      <dgm:t>
        <a:bodyPr/>
        <a:lstStyle/>
        <a:p>
          <a:endParaRPr lang="pt-BR"/>
        </a:p>
      </dgm:t>
    </dgm:pt>
    <dgm:pt modelId="{4A6815E5-167C-4378-9F07-61AD727FB767}" type="sibTrans" cxnId="{5D98C76A-1F60-45CE-8670-30A242BCE18E}">
      <dgm:prSet/>
      <dgm:spPr/>
      <dgm:t>
        <a:bodyPr/>
        <a:lstStyle/>
        <a:p>
          <a:endParaRPr lang="pt-BR"/>
        </a:p>
      </dgm:t>
    </dgm:pt>
    <dgm:pt modelId="{DE00A66C-8A62-4B28-8102-222CCEFDEE21}" type="pres">
      <dgm:prSet presAssocID="{53C1F135-82FD-44F0-B014-F225C82062CD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294685A-404F-4FF9-9472-403DA032D287}" type="pres">
      <dgm:prSet presAssocID="{D22941DF-A916-4095-914E-D57A3894909C}" presName="compNode" presStyleCnt="0"/>
      <dgm:spPr/>
    </dgm:pt>
    <dgm:pt modelId="{2708D296-FF7E-4B02-B323-690E46D3C2B0}" type="pres">
      <dgm:prSet presAssocID="{D22941DF-A916-4095-914E-D57A3894909C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AD9573-C4EC-41A5-A9C4-9DE32DEF6303}" type="pres">
      <dgm:prSet presAssocID="{D22941DF-A916-4095-914E-D57A3894909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D1DC9C-7747-4657-A3A4-8DD01B77783B}" type="pres">
      <dgm:prSet presAssocID="{D22941DF-A916-4095-914E-D57A3894909C}" presName="parentRect" presStyleLbl="alignNode1" presStyleIdx="0" presStyleCnt="1"/>
      <dgm:spPr/>
      <dgm:t>
        <a:bodyPr/>
        <a:lstStyle/>
        <a:p>
          <a:endParaRPr lang="pt-BR"/>
        </a:p>
      </dgm:t>
    </dgm:pt>
    <dgm:pt modelId="{D2BF46A7-0223-4155-BB26-0A81C78634BC}" type="pres">
      <dgm:prSet presAssocID="{D22941DF-A916-4095-914E-D57A3894909C}" presName="adorn" presStyleLbl="fgAccFollow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E6F1E97A-B13A-4F5C-ABBA-AB1C4DD343B3}" type="presOf" srcId="{68DE0E13-53B3-4B50-B196-E4A65F5A1172}" destId="{2708D296-FF7E-4B02-B323-690E46D3C2B0}" srcOrd="0" destOrd="1" presId="urn:microsoft.com/office/officeart/2005/8/layout/bList2"/>
    <dgm:cxn modelId="{F42F7729-7DAA-466C-B16F-C885FCD894E2}" type="presOf" srcId="{D22941DF-A916-4095-914E-D57A3894909C}" destId="{8FD1DC9C-7747-4657-A3A4-8DD01B77783B}" srcOrd="1" destOrd="0" presId="urn:microsoft.com/office/officeart/2005/8/layout/bList2"/>
    <dgm:cxn modelId="{232BA9D4-0DFB-40A6-9AB3-8FECA787A4C4}" type="presOf" srcId="{53C1F135-82FD-44F0-B014-F225C82062CD}" destId="{DE00A66C-8A62-4B28-8102-222CCEFDEE21}" srcOrd="0" destOrd="0" presId="urn:microsoft.com/office/officeart/2005/8/layout/bList2"/>
    <dgm:cxn modelId="{AC5B6D39-BD3D-484A-9A99-1D6CE16763CD}" type="presOf" srcId="{20E1C873-FB80-4122-8FC4-D704A7669872}" destId="{2708D296-FF7E-4B02-B323-690E46D3C2B0}" srcOrd="0" destOrd="0" presId="urn:microsoft.com/office/officeart/2005/8/layout/bList2"/>
    <dgm:cxn modelId="{D220B8EA-385D-4517-AF12-16E299626591}" srcId="{D22941DF-A916-4095-914E-D57A3894909C}" destId="{20E1C873-FB80-4122-8FC4-D704A7669872}" srcOrd="0" destOrd="0" parTransId="{915C53C4-FA00-48E6-9A43-9DA5709C4653}" sibTransId="{107F45E5-35B2-4DAD-89C1-0F895CE67526}"/>
    <dgm:cxn modelId="{5D98C76A-1F60-45CE-8670-30A242BCE18E}" srcId="{D22941DF-A916-4095-914E-D57A3894909C}" destId="{68DE0E13-53B3-4B50-B196-E4A65F5A1172}" srcOrd="1" destOrd="0" parTransId="{BEFBF048-14DA-4922-A640-C46F3118F825}" sibTransId="{4A6815E5-167C-4378-9F07-61AD727FB767}"/>
    <dgm:cxn modelId="{6C0E809D-4B04-4B63-94EF-127D977AFABF}" srcId="{53C1F135-82FD-44F0-B014-F225C82062CD}" destId="{D22941DF-A916-4095-914E-D57A3894909C}" srcOrd="0" destOrd="0" parTransId="{FBF79BEA-A046-4D62-9B70-36F89C45AB0E}" sibTransId="{1F0E2710-4026-41E8-9FFA-883A845644E7}"/>
    <dgm:cxn modelId="{25DFD986-FB16-4260-BAD4-408A9F0A3E0C}" type="presOf" srcId="{D22941DF-A916-4095-914E-D57A3894909C}" destId="{79AD9573-C4EC-41A5-A9C4-9DE32DEF6303}" srcOrd="0" destOrd="0" presId="urn:microsoft.com/office/officeart/2005/8/layout/bList2"/>
    <dgm:cxn modelId="{A4F0FB33-AF01-473A-8098-155BC29895E2}" type="presParOf" srcId="{DE00A66C-8A62-4B28-8102-222CCEFDEE21}" destId="{A294685A-404F-4FF9-9472-403DA032D287}" srcOrd="0" destOrd="0" presId="urn:microsoft.com/office/officeart/2005/8/layout/bList2"/>
    <dgm:cxn modelId="{93A067B3-9E54-4BDB-8FE0-5823589793BD}" type="presParOf" srcId="{A294685A-404F-4FF9-9472-403DA032D287}" destId="{2708D296-FF7E-4B02-B323-690E46D3C2B0}" srcOrd="0" destOrd="0" presId="urn:microsoft.com/office/officeart/2005/8/layout/bList2"/>
    <dgm:cxn modelId="{72CE9A27-8326-4E14-AEE6-7CFCEEC40626}" type="presParOf" srcId="{A294685A-404F-4FF9-9472-403DA032D287}" destId="{79AD9573-C4EC-41A5-A9C4-9DE32DEF6303}" srcOrd="1" destOrd="0" presId="urn:microsoft.com/office/officeart/2005/8/layout/bList2"/>
    <dgm:cxn modelId="{3F59C648-4944-465F-A9E8-29AC5E375732}" type="presParOf" srcId="{A294685A-404F-4FF9-9472-403DA032D287}" destId="{8FD1DC9C-7747-4657-A3A4-8DD01B77783B}" srcOrd="2" destOrd="0" presId="urn:microsoft.com/office/officeart/2005/8/layout/bList2"/>
    <dgm:cxn modelId="{DBE4CF4D-2020-4415-813C-1BD8EF3AF598}" type="presParOf" srcId="{A294685A-404F-4FF9-9472-403DA032D287}" destId="{D2BF46A7-0223-4155-BB26-0A81C78634B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C1F135-82FD-44F0-B014-F225C82062CD}" type="doc">
      <dgm:prSet loTypeId="urn:microsoft.com/office/officeart/2005/8/layout/bList2" loCatId="list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D22941DF-A916-4095-914E-D57A3894909C}">
      <dgm:prSet phldrT="[Text]"/>
      <dgm:spPr/>
      <dgm:t>
        <a:bodyPr/>
        <a:lstStyle/>
        <a:p>
          <a:r>
            <a:rPr lang="pt-BR" dirty="0" smtClean="0"/>
            <a:t>Atividade</a:t>
          </a:r>
          <a:endParaRPr lang="pt-BR" dirty="0"/>
        </a:p>
      </dgm:t>
    </dgm:pt>
    <dgm:pt modelId="{FBF79BEA-A046-4D62-9B70-36F89C45AB0E}" type="parTrans" cxnId="{6C0E809D-4B04-4B63-94EF-127D977AFABF}">
      <dgm:prSet/>
      <dgm:spPr/>
      <dgm:t>
        <a:bodyPr/>
        <a:lstStyle/>
        <a:p>
          <a:endParaRPr lang="pt-BR"/>
        </a:p>
      </dgm:t>
    </dgm:pt>
    <dgm:pt modelId="{1F0E2710-4026-41E8-9FFA-883A845644E7}" type="sibTrans" cxnId="{6C0E809D-4B04-4B63-94EF-127D977AFABF}">
      <dgm:prSet/>
      <dgm:spPr/>
      <dgm:t>
        <a:bodyPr/>
        <a:lstStyle/>
        <a:p>
          <a:endParaRPr lang="pt-BR"/>
        </a:p>
      </dgm:t>
    </dgm:pt>
    <dgm:pt modelId="{20E1C873-FB80-4122-8FC4-D704A7669872}">
      <dgm:prSet phldrT="[Text]"/>
      <dgm:spPr/>
      <dgm:t>
        <a:bodyPr/>
        <a:lstStyle/>
        <a:p>
          <a:r>
            <a:rPr lang="pt-BR" dirty="0" err="1" smtClean="0"/>
            <a:t>trigger</a:t>
          </a:r>
          <a:r>
            <a:rPr lang="pt-BR" dirty="0" smtClean="0"/>
            <a:t> para garantir </a:t>
          </a:r>
          <a:r>
            <a:rPr lang="pt-BR" dirty="0" err="1" smtClean="0"/>
            <a:t>dataInicio_atividade</a:t>
          </a:r>
          <a:r>
            <a:rPr lang="pt-BR" dirty="0" smtClean="0"/>
            <a:t> </a:t>
          </a:r>
          <a:r>
            <a:rPr lang="pt-BR" b="1" dirty="0" smtClean="0">
              <a:latin typeface="Times New Roman"/>
              <a:cs typeface="Times New Roman"/>
            </a:rPr>
            <a:t>≤</a:t>
          </a:r>
          <a:r>
            <a:rPr lang="pt-BR" dirty="0" smtClean="0"/>
            <a:t> </a:t>
          </a:r>
          <a:r>
            <a:rPr lang="pt-BR" dirty="0" err="1" smtClean="0"/>
            <a:t>dataFim_atividade</a:t>
          </a:r>
          <a:endParaRPr lang="pt-BR" dirty="0"/>
        </a:p>
      </dgm:t>
    </dgm:pt>
    <dgm:pt modelId="{915C53C4-FA00-48E6-9A43-9DA5709C4653}" type="parTrans" cxnId="{D220B8EA-385D-4517-AF12-16E299626591}">
      <dgm:prSet/>
      <dgm:spPr/>
      <dgm:t>
        <a:bodyPr/>
        <a:lstStyle/>
        <a:p>
          <a:endParaRPr lang="pt-BR"/>
        </a:p>
      </dgm:t>
    </dgm:pt>
    <dgm:pt modelId="{107F45E5-35B2-4DAD-89C1-0F895CE67526}" type="sibTrans" cxnId="{D220B8EA-385D-4517-AF12-16E299626591}">
      <dgm:prSet/>
      <dgm:spPr/>
      <dgm:t>
        <a:bodyPr/>
        <a:lstStyle/>
        <a:p>
          <a:endParaRPr lang="pt-BR"/>
        </a:p>
      </dgm:t>
    </dgm:pt>
    <dgm:pt modelId="{DE00A66C-8A62-4B28-8102-222CCEFDEE21}" type="pres">
      <dgm:prSet presAssocID="{53C1F135-82FD-44F0-B014-F225C82062CD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294685A-404F-4FF9-9472-403DA032D287}" type="pres">
      <dgm:prSet presAssocID="{D22941DF-A916-4095-914E-D57A3894909C}" presName="compNode" presStyleCnt="0"/>
      <dgm:spPr/>
    </dgm:pt>
    <dgm:pt modelId="{2708D296-FF7E-4B02-B323-690E46D3C2B0}" type="pres">
      <dgm:prSet presAssocID="{D22941DF-A916-4095-914E-D57A3894909C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AD9573-C4EC-41A5-A9C4-9DE32DEF6303}" type="pres">
      <dgm:prSet presAssocID="{D22941DF-A916-4095-914E-D57A3894909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D1DC9C-7747-4657-A3A4-8DD01B77783B}" type="pres">
      <dgm:prSet presAssocID="{D22941DF-A916-4095-914E-D57A3894909C}" presName="parentRect" presStyleLbl="alignNode1" presStyleIdx="0" presStyleCnt="1"/>
      <dgm:spPr/>
      <dgm:t>
        <a:bodyPr/>
        <a:lstStyle/>
        <a:p>
          <a:endParaRPr lang="pt-BR"/>
        </a:p>
      </dgm:t>
    </dgm:pt>
    <dgm:pt modelId="{D2BF46A7-0223-4155-BB26-0A81C78634BC}" type="pres">
      <dgm:prSet presAssocID="{D22941DF-A916-4095-914E-D57A3894909C}" presName="adorn" presStyleLbl="fgAccFollow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5EF729B1-0349-4E00-A686-E45CAA762A2A}" type="presOf" srcId="{20E1C873-FB80-4122-8FC4-D704A7669872}" destId="{2708D296-FF7E-4B02-B323-690E46D3C2B0}" srcOrd="0" destOrd="0" presId="urn:microsoft.com/office/officeart/2005/8/layout/bList2"/>
    <dgm:cxn modelId="{D220B8EA-385D-4517-AF12-16E299626591}" srcId="{D22941DF-A916-4095-914E-D57A3894909C}" destId="{20E1C873-FB80-4122-8FC4-D704A7669872}" srcOrd="0" destOrd="0" parTransId="{915C53C4-FA00-48E6-9A43-9DA5709C4653}" sibTransId="{107F45E5-35B2-4DAD-89C1-0F895CE67526}"/>
    <dgm:cxn modelId="{7C7F992F-00FE-435D-86CA-80BECD1A2526}" type="presOf" srcId="{53C1F135-82FD-44F0-B014-F225C82062CD}" destId="{DE00A66C-8A62-4B28-8102-222CCEFDEE21}" srcOrd="0" destOrd="0" presId="urn:microsoft.com/office/officeart/2005/8/layout/bList2"/>
    <dgm:cxn modelId="{46FB7725-A4AE-497D-A6A8-6F2B1D6F5F86}" type="presOf" srcId="{D22941DF-A916-4095-914E-D57A3894909C}" destId="{8FD1DC9C-7747-4657-A3A4-8DD01B77783B}" srcOrd="1" destOrd="0" presId="urn:microsoft.com/office/officeart/2005/8/layout/bList2"/>
    <dgm:cxn modelId="{494C4014-BC26-411F-ADAF-EDD9ABEDE3E6}" type="presOf" srcId="{D22941DF-A916-4095-914E-D57A3894909C}" destId="{79AD9573-C4EC-41A5-A9C4-9DE32DEF6303}" srcOrd="0" destOrd="0" presId="urn:microsoft.com/office/officeart/2005/8/layout/bList2"/>
    <dgm:cxn modelId="{6C0E809D-4B04-4B63-94EF-127D977AFABF}" srcId="{53C1F135-82FD-44F0-B014-F225C82062CD}" destId="{D22941DF-A916-4095-914E-D57A3894909C}" srcOrd="0" destOrd="0" parTransId="{FBF79BEA-A046-4D62-9B70-36F89C45AB0E}" sibTransId="{1F0E2710-4026-41E8-9FFA-883A845644E7}"/>
    <dgm:cxn modelId="{1029710E-85EF-484C-A7FA-024851CAACC0}" type="presParOf" srcId="{DE00A66C-8A62-4B28-8102-222CCEFDEE21}" destId="{A294685A-404F-4FF9-9472-403DA032D287}" srcOrd="0" destOrd="0" presId="urn:microsoft.com/office/officeart/2005/8/layout/bList2"/>
    <dgm:cxn modelId="{8B8132CF-822E-4BAC-A25F-EEDBF864B6F7}" type="presParOf" srcId="{A294685A-404F-4FF9-9472-403DA032D287}" destId="{2708D296-FF7E-4B02-B323-690E46D3C2B0}" srcOrd="0" destOrd="0" presId="urn:microsoft.com/office/officeart/2005/8/layout/bList2"/>
    <dgm:cxn modelId="{00A23BB3-5A2C-43D1-A181-8FBA9E628E6A}" type="presParOf" srcId="{A294685A-404F-4FF9-9472-403DA032D287}" destId="{79AD9573-C4EC-41A5-A9C4-9DE32DEF6303}" srcOrd="1" destOrd="0" presId="urn:microsoft.com/office/officeart/2005/8/layout/bList2"/>
    <dgm:cxn modelId="{0A66B18D-5738-46E9-82ED-8858BE48AE17}" type="presParOf" srcId="{A294685A-404F-4FF9-9472-403DA032D287}" destId="{8FD1DC9C-7747-4657-A3A4-8DD01B77783B}" srcOrd="2" destOrd="0" presId="urn:microsoft.com/office/officeart/2005/8/layout/bList2"/>
    <dgm:cxn modelId="{5AD48403-E536-4CBC-AD55-41CBCF503782}" type="presParOf" srcId="{A294685A-404F-4FF9-9472-403DA032D287}" destId="{D2BF46A7-0223-4155-BB26-0A81C78634B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08D296-FF7E-4B02-B323-690E46D3C2B0}">
      <dsp:nvSpPr>
        <dsp:cNvPr id="0" name=""/>
        <dsp:cNvSpPr/>
      </dsp:nvSpPr>
      <dsp:spPr>
        <a:xfrm>
          <a:off x="469252" y="2330"/>
          <a:ext cx="4478440" cy="334306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80010" rIns="26670" bIns="266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err="1" smtClean="0"/>
            <a:t>Trigger</a:t>
          </a:r>
          <a:r>
            <a:rPr lang="pt-BR" sz="2100" kern="1200" dirty="0" smtClean="0"/>
            <a:t> para garantir: </a:t>
          </a:r>
          <a:r>
            <a:rPr lang="pt-BR" sz="2100" kern="1200" dirty="0" err="1" smtClean="0"/>
            <a:t>qtdConvidadosConfirmados_evento</a:t>
          </a:r>
          <a:r>
            <a:rPr lang="pt-BR" sz="2100" kern="1200" dirty="0" smtClean="0"/>
            <a:t> </a:t>
          </a:r>
          <a:r>
            <a:rPr lang="pt-BR" sz="2100" kern="1200" dirty="0" smtClean="0">
              <a:latin typeface="Times New Roman"/>
              <a:cs typeface="Times New Roman"/>
            </a:rPr>
            <a:t>≤ </a:t>
          </a:r>
          <a:r>
            <a:rPr lang="pt-BR" sz="2100" kern="1200" dirty="0" smtClean="0"/>
            <a:t> </a:t>
          </a:r>
          <a:r>
            <a:rPr lang="pt-BR" sz="2100" kern="1200" dirty="0" err="1" smtClean="0"/>
            <a:t>qtdConvidados_evento</a:t>
          </a:r>
          <a:endParaRPr lang="pt-B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err="1" smtClean="0"/>
            <a:t>Trigger</a:t>
          </a:r>
          <a:r>
            <a:rPr lang="pt-BR" sz="2100" kern="1200" dirty="0" smtClean="0"/>
            <a:t> para garantir: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err="1" smtClean="0"/>
            <a:t>data_evento</a:t>
          </a:r>
          <a:r>
            <a:rPr lang="pt-BR" sz="2100" kern="1200" dirty="0" smtClean="0"/>
            <a:t> </a:t>
          </a:r>
          <a:r>
            <a:rPr lang="pt-BR" sz="2100" kern="1200" dirty="0" smtClean="0">
              <a:latin typeface="Times New Roman"/>
              <a:cs typeface="Times New Roman"/>
            </a:rPr>
            <a:t>≥</a:t>
          </a:r>
          <a:r>
            <a:rPr lang="pt-BR" sz="2100" kern="1200" dirty="0" smtClean="0"/>
            <a:t> (data no momento da inserção)</a:t>
          </a:r>
          <a:endParaRPr lang="pt-BR" sz="2100" kern="1200" dirty="0"/>
        </a:p>
      </dsp:txBody>
      <dsp:txXfrm>
        <a:off x="469252" y="2330"/>
        <a:ext cx="4478440" cy="3343060"/>
      </dsp:txXfrm>
    </dsp:sp>
    <dsp:sp modelId="{8FD1DC9C-7747-4657-A3A4-8DD01B77783B}">
      <dsp:nvSpPr>
        <dsp:cNvPr id="0" name=""/>
        <dsp:cNvSpPr/>
      </dsp:nvSpPr>
      <dsp:spPr>
        <a:xfrm>
          <a:off x="469252" y="3345391"/>
          <a:ext cx="4478440" cy="1437516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82550" bIns="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Evento</a:t>
          </a:r>
          <a:endParaRPr lang="pt-BR" sz="6500" kern="1200" dirty="0"/>
        </a:p>
      </dsp:txBody>
      <dsp:txXfrm>
        <a:off x="469252" y="3345391"/>
        <a:ext cx="3153831" cy="1437516"/>
      </dsp:txXfrm>
    </dsp:sp>
    <dsp:sp modelId="{D2BF46A7-0223-4155-BB26-0A81C78634BC}">
      <dsp:nvSpPr>
        <dsp:cNvPr id="0" name=""/>
        <dsp:cNvSpPr/>
      </dsp:nvSpPr>
      <dsp:spPr>
        <a:xfrm>
          <a:off x="3749771" y="3573727"/>
          <a:ext cx="1567454" cy="15674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08D296-FF7E-4B02-B323-690E46D3C2B0}">
      <dsp:nvSpPr>
        <dsp:cNvPr id="0" name=""/>
        <dsp:cNvSpPr/>
      </dsp:nvSpPr>
      <dsp:spPr>
        <a:xfrm>
          <a:off x="469252" y="2330"/>
          <a:ext cx="4478440" cy="334306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90" tIns="140970" rIns="46990" bIns="4699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700" kern="1200" dirty="0" err="1" smtClean="0"/>
            <a:t>trigger</a:t>
          </a:r>
          <a:r>
            <a:rPr lang="pt-BR" sz="3700" kern="1200" dirty="0" smtClean="0"/>
            <a:t> para garantir </a:t>
          </a:r>
          <a:r>
            <a:rPr lang="pt-BR" sz="3700" kern="1200" dirty="0" err="1" smtClean="0"/>
            <a:t>dataInicio_atividade</a:t>
          </a:r>
          <a:r>
            <a:rPr lang="pt-BR" sz="3700" kern="1200" dirty="0" smtClean="0"/>
            <a:t> </a:t>
          </a:r>
          <a:r>
            <a:rPr lang="pt-BR" sz="3700" b="1" kern="1200" dirty="0" smtClean="0">
              <a:latin typeface="Times New Roman"/>
              <a:cs typeface="Times New Roman"/>
            </a:rPr>
            <a:t>≤</a:t>
          </a:r>
          <a:r>
            <a:rPr lang="pt-BR" sz="3700" kern="1200" dirty="0" smtClean="0"/>
            <a:t> </a:t>
          </a:r>
          <a:r>
            <a:rPr lang="pt-BR" sz="3700" kern="1200" dirty="0" err="1" smtClean="0"/>
            <a:t>dataFim_atividade</a:t>
          </a:r>
          <a:endParaRPr lang="pt-BR" sz="3700" kern="1200" dirty="0"/>
        </a:p>
      </dsp:txBody>
      <dsp:txXfrm>
        <a:off x="469252" y="2330"/>
        <a:ext cx="4478440" cy="3343060"/>
      </dsp:txXfrm>
    </dsp:sp>
    <dsp:sp modelId="{8FD1DC9C-7747-4657-A3A4-8DD01B77783B}">
      <dsp:nvSpPr>
        <dsp:cNvPr id="0" name=""/>
        <dsp:cNvSpPr/>
      </dsp:nvSpPr>
      <dsp:spPr>
        <a:xfrm>
          <a:off x="469252" y="3345391"/>
          <a:ext cx="4478440" cy="1437516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0980" tIns="0" rIns="73660" bIns="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800" kern="1200" dirty="0" smtClean="0"/>
            <a:t>Atividade</a:t>
          </a:r>
          <a:endParaRPr lang="pt-BR" sz="5800" kern="1200" dirty="0"/>
        </a:p>
      </dsp:txBody>
      <dsp:txXfrm>
        <a:off x="469252" y="3345391"/>
        <a:ext cx="3153831" cy="1437516"/>
      </dsp:txXfrm>
    </dsp:sp>
    <dsp:sp modelId="{D2BF46A7-0223-4155-BB26-0A81C78634BC}">
      <dsp:nvSpPr>
        <dsp:cNvPr id="0" name=""/>
        <dsp:cNvSpPr/>
      </dsp:nvSpPr>
      <dsp:spPr>
        <a:xfrm>
          <a:off x="3749771" y="3573727"/>
          <a:ext cx="1567454" cy="15674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2FA91-2A0B-403F-B24D-5685683F4700}" type="datetimeFigureOut">
              <a:rPr lang="en-US" smtClean="0"/>
              <a:pPr/>
              <a:t>11/12/2009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B5785-4CBC-4397-A502-25A5D42BAA2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</a:t>
            </a:r>
            <a:r>
              <a:rPr lang="pt-BR" dirty="0" err="1" smtClean="0"/>
              <a:t>prototipo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bg>
      <p:bgPr>
        <a:gradFill flip="none" rotWithShape="1">
          <a:gsLst>
            <a:gs pos="0">
              <a:schemeClr val="bg1"/>
            </a:gs>
            <a:gs pos="100000">
              <a:srgbClr val="505042">
                <a:alpha val="6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 - Final 04 Cera (-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8891" y="1939131"/>
            <a:ext cx="5506219" cy="2709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11/12/2009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11/12/2009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11/12/2009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gradFill flip="none" rotWithShape="1">
          <a:gsLst>
            <a:gs pos="0">
              <a:schemeClr val="bg1"/>
            </a:gs>
            <a:gs pos="100000">
              <a:srgbClr val="505042">
                <a:alpha val="45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A01D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gradFill flip="none" rotWithShape="1">
            <a:gsLst>
              <a:gs pos="0">
                <a:srgbClr val="A01D2D"/>
              </a:gs>
              <a:gs pos="100000">
                <a:schemeClr val="tx1">
                  <a:alpha val="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pic>
        <p:nvPicPr>
          <p:cNvPr id="6" name="Picture 5" descr="Synergy - Logo 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6321203"/>
            <a:ext cx="1828800" cy="384397"/>
          </a:xfrm>
          <a:prstGeom prst="rect">
            <a:avLst/>
          </a:prstGeom>
        </p:spPr>
      </p:pic>
      <p:pic>
        <p:nvPicPr>
          <p:cNvPr id="9" name="Picture 8" descr="karua_logo_negativ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137746"/>
            <a:ext cx="762000" cy="776654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0" y="1417638"/>
            <a:ext cx="9144000" cy="1588"/>
          </a:xfrm>
          <a:prstGeom prst="line">
            <a:avLst/>
          </a:prstGeom>
          <a:ln w="8890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rgbClr val="A01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01D2D"/>
              </a:gs>
              <a:gs pos="100000">
                <a:schemeClr val="tx1"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small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pic>
        <p:nvPicPr>
          <p:cNvPr id="7" name="Picture 6" descr="karua_logo_negativ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137746"/>
            <a:ext cx="762000" cy="776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11/12/2009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11/12/2009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11/12/2009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gradFill flip="none" rotWithShape="1">
          <a:gsLst>
            <a:gs pos="0">
              <a:schemeClr val="bg1"/>
            </a:gs>
            <a:gs pos="100000">
              <a:srgbClr val="505042">
                <a:alpha val="5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11/12/2009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11/12/2009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9124" y="5929330"/>
            <a:ext cx="47708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>
                <a:latin typeface="Georgia" pitchFamily="18" charset="0"/>
              </a:rPr>
              <a:t>Ana Cecília Martins Barbosa (acmb)</a:t>
            </a:r>
          </a:p>
          <a:p>
            <a:r>
              <a:rPr lang="pt-BR" i="1" dirty="0" smtClean="0">
                <a:latin typeface="Georgia" pitchFamily="18" charset="0"/>
              </a:rPr>
              <a:t>Camila Sá da Fonseca (csf)</a:t>
            </a:r>
          </a:p>
          <a:p>
            <a:r>
              <a:rPr lang="pt-BR" i="1" dirty="0" smtClean="0">
                <a:latin typeface="Georgia" pitchFamily="18" charset="0"/>
              </a:rPr>
              <a:t>Víctor Barbosa de Oliveira Medeiros (vbom)</a:t>
            </a:r>
          </a:p>
          <a:p>
            <a:endParaRPr lang="pt-BR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9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solidFill>
              <a:srgbClr val="A01D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gradFill flip="none" rotWithShape="1">
              <a:gsLst>
                <a:gs pos="0">
                  <a:srgbClr val="A01D2D"/>
                </a:gs>
                <a:gs pos="100000">
                  <a:schemeClr val="tx1">
                    <a:alpha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8" name="Picture 7" descr="karua_logo_negativ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9600" y="137746"/>
              <a:ext cx="762000" cy="776654"/>
            </a:xfrm>
            <a:prstGeom prst="rect">
              <a:avLst/>
            </a:prstGeom>
          </p:spPr>
        </p:pic>
        <p:cxnSp>
          <p:nvCxnSpPr>
            <p:cNvPr id="9" name="Straight Connector 18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  <a:ln w="8890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Diagrama de sequência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736"/>
            <a:ext cx="12830175" cy="170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28736"/>
            <a:ext cx="12830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27"/>
          <p:cNvGrpSpPr/>
          <p:nvPr/>
        </p:nvGrpSpPr>
        <p:grpSpPr>
          <a:xfrm>
            <a:off x="0" y="0"/>
            <a:ext cx="9144000" cy="1419226"/>
            <a:chOff x="4071934" y="-1419226"/>
            <a:chExt cx="9144000" cy="1419226"/>
          </a:xfrm>
        </p:grpSpPr>
        <p:grpSp>
          <p:nvGrpSpPr>
            <p:cNvPr id="22" name="Grupo 9"/>
            <p:cNvGrpSpPr/>
            <p:nvPr/>
          </p:nvGrpSpPr>
          <p:grpSpPr>
            <a:xfrm>
              <a:off x="4071934" y="-1419226"/>
              <a:ext cx="9144000" cy="1419226"/>
              <a:chOff x="0" y="0"/>
              <a:chExt cx="9144000" cy="1419226"/>
            </a:xfrm>
          </p:grpSpPr>
          <p:sp>
            <p:nvSpPr>
              <p:cNvPr id="23" name="Rectangle 11"/>
              <p:cNvSpPr/>
              <p:nvPr/>
            </p:nvSpPr>
            <p:spPr>
              <a:xfrm>
                <a:off x="0" y="0"/>
                <a:ext cx="9144000" cy="1417638"/>
              </a:xfrm>
              <a:prstGeom prst="rect">
                <a:avLst/>
              </a:prstGeom>
              <a:solidFill>
                <a:srgbClr val="A01D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0" y="0"/>
                <a:ext cx="9144000" cy="1417638"/>
              </a:xfrm>
              <a:prstGeom prst="rect">
                <a:avLst/>
              </a:prstGeom>
              <a:gradFill flip="none" rotWithShape="1">
                <a:gsLst>
                  <a:gs pos="0">
                    <a:srgbClr val="A01D2D"/>
                  </a:gs>
                  <a:gs pos="100000">
                    <a:schemeClr val="tx1">
                      <a:alpha val="3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pic>
            <p:nvPicPr>
              <p:cNvPr id="25" name="Picture 24" descr="karua_logo_negativo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229600" y="137746"/>
                <a:ext cx="762000" cy="776654"/>
              </a:xfrm>
              <a:prstGeom prst="rect">
                <a:avLst/>
              </a:prstGeom>
            </p:spPr>
          </p:pic>
          <p:cxnSp>
            <p:nvCxnSpPr>
              <p:cNvPr id="26" name="Straight Connector 18"/>
              <p:cNvCxnSpPr/>
              <p:nvPr/>
            </p:nvCxnSpPr>
            <p:spPr>
              <a:xfrm>
                <a:off x="0" y="1417638"/>
                <a:ext cx="9144000" cy="1588"/>
              </a:xfrm>
              <a:prstGeom prst="line">
                <a:avLst/>
              </a:prstGeom>
              <a:ln w="88900">
                <a:solidFill>
                  <a:schemeClr val="bg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itle 1"/>
            <p:cNvSpPr txBox="1">
              <a:spLocks/>
            </p:cNvSpPr>
            <p:nvPr/>
          </p:nvSpPr>
          <p:spPr>
            <a:xfrm>
              <a:off x="4572000" y="-1143032"/>
              <a:ext cx="8229600" cy="88423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ea typeface="+mj-ea"/>
                  <a:cs typeface="Georgia"/>
                </a:rPr>
                <a:t>Diagrama de sequência</a:t>
              </a:r>
              <a:endPara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ea typeface="+mj-ea"/>
                <a:cs typeface="Georgia"/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0" y="2428868"/>
            <a:ext cx="12858808" cy="3429024"/>
          </a:xfrm>
          <a:prstGeom prst="roundRect">
            <a:avLst/>
          </a:prstGeom>
          <a:solidFill>
            <a:srgbClr val="FF9933">
              <a:alpha val="38039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00468 -0.5979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59791 L -0.00937 -1.1564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-1.15648 L -0.01406 -1.791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6 -1.7912 L -0.00468 -0.3247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 smtClean="0"/>
              <a:t>Diagrama de sequência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r="20202"/>
          <a:stretch>
            <a:fillRect/>
          </a:stretch>
        </p:blipFill>
        <p:spPr bwMode="auto">
          <a:xfrm>
            <a:off x="-1" y="1615952"/>
            <a:ext cx="11287173" cy="459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3974 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4 0.00116 L -0.00365 0.001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Diagrama de sequência (projeto)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b="28516"/>
          <a:stretch>
            <a:fillRect/>
          </a:stretch>
        </p:blipFill>
        <p:spPr bwMode="auto">
          <a:xfrm>
            <a:off x="0" y="1296387"/>
            <a:ext cx="21609072" cy="556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-0.79184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185 -4.44444E-6 L -1.26876 -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6875 -4.44444E-6 L -0.02795 -4.4444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2163" y="1500174"/>
            <a:ext cx="5019675" cy="812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upo 9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solidFill>
              <a:srgbClr val="A01D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gradFill flip="none" rotWithShape="1">
              <a:gsLst>
                <a:gs pos="0">
                  <a:srgbClr val="A01D2D"/>
                </a:gs>
                <a:gs pos="100000">
                  <a:schemeClr val="tx1">
                    <a:alpha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8" name="Picture 7" descr="karua_logo_negativ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0" y="137746"/>
              <a:ext cx="762000" cy="776654"/>
            </a:xfrm>
            <a:prstGeom prst="rect">
              <a:avLst/>
            </a:prstGeom>
          </p:spPr>
        </p:pic>
        <p:cxnSp>
          <p:nvCxnSpPr>
            <p:cNvPr id="9" name="Straight Connector 18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  <a:ln w="8890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Diagrama de classes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 -0.437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9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solidFill>
              <a:srgbClr val="A01D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gradFill flip="none" rotWithShape="1">
              <a:gsLst>
                <a:gs pos="0">
                  <a:srgbClr val="A01D2D"/>
                </a:gs>
                <a:gs pos="100000">
                  <a:schemeClr val="tx1">
                    <a:alpha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8" name="Picture 7" descr="karua_logo_negativ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9600" y="137746"/>
              <a:ext cx="762000" cy="776654"/>
            </a:xfrm>
            <a:prstGeom prst="rect">
              <a:avLst/>
            </a:prstGeom>
          </p:spPr>
        </p:pic>
        <p:cxnSp>
          <p:nvCxnSpPr>
            <p:cNvPr id="9" name="Straight Connector 18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  <a:ln w="8890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Diagrama de classes (projeto)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170" name="Picture 2" descr="C:\Users\Usuário\Documents\Camila\Ciência da Computação\APS\tem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00174"/>
            <a:ext cx="9144000" cy="6813023"/>
          </a:xfrm>
          <a:prstGeom prst="rect">
            <a:avLst/>
          </a:prstGeom>
          <a:noFill/>
        </p:spPr>
      </p:pic>
      <p:grpSp>
        <p:nvGrpSpPr>
          <p:cNvPr id="16" name="Grupo 9"/>
          <p:cNvGrpSpPr/>
          <p:nvPr/>
        </p:nvGrpSpPr>
        <p:grpSpPr>
          <a:xfrm>
            <a:off x="-32" y="-24"/>
            <a:ext cx="9144000" cy="1419226"/>
            <a:chOff x="0" y="0"/>
            <a:chExt cx="9144000" cy="1419226"/>
          </a:xfrm>
        </p:grpSpPr>
        <p:sp>
          <p:nvSpPr>
            <p:cNvPr id="17" name="Rectangle 11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solidFill>
              <a:srgbClr val="A01D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gradFill flip="none" rotWithShape="1">
              <a:gsLst>
                <a:gs pos="0">
                  <a:srgbClr val="A01D2D"/>
                </a:gs>
                <a:gs pos="100000">
                  <a:schemeClr val="tx1">
                    <a:alpha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9" name="Picture 18" descr="karua_logo_negativ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9600" y="137746"/>
              <a:ext cx="762000" cy="776654"/>
            </a:xfrm>
            <a:prstGeom prst="rect">
              <a:avLst/>
            </a:prstGeom>
          </p:spPr>
        </p:pic>
        <p:cxnSp>
          <p:nvCxnSpPr>
            <p:cNvPr id="20" name="Straight Connector 18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  <a:ln w="8890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itle 1"/>
          <p:cNvSpPr txBox="1">
            <a:spLocks/>
          </p:cNvSpPr>
          <p:nvPr/>
        </p:nvSpPr>
        <p:spPr>
          <a:xfrm>
            <a:off x="457168" y="533376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ea typeface="+mj-ea"/>
                <a:cs typeface="Georgia"/>
              </a:rPr>
              <a:t>Diagrama de classes (projeto)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/>
              <a:ea typeface="+mj-e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 -0.246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4"/>
          <p:cNvGrpSpPr/>
          <p:nvPr/>
        </p:nvGrpSpPr>
        <p:grpSpPr>
          <a:xfrm>
            <a:off x="1214414" y="4214818"/>
            <a:ext cx="1000132" cy="2143140"/>
            <a:chOff x="1214414" y="4214818"/>
            <a:chExt cx="1000132" cy="2143140"/>
          </a:xfrm>
          <a:effectLst>
            <a:outerShdw blurRad="63500" dist="25400" dir="21540000" sx="105000" sy="105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Elipse 5"/>
            <p:cNvSpPr/>
            <p:nvPr/>
          </p:nvSpPr>
          <p:spPr>
            <a:xfrm>
              <a:off x="1285852" y="4214818"/>
              <a:ext cx="857256" cy="857256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cxnSp>
          <p:nvCxnSpPr>
            <p:cNvPr id="8" name="Conector reto 7"/>
            <p:cNvCxnSpPr>
              <a:stCxn id="6" idx="4"/>
            </p:cNvCxnSpPr>
            <p:nvPr/>
          </p:nvCxnSpPr>
          <p:spPr>
            <a:xfrm rot="5400000">
              <a:off x="1285852" y="5500702"/>
              <a:ext cx="857256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>
              <a:off x="1214414" y="5429264"/>
              <a:ext cx="1000132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5400000">
              <a:off x="1321571" y="5965049"/>
              <a:ext cx="428628" cy="35719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rot="16200000" flipH="1">
              <a:off x="1714480" y="5929330"/>
              <a:ext cx="428628" cy="42862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Conector de seta reta 16"/>
          <p:cNvCxnSpPr/>
          <p:nvPr/>
        </p:nvCxnSpPr>
        <p:spPr>
          <a:xfrm>
            <a:off x="2928926" y="5357826"/>
            <a:ext cx="2643206" cy="1588"/>
          </a:xfrm>
          <a:prstGeom prst="straightConnector1">
            <a:avLst/>
          </a:prstGeom>
          <a:ln>
            <a:solidFill>
              <a:srgbClr val="FF66FF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>
          <a:xfrm>
            <a:off x="5929322" y="4643446"/>
            <a:ext cx="2786082" cy="135732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Colocar Mapa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Colocar mapa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Colocar mapa para um evento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Classes de </a:t>
            </a:r>
            <a:r>
              <a:rPr lang="pt-BR" dirty="0" smtClean="0"/>
              <a:t>análise</a:t>
            </a:r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3550" y="2620169"/>
            <a:ext cx="56769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de projeto</a:t>
            </a:r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85992"/>
            <a:ext cx="82105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85720" y="1714488"/>
          <a:ext cx="8572560" cy="392909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00330"/>
                <a:gridCol w="6072230"/>
              </a:tblGrid>
              <a:tr h="628654">
                <a:tc>
                  <a:txBody>
                    <a:bodyPr/>
                    <a:lstStyle/>
                    <a:p>
                      <a:r>
                        <a:rPr lang="pt-BR" dirty="0" smtClean="0"/>
                        <a:t>Classes</a:t>
                      </a:r>
                      <a:r>
                        <a:rPr lang="pt-BR" baseline="0" dirty="0" smtClean="0"/>
                        <a:t> de Análise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Elementos </a:t>
                      </a:r>
                      <a:r>
                        <a:rPr lang="pt-BR" baseline="0" dirty="0" smtClean="0"/>
                        <a:t>de Projeto</a:t>
                      </a:r>
                      <a:endParaRPr lang="pt-BR" dirty="0"/>
                    </a:p>
                  </a:txBody>
                  <a:tcPr/>
                </a:tc>
              </a:tr>
              <a:tr h="1440667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185976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Mapeamento análise/projeto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2105" y="2385326"/>
            <a:ext cx="1800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500306"/>
            <a:ext cx="14954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2586036"/>
            <a:ext cx="14954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143380"/>
            <a:ext cx="1905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4000504"/>
            <a:ext cx="17335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Roteiro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Projeto de Casos de Uso</a:t>
            </a:r>
          </a:p>
          <a:p>
            <a:pPr lvl="1"/>
            <a:r>
              <a:rPr lang="pt-BR" dirty="0" smtClean="0"/>
              <a:t>Manipular Lista de Convidados – Inserir Convidado</a:t>
            </a:r>
          </a:p>
          <a:p>
            <a:pPr lvl="1"/>
            <a:r>
              <a:rPr lang="pt-BR" smtClean="0"/>
              <a:t>Colocar Mapa</a:t>
            </a:r>
            <a:endParaRPr lang="pt-BR" dirty="0" smtClean="0"/>
          </a:p>
          <a:p>
            <a:r>
              <a:rPr lang="pt-BR" dirty="0" smtClean="0"/>
              <a:t>Projeto de Subsistema: Google Maps</a:t>
            </a:r>
          </a:p>
          <a:p>
            <a:r>
              <a:rPr lang="pt-BR" dirty="0" smtClean="0"/>
              <a:t>Projeto de Base de Dados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85720" y="1714488"/>
          <a:ext cx="8572560" cy="443153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00330"/>
                <a:gridCol w="6072230"/>
              </a:tblGrid>
              <a:tr h="628654">
                <a:tc>
                  <a:txBody>
                    <a:bodyPr/>
                    <a:lstStyle/>
                    <a:p>
                      <a:r>
                        <a:rPr lang="pt-BR" dirty="0" smtClean="0"/>
                        <a:t>Classes</a:t>
                      </a:r>
                      <a:r>
                        <a:rPr lang="pt-BR" baseline="0" dirty="0" smtClean="0"/>
                        <a:t> de Análise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Elementos </a:t>
                      </a:r>
                      <a:r>
                        <a:rPr lang="pt-BR" baseline="0" dirty="0" smtClean="0"/>
                        <a:t>de Projeto</a:t>
                      </a:r>
                      <a:endParaRPr lang="pt-BR" dirty="0"/>
                    </a:p>
                  </a:txBody>
                  <a:tcPr/>
                </a:tc>
              </a:tr>
              <a:tr h="1943114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185976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Mapeamento análise/projeto</a:t>
            </a:r>
            <a:endParaRPr lang="pt-BR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643182"/>
            <a:ext cx="14287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714884"/>
            <a:ext cx="9715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4786322"/>
            <a:ext cx="1276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2571744"/>
            <a:ext cx="14478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2643182"/>
            <a:ext cx="16192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702" y="3000372"/>
            <a:ext cx="18192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85720" y="1714488"/>
          <a:ext cx="8572560" cy="421484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00330"/>
                <a:gridCol w="6072230"/>
              </a:tblGrid>
              <a:tr h="628654">
                <a:tc>
                  <a:txBody>
                    <a:bodyPr/>
                    <a:lstStyle/>
                    <a:p>
                      <a:r>
                        <a:rPr lang="pt-BR" dirty="0" smtClean="0"/>
                        <a:t>Classes</a:t>
                      </a:r>
                      <a:r>
                        <a:rPr lang="pt-BR" baseline="0" dirty="0" smtClean="0"/>
                        <a:t> de Análise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Elementos </a:t>
                      </a:r>
                      <a:r>
                        <a:rPr lang="pt-BR" baseline="0" dirty="0" smtClean="0"/>
                        <a:t>de Projeto</a:t>
                      </a:r>
                      <a:endParaRPr lang="pt-BR" dirty="0"/>
                    </a:p>
                  </a:txBody>
                  <a:tcPr/>
                </a:tc>
              </a:tr>
              <a:tr h="3586188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Mapeamento análise/projeto</a:t>
            </a:r>
            <a:endParaRPr lang="pt-BR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143248"/>
            <a:ext cx="9715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714620"/>
            <a:ext cx="23907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85720" y="1714488"/>
          <a:ext cx="8572560" cy="443153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00330"/>
                <a:gridCol w="6072230"/>
              </a:tblGrid>
              <a:tr h="628654">
                <a:tc>
                  <a:txBody>
                    <a:bodyPr/>
                    <a:lstStyle/>
                    <a:p>
                      <a:r>
                        <a:rPr lang="pt-BR" dirty="0" smtClean="0"/>
                        <a:t>Classes</a:t>
                      </a:r>
                      <a:r>
                        <a:rPr lang="pt-BR" baseline="0" dirty="0" smtClean="0"/>
                        <a:t> de Análise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Elementos </a:t>
                      </a:r>
                      <a:r>
                        <a:rPr lang="pt-BR" baseline="0" dirty="0" smtClean="0"/>
                        <a:t>de Projeto</a:t>
                      </a:r>
                      <a:endParaRPr lang="pt-BR" dirty="0"/>
                    </a:p>
                  </a:txBody>
                  <a:tcPr/>
                </a:tc>
              </a:tr>
              <a:tr h="1943114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1859769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pt-BR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Mapeamento análise/projeto</a:t>
            </a:r>
            <a:endParaRPr lang="pt-BR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496"/>
            <a:ext cx="19526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714884"/>
            <a:ext cx="12287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2786058"/>
            <a:ext cx="2590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2981" y="1428736"/>
            <a:ext cx="12907138" cy="131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upo 9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solidFill>
              <a:srgbClr val="A01D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gradFill flip="none" rotWithShape="1">
              <a:gsLst>
                <a:gs pos="0">
                  <a:srgbClr val="A01D2D"/>
                </a:gs>
                <a:gs pos="100000">
                  <a:schemeClr val="tx1">
                    <a:alpha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8" name="Picture 7" descr="karua_logo_negativ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0" y="137746"/>
              <a:ext cx="762000" cy="776654"/>
            </a:xfrm>
            <a:prstGeom prst="rect">
              <a:avLst/>
            </a:prstGeom>
          </p:spPr>
        </p:pic>
        <p:cxnSp>
          <p:nvCxnSpPr>
            <p:cNvPr id="9" name="Straight Connector 18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  <a:ln w="8890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Diagrama de sequência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3967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67 0.00185 L -0.01076 0.0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3.88889E-6 -0.241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24144 L -0.00295 -0.95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9537 L -0.24201 -0.9518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201 -0.95185 L -0.00295 -0.95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Diagrama de </a:t>
            </a:r>
            <a:r>
              <a:rPr lang="pt-BR" dirty="0" err="1" smtClean="0"/>
              <a:t>sequência</a:t>
            </a:r>
            <a:r>
              <a:rPr lang="pt-BR" dirty="0" smtClean="0"/>
              <a:t> (projeto)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b="15086"/>
          <a:stretch>
            <a:fillRect/>
          </a:stretch>
        </p:blipFill>
        <p:spPr bwMode="auto">
          <a:xfrm>
            <a:off x="0" y="1428736"/>
            <a:ext cx="1425178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9191E-6 L -0.48386 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Diagrama de </a:t>
            </a:r>
            <a:r>
              <a:rPr lang="pt-BR" dirty="0" err="1" smtClean="0"/>
              <a:t>sequência</a:t>
            </a:r>
            <a:r>
              <a:rPr lang="pt-BR" dirty="0" smtClean="0"/>
              <a:t> (projeto)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b="9340"/>
          <a:stretch>
            <a:fillRect/>
          </a:stretch>
        </p:blipFill>
        <p:spPr bwMode="auto">
          <a:xfrm>
            <a:off x="-1" y="1428736"/>
            <a:ext cx="13526013" cy="757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41284 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284 0.00208 L -0.0033 0.00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00209 L 0.00018 -0.30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Diagrama de classes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1571612"/>
            <a:ext cx="78867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Diagrama de classes (projeto)</a:t>
            </a:r>
            <a:endParaRPr lang="pt-BR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t="2817" r="623"/>
          <a:stretch>
            <a:fillRect/>
          </a:stretch>
        </p:blipFill>
        <p:spPr bwMode="auto">
          <a:xfrm>
            <a:off x="0" y="1428760"/>
            <a:ext cx="9144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de Subsistema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Subsistema 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714620"/>
            <a:ext cx="7858180" cy="1803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4"/>
          <p:cNvGrpSpPr/>
          <p:nvPr/>
        </p:nvGrpSpPr>
        <p:grpSpPr>
          <a:xfrm>
            <a:off x="1214414" y="4214818"/>
            <a:ext cx="1000132" cy="2143140"/>
            <a:chOff x="1214414" y="4214818"/>
            <a:chExt cx="1000132" cy="2143140"/>
          </a:xfrm>
          <a:effectLst>
            <a:outerShdw blurRad="63500" dist="25400" dir="21540000" sx="105000" sy="105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Elipse 5"/>
            <p:cNvSpPr/>
            <p:nvPr/>
          </p:nvSpPr>
          <p:spPr>
            <a:xfrm>
              <a:off x="1285852" y="4214818"/>
              <a:ext cx="857256" cy="857256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cxnSp>
          <p:nvCxnSpPr>
            <p:cNvPr id="8" name="Conector reto 7"/>
            <p:cNvCxnSpPr>
              <a:stCxn id="6" idx="4"/>
            </p:cNvCxnSpPr>
            <p:nvPr/>
          </p:nvCxnSpPr>
          <p:spPr>
            <a:xfrm rot="5400000">
              <a:off x="1285852" y="5500702"/>
              <a:ext cx="857256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>
              <a:off x="1214414" y="5429264"/>
              <a:ext cx="1000132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5400000">
              <a:off x="1321571" y="5965049"/>
              <a:ext cx="428628" cy="35719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rot="16200000" flipH="1">
              <a:off x="1714480" y="5929330"/>
              <a:ext cx="428628" cy="42862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Conector de seta reta 16"/>
          <p:cNvCxnSpPr/>
          <p:nvPr/>
        </p:nvCxnSpPr>
        <p:spPr>
          <a:xfrm>
            <a:off x="2928926" y="5357826"/>
            <a:ext cx="2643206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>
          <a:xfrm>
            <a:off x="5929322" y="4643446"/>
            <a:ext cx="2786082" cy="135732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Manipular lista de Convidados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Diagramas de </a:t>
            </a:r>
            <a:r>
              <a:rPr lang="pt-BR" dirty="0" err="1" smtClean="0"/>
              <a:t>sequência</a:t>
            </a:r>
            <a:endParaRPr lang="pt-BR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63722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000504"/>
            <a:ext cx="6324600" cy="215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Diagramas de colaboração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00438"/>
            <a:ext cx="4086225" cy="258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643050"/>
            <a:ext cx="4086225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VOPC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7286644" y="5715016"/>
            <a:ext cx="1285884" cy="142876"/>
          </a:xfrm>
          <a:prstGeom prst="rect">
            <a:avLst/>
          </a:prstGeo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785926"/>
            <a:ext cx="32004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riângulo isósceles 10"/>
          <p:cNvSpPr/>
          <p:nvPr/>
        </p:nvSpPr>
        <p:spPr>
          <a:xfrm rot="16200000">
            <a:off x="6072198" y="5429264"/>
            <a:ext cx="500066" cy="357190"/>
          </a:xfrm>
          <a:prstGeom prst="triangl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reto 11"/>
          <p:cNvCxnSpPr>
            <a:stCxn id="11" idx="3"/>
          </p:cNvCxnSpPr>
          <p:nvPr/>
        </p:nvCxnSpPr>
        <p:spPr>
          <a:xfrm flipV="1">
            <a:off x="6500826" y="5591189"/>
            <a:ext cx="714380" cy="16670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7286644" y="5286388"/>
            <a:ext cx="1285884" cy="714380"/>
          </a:xfrm>
          <a:prstGeom prst="rect">
            <a:avLst/>
          </a:prstGeo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Adaptador</a:t>
            </a:r>
          </a:p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6643702" y="3429000"/>
            <a:ext cx="2143140" cy="928694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ComunicacaoGoogle</a:t>
            </a:r>
            <a:endParaRPr lang="pt-BR" dirty="0" smtClean="0"/>
          </a:p>
          <a:p>
            <a:pPr algn="ctr"/>
            <a:endParaRPr lang="pt-BR" dirty="0"/>
          </a:p>
        </p:txBody>
      </p:sp>
      <p:pic>
        <p:nvPicPr>
          <p:cNvPr id="15" name="Picture 2" descr="C:\Users\Victor\Desktop\logo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714620"/>
            <a:ext cx="1571636" cy="626376"/>
          </a:xfrm>
          <a:prstGeom prst="rect">
            <a:avLst/>
          </a:prstGeom>
          <a:noFill/>
        </p:spPr>
      </p:pic>
      <p:sp>
        <p:nvSpPr>
          <p:cNvPr id="16" name="Retângulo 15"/>
          <p:cNvSpPr/>
          <p:nvPr/>
        </p:nvSpPr>
        <p:spPr>
          <a:xfrm>
            <a:off x="6643702" y="4071942"/>
            <a:ext cx="2143140" cy="142876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Fluxograma: Decisão 16"/>
          <p:cNvSpPr/>
          <p:nvPr/>
        </p:nvSpPr>
        <p:spPr>
          <a:xfrm>
            <a:off x="7858148" y="4929198"/>
            <a:ext cx="142876" cy="357190"/>
          </a:xfrm>
          <a:prstGeom prst="flowChartDecision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 reto 17"/>
          <p:cNvCxnSpPr>
            <a:stCxn id="17" idx="0"/>
          </p:cNvCxnSpPr>
          <p:nvPr/>
        </p:nvCxnSpPr>
        <p:spPr>
          <a:xfrm rot="5400000" flipH="1" flipV="1">
            <a:off x="7643834" y="4643446"/>
            <a:ext cx="57150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Dependências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928934"/>
            <a:ext cx="8409425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de Base de Dados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de Base de Dados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Passo 1 </a:t>
            </a:r>
            <a:r>
              <a:rPr lang="pt-BR" dirty="0" smtClean="0"/>
              <a:t>– Mapear classes Persistentes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543956" cy="88423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Passo 1 </a:t>
            </a:r>
            <a:r>
              <a:rPr lang="pt-BR" dirty="0" smtClean="0"/>
              <a:t>– Mapear classes Persistentes</a:t>
            </a:r>
            <a:endParaRPr lang="pt-BR" b="1" dirty="0"/>
          </a:p>
        </p:txBody>
      </p:sp>
      <p:pic>
        <p:nvPicPr>
          <p:cNvPr id="5" name="Picture 4" descr="baseDados_passo1.png"/>
          <p:cNvPicPr>
            <a:picLocks noChangeAspect="1"/>
          </p:cNvPicPr>
          <p:nvPr/>
        </p:nvPicPr>
        <p:blipFill>
          <a:blip r:embed="rId3" cstate="print"/>
          <a:srcRect r="49005" b="87343"/>
          <a:stretch>
            <a:fillRect/>
          </a:stretch>
        </p:blipFill>
        <p:spPr>
          <a:xfrm>
            <a:off x="2357422" y="3643314"/>
            <a:ext cx="4286280" cy="695799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4202453" y="2571744"/>
            <a:ext cx="714380" cy="857256"/>
          </a:xfrm>
          <a:prstGeom prst="downArrow">
            <a:avLst/>
          </a:prstGeom>
          <a:solidFill>
            <a:srgbClr val="A01D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1719" t="20937" r="23828" b="42500"/>
          <a:stretch>
            <a:fillRect/>
          </a:stretch>
        </p:blipFill>
        <p:spPr bwMode="auto">
          <a:xfrm>
            <a:off x="428596" y="3714752"/>
            <a:ext cx="846265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own Arrow 12"/>
          <p:cNvSpPr/>
          <p:nvPr/>
        </p:nvSpPr>
        <p:spPr>
          <a:xfrm>
            <a:off x="4201214" y="2571744"/>
            <a:ext cx="714380" cy="857256"/>
          </a:xfrm>
          <a:prstGeom prst="downArrow">
            <a:avLst/>
          </a:prstGeom>
          <a:gradFill flip="none" rotWithShape="1">
            <a:gsLst>
              <a:gs pos="0">
                <a:srgbClr val="A01D2D"/>
              </a:gs>
              <a:gs pos="100000">
                <a:schemeClr val="tx1">
                  <a:alpha val="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00017 -0.2918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de Base de Dados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Passo 2 </a:t>
            </a:r>
            <a:r>
              <a:rPr lang="pt-BR" dirty="0" smtClean="0"/>
              <a:t>– Mapear relacionamento das classes persistentes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543956" cy="88423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Passo 2 </a:t>
            </a:r>
            <a:r>
              <a:rPr lang="pt-BR" dirty="0" smtClean="0"/>
              <a:t>– Mapear relacionamento das classes persistentes</a:t>
            </a:r>
            <a:endParaRPr lang="pt-BR" dirty="0"/>
          </a:p>
        </p:txBody>
      </p:sp>
      <p:pic>
        <p:nvPicPr>
          <p:cNvPr id="4" name="Picture 3" descr="baseDados_passo2.png"/>
          <p:cNvPicPr>
            <a:picLocks noChangeAspect="1"/>
          </p:cNvPicPr>
          <p:nvPr/>
        </p:nvPicPr>
        <p:blipFill>
          <a:blip r:embed="rId3" cstate="print"/>
          <a:srcRect r="11820" b="20731"/>
          <a:stretch>
            <a:fillRect/>
          </a:stretch>
        </p:blipFill>
        <p:spPr>
          <a:xfrm>
            <a:off x="312130" y="1465431"/>
            <a:ext cx="8518854" cy="5378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de Base de Dados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Passo 3 </a:t>
            </a:r>
            <a:r>
              <a:rPr lang="pt-BR" dirty="0" smtClean="0"/>
              <a:t>– Identificar índices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Manipular Lista de Convidados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Visualizar lista e </a:t>
            </a:r>
            <a:r>
              <a:rPr lang="pt-BR" b="1" dirty="0" smtClean="0"/>
              <a:t>criar</a:t>
            </a:r>
            <a:r>
              <a:rPr lang="pt-BR" dirty="0" smtClean="0"/>
              <a:t>, editar e deletar convidados de determinado evento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Passo 3 </a:t>
            </a:r>
            <a:r>
              <a:rPr lang="pt-BR" dirty="0" smtClean="0"/>
              <a:t>– Identificar índices</a:t>
            </a:r>
            <a:endParaRPr lang="pt-BR" b="1" dirty="0"/>
          </a:p>
        </p:txBody>
      </p:sp>
      <p:pic>
        <p:nvPicPr>
          <p:cNvPr id="4" name="Picture 3" descr="baseDados.png"/>
          <p:cNvPicPr>
            <a:picLocks noChangeAspect="1"/>
          </p:cNvPicPr>
          <p:nvPr/>
        </p:nvPicPr>
        <p:blipFill>
          <a:blip r:embed="rId3" cstate="print"/>
          <a:srcRect r="11660" b="20530"/>
          <a:stretch>
            <a:fillRect/>
          </a:stretch>
        </p:blipFill>
        <p:spPr>
          <a:xfrm>
            <a:off x="299368" y="1466055"/>
            <a:ext cx="8639916" cy="5391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de Base de Dados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Passo 4 </a:t>
            </a:r>
            <a:r>
              <a:rPr lang="pt-BR" dirty="0" smtClean="0"/>
              <a:t>– Definir restrições de integridade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543956" cy="88423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Passo 4 </a:t>
            </a:r>
            <a:r>
              <a:rPr lang="pt-BR" dirty="0" smtClean="0"/>
              <a:t>– Definir restrições de integridade</a:t>
            </a:r>
            <a:endParaRPr lang="pt-BR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928794" y="1643074"/>
          <a:ext cx="5786478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543956" cy="88423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Passo 4 </a:t>
            </a:r>
            <a:r>
              <a:rPr lang="pt-BR" dirty="0" smtClean="0"/>
              <a:t>– Definir restrições de integridade</a:t>
            </a:r>
            <a:endParaRPr lang="pt-BR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928794" y="1643074"/>
          <a:ext cx="5786478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de Base de Dados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Passo 5 </a:t>
            </a:r>
            <a:r>
              <a:rPr lang="pt-BR" dirty="0" smtClean="0"/>
              <a:t>– Definir características  de armazenamento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543956" cy="88423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Passo 5 </a:t>
            </a:r>
            <a:r>
              <a:rPr lang="pt-BR" dirty="0" smtClean="0"/>
              <a:t>– Definir características </a:t>
            </a:r>
            <a:br>
              <a:rPr lang="pt-BR" dirty="0" smtClean="0"/>
            </a:br>
            <a:r>
              <a:rPr lang="pt-BR" dirty="0" smtClean="0"/>
              <a:t>de armazenamento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Requisitos de espaço:</a:t>
            </a:r>
          </a:p>
          <a:p>
            <a:pPr lvl="1"/>
            <a:r>
              <a:rPr lang="pt-BR" dirty="0" smtClean="0"/>
              <a:t>Serão necessários, inicialmente, 5Gb </a:t>
            </a:r>
          </a:p>
          <a:p>
            <a:r>
              <a:rPr lang="pt-BR" dirty="0" smtClean="0"/>
              <a:t>Organização Física:</a:t>
            </a:r>
          </a:p>
          <a:p>
            <a:pPr lvl="1"/>
            <a:r>
              <a:rPr lang="pt-BR" dirty="0" smtClean="0"/>
              <a:t>O banco ficará no mesmo servidor que o sistema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de Base de Dados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Passo 6 </a:t>
            </a:r>
            <a:r>
              <a:rPr lang="pt-BR" dirty="0" smtClean="0"/>
              <a:t>– criar estruturas de armazenamento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543956" cy="88423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Passo 6 </a:t>
            </a:r>
            <a:r>
              <a:rPr lang="pt-BR" dirty="0" smtClean="0"/>
              <a:t>– criar estruturas de armazenamento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t-BR" dirty="0" smtClean="0"/>
              <a:t>CREATE TABLE </a:t>
            </a:r>
            <a:r>
              <a:rPr lang="pt-BR" dirty="0" err="1" smtClean="0"/>
              <a:t>Endereco</a:t>
            </a:r>
            <a:r>
              <a:rPr lang="pt-BR" dirty="0" smtClean="0"/>
              <a:t> (</a:t>
            </a:r>
          </a:p>
          <a:p>
            <a:pPr>
              <a:buNone/>
            </a:pPr>
            <a:r>
              <a:rPr lang="pt-BR" dirty="0" smtClean="0"/>
              <a:t>  </a:t>
            </a:r>
            <a:r>
              <a:rPr lang="pt-BR" dirty="0" err="1" smtClean="0"/>
              <a:t>id_endereco</a:t>
            </a:r>
            <a:r>
              <a:rPr lang="pt-BR" dirty="0" smtClean="0"/>
              <a:t> NUMERIC NOT NULL AUTO_INCREMENT,</a:t>
            </a:r>
          </a:p>
          <a:p>
            <a:pPr>
              <a:buNone/>
            </a:pPr>
            <a:r>
              <a:rPr lang="pt-BR" dirty="0" smtClean="0"/>
              <a:t>  numero INT NULL,</a:t>
            </a:r>
          </a:p>
          <a:p>
            <a:pPr>
              <a:buNone/>
            </a:pPr>
            <a:r>
              <a:rPr lang="pt-BR" dirty="0" smtClean="0"/>
              <a:t>  </a:t>
            </a:r>
            <a:r>
              <a:rPr lang="pt-BR" dirty="0" err="1" smtClean="0"/>
              <a:t>apt</a:t>
            </a:r>
            <a:r>
              <a:rPr lang="pt-BR" dirty="0" smtClean="0"/>
              <a:t> INT NULL,</a:t>
            </a:r>
          </a:p>
          <a:p>
            <a:pPr>
              <a:buNone/>
            </a:pPr>
            <a:r>
              <a:rPr lang="pt-BR" dirty="0" smtClean="0"/>
              <a:t>  bairro VARCHAR(20) NULL,</a:t>
            </a:r>
          </a:p>
          <a:p>
            <a:pPr>
              <a:buNone/>
            </a:pPr>
            <a:r>
              <a:rPr lang="pt-BR" dirty="0" smtClean="0"/>
              <a:t>  cidade VARCHAR(20) NULL,</a:t>
            </a:r>
          </a:p>
          <a:p>
            <a:pPr>
              <a:buNone/>
            </a:pPr>
            <a:r>
              <a:rPr lang="pt-BR" dirty="0" smtClean="0"/>
              <a:t>  estado VARCHAR(20) NULL,</a:t>
            </a:r>
          </a:p>
          <a:p>
            <a:pPr>
              <a:buNone/>
            </a:pPr>
            <a:r>
              <a:rPr lang="pt-BR" dirty="0" smtClean="0"/>
              <a:t>  pais VARCHAR(20) NULL,</a:t>
            </a:r>
          </a:p>
          <a:p>
            <a:pPr>
              <a:buNone/>
            </a:pPr>
            <a:r>
              <a:rPr lang="pt-BR" dirty="0" smtClean="0"/>
              <a:t>  PRIMARY KEY(</a:t>
            </a:r>
            <a:r>
              <a:rPr lang="pt-BR" dirty="0" err="1" smtClean="0"/>
              <a:t>id_endereco</a:t>
            </a:r>
            <a:r>
              <a:rPr lang="pt-BR" dirty="0" smtClean="0"/>
              <a:t>)</a:t>
            </a:r>
          </a:p>
          <a:p>
            <a:pPr>
              <a:buNone/>
            </a:pPr>
            <a:r>
              <a:rPr lang="pt-BR" dirty="0" smtClean="0"/>
              <a:t>);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CREATE TABLE Mapa (</a:t>
            </a:r>
          </a:p>
          <a:p>
            <a:pPr>
              <a:buNone/>
            </a:pPr>
            <a:r>
              <a:rPr lang="pt-BR" dirty="0" smtClean="0"/>
              <a:t>  </a:t>
            </a:r>
            <a:r>
              <a:rPr lang="pt-BR" dirty="0" err="1" smtClean="0"/>
              <a:t>id_mapa</a:t>
            </a:r>
            <a:r>
              <a:rPr lang="pt-BR" dirty="0" smtClean="0"/>
              <a:t> INTEGER UNSIGNED NOT NULL AUTO_INCREMENT,</a:t>
            </a:r>
          </a:p>
          <a:p>
            <a:pPr>
              <a:buNone/>
            </a:pPr>
            <a:r>
              <a:rPr lang="pt-BR" dirty="0" smtClean="0"/>
              <a:t>  </a:t>
            </a:r>
            <a:r>
              <a:rPr lang="pt-BR" dirty="0" err="1" smtClean="0"/>
              <a:t>link_mapa</a:t>
            </a:r>
            <a:r>
              <a:rPr lang="pt-BR" dirty="0" smtClean="0"/>
              <a:t> VARCHAR(255) NULL,</a:t>
            </a:r>
          </a:p>
          <a:p>
            <a:pPr>
              <a:buNone/>
            </a:pPr>
            <a:r>
              <a:rPr lang="pt-BR" dirty="0" smtClean="0"/>
              <a:t>  PRIMARY KEY(</a:t>
            </a:r>
            <a:r>
              <a:rPr lang="pt-BR" dirty="0" err="1" smtClean="0"/>
              <a:t>id_mapa</a:t>
            </a:r>
            <a:r>
              <a:rPr lang="pt-BR" dirty="0" smtClean="0"/>
              <a:t>)</a:t>
            </a:r>
          </a:p>
          <a:p>
            <a:pPr>
              <a:buNone/>
            </a:pPr>
            <a:r>
              <a:rPr lang="pt-BR" dirty="0" smtClean="0"/>
              <a:t>)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543956" cy="88423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Passo 6 </a:t>
            </a:r>
            <a:r>
              <a:rPr lang="pt-BR" dirty="0" smtClean="0"/>
              <a:t>– criar estruturas de armazenamento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CREATE TABLE Convidado (</a:t>
            </a:r>
          </a:p>
          <a:p>
            <a:pPr>
              <a:buNone/>
            </a:pPr>
            <a:r>
              <a:rPr lang="pt-BR" dirty="0" smtClean="0"/>
              <a:t>  </a:t>
            </a:r>
            <a:r>
              <a:rPr lang="pt-BR" dirty="0" err="1" smtClean="0"/>
              <a:t>cpf</a:t>
            </a:r>
            <a:r>
              <a:rPr lang="pt-BR" dirty="0" smtClean="0"/>
              <a:t> NUMERIC NOT NULL,</a:t>
            </a:r>
          </a:p>
          <a:p>
            <a:pPr>
              <a:buNone/>
            </a:pPr>
            <a:r>
              <a:rPr lang="pt-BR" dirty="0" smtClean="0"/>
              <a:t>  </a:t>
            </a:r>
            <a:r>
              <a:rPr lang="pt-BR" dirty="0" err="1" smtClean="0"/>
              <a:t>nome_convidado</a:t>
            </a:r>
            <a:r>
              <a:rPr lang="pt-BR" dirty="0" smtClean="0"/>
              <a:t> VARCHAR(45) NOT NULL,</a:t>
            </a:r>
          </a:p>
          <a:p>
            <a:pPr>
              <a:buNone/>
            </a:pPr>
            <a:r>
              <a:rPr lang="pt-BR" dirty="0" smtClean="0"/>
              <a:t>  </a:t>
            </a:r>
            <a:r>
              <a:rPr lang="pt-BR" dirty="0" err="1" smtClean="0"/>
              <a:t>email_convidado</a:t>
            </a:r>
            <a:r>
              <a:rPr lang="pt-BR" dirty="0" smtClean="0"/>
              <a:t> VARCHAR(45) NULL,</a:t>
            </a:r>
          </a:p>
          <a:p>
            <a:pPr>
              <a:buNone/>
            </a:pPr>
            <a:r>
              <a:rPr lang="pt-BR" dirty="0" smtClean="0"/>
              <a:t>  PRIMARY KEY(</a:t>
            </a:r>
            <a:r>
              <a:rPr lang="pt-BR" dirty="0" err="1" smtClean="0"/>
              <a:t>cpf</a:t>
            </a:r>
            <a:r>
              <a:rPr lang="pt-BR" dirty="0" smtClean="0"/>
              <a:t>)</a:t>
            </a:r>
          </a:p>
          <a:p>
            <a:pPr>
              <a:buNone/>
            </a:pPr>
            <a:r>
              <a:rPr lang="pt-BR" dirty="0" smtClean="0"/>
              <a:t>);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543956" cy="88423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Passo 6 </a:t>
            </a:r>
            <a:r>
              <a:rPr lang="pt-BR" dirty="0" smtClean="0"/>
              <a:t>– criar estruturas de armazenamento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t-BR" sz="1600" dirty="0" smtClean="0"/>
              <a:t>CREATE TABLE Evento (</a:t>
            </a:r>
          </a:p>
          <a:p>
            <a:pPr>
              <a:buNone/>
            </a:pPr>
            <a:r>
              <a:rPr lang="pt-BR" sz="1600" dirty="0" smtClean="0"/>
              <a:t>  id INTEGER UNSIGNED NOT NULL AUTO_INCREMENT,</a:t>
            </a:r>
          </a:p>
          <a:p>
            <a:pPr>
              <a:buNone/>
            </a:pPr>
            <a:r>
              <a:rPr lang="pt-BR" sz="1600" dirty="0" smtClean="0"/>
              <a:t>  </a:t>
            </a:r>
            <a:r>
              <a:rPr lang="pt-BR" sz="1600" dirty="0" err="1" smtClean="0"/>
              <a:t>Endereco_id_endereco</a:t>
            </a:r>
            <a:r>
              <a:rPr lang="pt-BR" sz="1600" dirty="0" smtClean="0"/>
              <a:t> NUMERIC NULL,</a:t>
            </a:r>
          </a:p>
          <a:p>
            <a:pPr>
              <a:buNone/>
            </a:pPr>
            <a:r>
              <a:rPr lang="pt-BR" sz="1600" dirty="0" smtClean="0"/>
              <a:t>  </a:t>
            </a:r>
            <a:r>
              <a:rPr lang="pt-BR" sz="1600" dirty="0" err="1" smtClean="0"/>
              <a:t>Mapa_id_mapa</a:t>
            </a:r>
            <a:r>
              <a:rPr lang="pt-BR" sz="1600" dirty="0" smtClean="0"/>
              <a:t> INTEGER UNSIGNED NULL,</a:t>
            </a:r>
          </a:p>
          <a:p>
            <a:pPr>
              <a:buNone/>
            </a:pPr>
            <a:r>
              <a:rPr lang="pt-BR" sz="1600" dirty="0" smtClean="0"/>
              <a:t>  </a:t>
            </a:r>
            <a:r>
              <a:rPr lang="pt-BR" sz="1600" dirty="0" err="1" smtClean="0"/>
              <a:t>nome_evento</a:t>
            </a:r>
            <a:r>
              <a:rPr lang="pt-BR" sz="1600" dirty="0" smtClean="0"/>
              <a:t> VARCHAR(45) NOT NULL,</a:t>
            </a:r>
          </a:p>
          <a:p>
            <a:pPr>
              <a:buNone/>
            </a:pPr>
            <a:r>
              <a:rPr lang="pt-BR" sz="1600" dirty="0" smtClean="0"/>
              <a:t>  </a:t>
            </a:r>
            <a:r>
              <a:rPr lang="pt-BR" sz="1600" dirty="0" err="1" smtClean="0"/>
              <a:t>descricao_evento</a:t>
            </a:r>
            <a:r>
              <a:rPr lang="pt-BR" sz="1600" dirty="0" smtClean="0"/>
              <a:t> VARCHAR(255) NULL,</a:t>
            </a:r>
          </a:p>
          <a:p>
            <a:pPr>
              <a:buNone/>
            </a:pPr>
            <a:r>
              <a:rPr lang="pt-BR" sz="1600" dirty="0" smtClean="0"/>
              <a:t>  </a:t>
            </a:r>
            <a:r>
              <a:rPr lang="pt-BR" sz="1600" dirty="0" err="1" smtClean="0"/>
              <a:t>data_evento</a:t>
            </a:r>
            <a:r>
              <a:rPr lang="pt-BR" sz="1600" dirty="0" smtClean="0"/>
              <a:t> DATETIME NULL,</a:t>
            </a:r>
          </a:p>
          <a:p>
            <a:pPr>
              <a:buNone/>
            </a:pPr>
            <a:r>
              <a:rPr lang="pt-BR" sz="1600" dirty="0" smtClean="0"/>
              <a:t>  </a:t>
            </a:r>
            <a:r>
              <a:rPr lang="pt-BR" sz="1600" dirty="0" err="1" smtClean="0"/>
              <a:t>qtdConvidados_evento</a:t>
            </a:r>
            <a:r>
              <a:rPr lang="pt-BR" sz="1600" dirty="0" smtClean="0"/>
              <a:t> INTEGER UNSIGNED NOT NULL,</a:t>
            </a:r>
          </a:p>
          <a:p>
            <a:pPr>
              <a:buNone/>
            </a:pPr>
            <a:r>
              <a:rPr lang="pt-BR" sz="1600" dirty="0" smtClean="0"/>
              <a:t>  </a:t>
            </a:r>
            <a:r>
              <a:rPr lang="pt-BR" sz="1600" dirty="0" err="1" smtClean="0"/>
              <a:t>qtdConvidadosConfirmados_evento</a:t>
            </a:r>
            <a:r>
              <a:rPr lang="pt-BR" sz="1600" dirty="0" smtClean="0"/>
              <a:t> INTEGER UNSIGNED NOT NULL,</a:t>
            </a:r>
          </a:p>
          <a:p>
            <a:pPr>
              <a:buNone/>
            </a:pPr>
            <a:r>
              <a:rPr lang="pt-BR" sz="1600" dirty="0" smtClean="0"/>
              <a:t>  tipo VARCHAR(20) NULL,</a:t>
            </a:r>
          </a:p>
          <a:p>
            <a:pPr>
              <a:buNone/>
            </a:pPr>
            <a:r>
              <a:rPr lang="pt-BR" sz="1600" dirty="0" smtClean="0"/>
              <a:t>  PRIMARY KEY(id),</a:t>
            </a:r>
          </a:p>
          <a:p>
            <a:pPr>
              <a:buNone/>
            </a:pPr>
            <a:r>
              <a:rPr lang="pt-BR" sz="1600" dirty="0" smtClean="0"/>
              <a:t>  INDEX Evento_FKIndex1(</a:t>
            </a:r>
            <a:r>
              <a:rPr lang="pt-BR" sz="1600" dirty="0" err="1" smtClean="0"/>
              <a:t>Mapa_id_mapa</a:t>
            </a:r>
            <a:r>
              <a:rPr lang="pt-BR" sz="1600" dirty="0" smtClean="0"/>
              <a:t>),</a:t>
            </a:r>
          </a:p>
          <a:p>
            <a:pPr>
              <a:buNone/>
            </a:pPr>
            <a:r>
              <a:rPr lang="pt-BR" sz="1600" dirty="0" smtClean="0"/>
              <a:t>  INDEX Evento_FKIndex2(</a:t>
            </a:r>
            <a:r>
              <a:rPr lang="pt-BR" sz="1600" dirty="0" err="1" smtClean="0"/>
              <a:t>Endereco_id_endereco</a:t>
            </a:r>
            <a:r>
              <a:rPr lang="pt-BR" sz="1600" dirty="0" smtClean="0"/>
              <a:t>),</a:t>
            </a:r>
          </a:p>
          <a:p>
            <a:pPr>
              <a:buNone/>
            </a:pPr>
            <a:r>
              <a:rPr lang="pt-BR" sz="1600" dirty="0" smtClean="0"/>
              <a:t>  INDEX </a:t>
            </a:r>
            <a:r>
              <a:rPr lang="pt-BR" sz="1600" dirty="0" err="1" smtClean="0"/>
              <a:t>Evento_data</a:t>
            </a:r>
            <a:r>
              <a:rPr lang="pt-BR" sz="1600" dirty="0" smtClean="0"/>
              <a:t>(</a:t>
            </a:r>
            <a:r>
              <a:rPr lang="pt-BR" sz="1600" dirty="0" err="1" smtClean="0"/>
              <a:t>data_evento</a:t>
            </a:r>
            <a:r>
              <a:rPr lang="pt-BR" sz="1600" dirty="0" smtClean="0"/>
              <a:t>),</a:t>
            </a:r>
          </a:p>
          <a:p>
            <a:pPr>
              <a:buNone/>
            </a:pPr>
            <a:r>
              <a:rPr lang="pt-BR" sz="1600" dirty="0" smtClean="0"/>
              <a:t>  FOREIGN KEY(</a:t>
            </a:r>
            <a:r>
              <a:rPr lang="pt-BR" sz="1600" dirty="0" err="1" smtClean="0"/>
              <a:t>Mapa_id_mapa</a:t>
            </a:r>
            <a:r>
              <a:rPr lang="pt-BR" sz="1600" dirty="0" smtClean="0"/>
              <a:t>)  REFERENCES Mapa(</a:t>
            </a:r>
            <a:r>
              <a:rPr lang="pt-BR" sz="1600" dirty="0" err="1" smtClean="0"/>
              <a:t>id_mapa</a:t>
            </a:r>
            <a:r>
              <a:rPr lang="pt-BR" sz="1600" dirty="0" smtClean="0"/>
              <a:t>)</a:t>
            </a:r>
          </a:p>
          <a:p>
            <a:pPr>
              <a:buNone/>
            </a:pPr>
            <a:r>
              <a:rPr lang="pt-BR" sz="1600" dirty="0" smtClean="0"/>
              <a:t>FOREIGN KEY(</a:t>
            </a:r>
            <a:r>
              <a:rPr lang="pt-BR" sz="1600" dirty="0" err="1" smtClean="0"/>
              <a:t>Endereco_id_endereco</a:t>
            </a:r>
            <a:r>
              <a:rPr lang="pt-BR" sz="1600" dirty="0" smtClean="0"/>
              <a:t>) REFERENCES </a:t>
            </a:r>
            <a:r>
              <a:rPr lang="pt-BR" sz="1600" dirty="0" err="1" smtClean="0"/>
              <a:t>Endereco</a:t>
            </a:r>
            <a:r>
              <a:rPr lang="pt-BR" sz="1600" dirty="0" smtClean="0"/>
              <a:t>(</a:t>
            </a:r>
            <a:r>
              <a:rPr lang="pt-BR" sz="1600" dirty="0" err="1" smtClean="0"/>
              <a:t>id_endereco</a:t>
            </a:r>
            <a:r>
              <a:rPr lang="pt-BR" sz="1600" dirty="0" smtClean="0"/>
              <a:t>)</a:t>
            </a:r>
          </a:p>
          <a:p>
            <a:pPr>
              <a:buNone/>
            </a:pPr>
            <a:r>
              <a:rPr lang="pt-BR" sz="1600" dirty="0" smtClean="0"/>
              <a:t>)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Classes de </a:t>
            </a:r>
            <a:r>
              <a:rPr lang="pt-BR" dirty="0" smtClean="0"/>
              <a:t>análise</a:t>
            </a:r>
            <a:endParaRPr lang="pt-B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4138" y="2857496"/>
            <a:ext cx="38957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543956" cy="88423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Passo 6 </a:t>
            </a:r>
            <a:r>
              <a:rPr lang="pt-BR" dirty="0" smtClean="0"/>
              <a:t>– criar estruturas de armazenamento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CREATE TABLE </a:t>
            </a:r>
            <a:r>
              <a:rPr lang="en-US" dirty="0" err="1" smtClean="0"/>
              <a:t>Confirmacao</a:t>
            </a:r>
            <a:r>
              <a:rPr lang="en-US" dirty="0" smtClean="0"/>
              <a:t> </a:t>
            </a:r>
            <a:r>
              <a:rPr lang="en-US" dirty="0" err="1" smtClean="0"/>
              <a:t>Convidado</a:t>
            </a:r>
            <a:r>
              <a:rPr lang="en-US" dirty="0" smtClean="0"/>
              <a:t> (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Convidado_cpf</a:t>
            </a:r>
            <a:r>
              <a:rPr lang="en-US" dirty="0" smtClean="0"/>
              <a:t> NUMERIC NOT NULL,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Evento_id</a:t>
            </a:r>
            <a:r>
              <a:rPr lang="en-US" dirty="0" smtClean="0"/>
              <a:t> INTEGER UNSIGNED NOT NULL,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confirmado</a:t>
            </a:r>
            <a:r>
              <a:rPr lang="en-US" dirty="0" smtClean="0"/>
              <a:t> BOOL NOT NULL DEFAULT FALSE AUTO_INCREMENT,</a:t>
            </a:r>
          </a:p>
          <a:p>
            <a:pPr>
              <a:buNone/>
            </a:pPr>
            <a:r>
              <a:rPr lang="en-US" dirty="0" smtClean="0"/>
              <a:t>  PRIMARY KEY(</a:t>
            </a:r>
            <a:r>
              <a:rPr lang="en-US" dirty="0" err="1" smtClean="0"/>
              <a:t>Convidado_cpf</a:t>
            </a:r>
            <a:r>
              <a:rPr lang="en-US" dirty="0" smtClean="0"/>
              <a:t>, </a:t>
            </a:r>
            <a:r>
              <a:rPr lang="en-US" dirty="0" err="1" smtClean="0"/>
              <a:t>Evento_id</a:t>
            </a:r>
            <a:r>
              <a:rPr lang="en-US" dirty="0" smtClean="0"/>
              <a:t>),</a:t>
            </a:r>
          </a:p>
          <a:p>
            <a:pPr>
              <a:buNone/>
            </a:pPr>
            <a:r>
              <a:rPr lang="en-US" dirty="0" smtClean="0"/>
              <a:t>  INDEX </a:t>
            </a:r>
            <a:r>
              <a:rPr lang="en-US" dirty="0" err="1" smtClean="0"/>
              <a:t>Confirmacao</a:t>
            </a:r>
            <a:r>
              <a:rPr lang="en-US" dirty="0" smtClean="0"/>
              <a:t> Convidado_FKIndex2(</a:t>
            </a:r>
            <a:r>
              <a:rPr lang="en-US" dirty="0" err="1" smtClean="0"/>
              <a:t>Convidado_cpf</a:t>
            </a:r>
            <a:r>
              <a:rPr lang="en-US" dirty="0" smtClean="0"/>
              <a:t>),</a:t>
            </a:r>
          </a:p>
          <a:p>
            <a:pPr>
              <a:buNone/>
            </a:pPr>
            <a:r>
              <a:rPr lang="en-US" dirty="0" smtClean="0"/>
              <a:t>  INDEX </a:t>
            </a:r>
            <a:r>
              <a:rPr lang="en-US" dirty="0" err="1" smtClean="0"/>
              <a:t>Confirmacao</a:t>
            </a:r>
            <a:r>
              <a:rPr lang="en-US" dirty="0" smtClean="0"/>
              <a:t> Convidado_FKIndex2(</a:t>
            </a:r>
            <a:r>
              <a:rPr lang="en-US" dirty="0" err="1" smtClean="0"/>
              <a:t>Evento_id</a:t>
            </a:r>
            <a:r>
              <a:rPr lang="en-US" dirty="0" smtClean="0"/>
              <a:t>),</a:t>
            </a:r>
          </a:p>
          <a:p>
            <a:pPr>
              <a:buNone/>
            </a:pPr>
            <a:r>
              <a:rPr lang="en-US" dirty="0" smtClean="0"/>
              <a:t>  FOREIGN KEY(</a:t>
            </a:r>
            <a:r>
              <a:rPr lang="en-US" dirty="0" err="1" smtClean="0"/>
              <a:t>Convidado_cpf</a:t>
            </a:r>
            <a:r>
              <a:rPr lang="en-US" dirty="0" smtClean="0"/>
              <a:t>) REFERENCES </a:t>
            </a:r>
            <a:r>
              <a:rPr lang="en-US" dirty="0" err="1" smtClean="0"/>
              <a:t>Convidado</a:t>
            </a:r>
            <a:r>
              <a:rPr lang="en-US" dirty="0" smtClean="0"/>
              <a:t>(</a:t>
            </a:r>
            <a:r>
              <a:rPr lang="en-US" dirty="0" err="1" smtClean="0"/>
              <a:t>cpf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  FOREIGN KEY(</a:t>
            </a:r>
            <a:r>
              <a:rPr lang="en-US" dirty="0" err="1" smtClean="0"/>
              <a:t>Evento_id</a:t>
            </a:r>
            <a:r>
              <a:rPr lang="en-US" dirty="0" smtClean="0"/>
              <a:t>) REFERENCES </a:t>
            </a:r>
            <a:r>
              <a:rPr lang="en-US" dirty="0" err="1" smtClean="0"/>
              <a:t>Evento</a:t>
            </a:r>
            <a:r>
              <a:rPr lang="en-US" dirty="0" smtClean="0"/>
              <a:t>(id)</a:t>
            </a:r>
          </a:p>
          <a:p>
            <a:pPr>
              <a:buNone/>
            </a:pPr>
            <a:r>
              <a:rPr lang="en-US" dirty="0" smtClean="0"/>
              <a:t>);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543956" cy="88423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Passo 6 </a:t>
            </a:r>
            <a:r>
              <a:rPr lang="pt-BR" dirty="0" smtClean="0"/>
              <a:t>– criar estruturas de armazenamento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BR" dirty="0" smtClean="0"/>
              <a:t>CREATE TABLE Atividade (</a:t>
            </a:r>
          </a:p>
          <a:p>
            <a:pPr>
              <a:buNone/>
            </a:pPr>
            <a:r>
              <a:rPr lang="pt-BR" dirty="0" smtClean="0"/>
              <a:t>  </a:t>
            </a:r>
            <a:r>
              <a:rPr lang="pt-BR" dirty="0" err="1" smtClean="0"/>
              <a:t>id_atividade</a:t>
            </a:r>
            <a:r>
              <a:rPr lang="pt-BR" dirty="0" smtClean="0"/>
              <a:t> INTEGER UNSIGNED NOT NULL AUTO_INCREMENT,</a:t>
            </a:r>
          </a:p>
          <a:p>
            <a:pPr>
              <a:buNone/>
            </a:pPr>
            <a:r>
              <a:rPr lang="pt-BR" dirty="0" smtClean="0"/>
              <a:t>  </a:t>
            </a:r>
            <a:r>
              <a:rPr lang="pt-BR" dirty="0" err="1" smtClean="0"/>
              <a:t>Evento_id</a:t>
            </a:r>
            <a:r>
              <a:rPr lang="pt-BR" dirty="0" smtClean="0"/>
              <a:t> INTEGER UNSIGNED NOT NULL,</a:t>
            </a:r>
          </a:p>
          <a:p>
            <a:pPr>
              <a:buNone/>
            </a:pPr>
            <a:r>
              <a:rPr lang="pt-BR" dirty="0" smtClean="0"/>
              <a:t>  </a:t>
            </a:r>
            <a:r>
              <a:rPr lang="pt-BR" dirty="0" err="1" smtClean="0"/>
              <a:t>prioridade_atividade</a:t>
            </a:r>
            <a:r>
              <a:rPr lang="pt-BR" dirty="0" smtClean="0"/>
              <a:t> ENUM NULL,</a:t>
            </a:r>
          </a:p>
          <a:p>
            <a:pPr>
              <a:buNone/>
            </a:pPr>
            <a:r>
              <a:rPr lang="pt-BR" dirty="0" smtClean="0"/>
              <a:t>  </a:t>
            </a:r>
            <a:r>
              <a:rPr lang="pt-BR" dirty="0" err="1" smtClean="0"/>
              <a:t>dataInicio_atividade</a:t>
            </a:r>
            <a:r>
              <a:rPr lang="pt-BR" dirty="0" smtClean="0"/>
              <a:t> DATE NULL,</a:t>
            </a:r>
          </a:p>
          <a:p>
            <a:pPr>
              <a:buNone/>
            </a:pPr>
            <a:r>
              <a:rPr lang="pt-BR" dirty="0" smtClean="0"/>
              <a:t>  </a:t>
            </a:r>
            <a:r>
              <a:rPr lang="pt-BR" dirty="0" err="1" smtClean="0"/>
              <a:t>dataFim_atividade</a:t>
            </a:r>
            <a:r>
              <a:rPr lang="pt-BR" dirty="0" smtClean="0"/>
              <a:t> DATE NULL,</a:t>
            </a:r>
          </a:p>
          <a:p>
            <a:pPr>
              <a:buNone/>
            </a:pPr>
            <a:r>
              <a:rPr lang="pt-BR" dirty="0" smtClean="0"/>
              <a:t>  </a:t>
            </a:r>
            <a:r>
              <a:rPr lang="pt-BR" dirty="0" err="1" smtClean="0"/>
              <a:t>descricao_atividade</a:t>
            </a:r>
            <a:r>
              <a:rPr lang="pt-BR" dirty="0" smtClean="0"/>
              <a:t> VARCHAR(255) NULL,</a:t>
            </a:r>
          </a:p>
          <a:p>
            <a:pPr>
              <a:buNone/>
            </a:pPr>
            <a:r>
              <a:rPr lang="pt-BR" dirty="0" smtClean="0"/>
              <a:t>  PRIMARY KEY(</a:t>
            </a:r>
            <a:r>
              <a:rPr lang="pt-BR" dirty="0" err="1" smtClean="0"/>
              <a:t>id_atividade</a:t>
            </a:r>
            <a:r>
              <a:rPr lang="pt-BR" dirty="0" smtClean="0"/>
              <a:t>, </a:t>
            </a:r>
            <a:r>
              <a:rPr lang="pt-BR" dirty="0" err="1" smtClean="0"/>
              <a:t>Evento_id</a:t>
            </a:r>
            <a:r>
              <a:rPr lang="pt-BR" dirty="0" smtClean="0"/>
              <a:t>),</a:t>
            </a:r>
          </a:p>
          <a:p>
            <a:pPr>
              <a:buNone/>
            </a:pPr>
            <a:r>
              <a:rPr lang="pt-BR" dirty="0" smtClean="0"/>
              <a:t>  INDEX </a:t>
            </a:r>
            <a:r>
              <a:rPr lang="pt-BR" dirty="0" err="1" smtClean="0"/>
              <a:t>Atividade_datas</a:t>
            </a:r>
            <a:r>
              <a:rPr lang="pt-BR" dirty="0" smtClean="0"/>
              <a:t>(</a:t>
            </a:r>
            <a:r>
              <a:rPr lang="pt-BR" dirty="0" err="1" smtClean="0"/>
              <a:t>dataInicio_atividade</a:t>
            </a:r>
            <a:r>
              <a:rPr lang="pt-BR" dirty="0" smtClean="0"/>
              <a:t>, </a:t>
            </a:r>
            <a:r>
              <a:rPr lang="pt-BR" dirty="0" err="1" smtClean="0"/>
              <a:t>dataFim_atividade</a:t>
            </a:r>
            <a:r>
              <a:rPr lang="pt-BR" dirty="0" smtClean="0"/>
              <a:t>),</a:t>
            </a:r>
          </a:p>
          <a:p>
            <a:pPr>
              <a:buNone/>
            </a:pPr>
            <a:r>
              <a:rPr lang="pt-BR" dirty="0" smtClean="0"/>
              <a:t>  FOREIGN KEY(</a:t>
            </a:r>
            <a:r>
              <a:rPr lang="pt-BR" dirty="0" err="1" smtClean="0"/>
              <a:t>Evento_id</a:t>
            </a:r>
            <a:r>
              <a:rPr lang="pt-BR" dirty="0" smtClean="0"/>
              <a:t>) REFERENCES Evento(id)</a:t>
            </a:r>
          </a:p>
          <a:p>
            <a:pPr>
              <a:buNone/>
            </a:pPr>
            <a:r>
              <a:rPr lang="pt-BR" dirty="0" smtClean="0"/>
              <a:t>);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Dúvidas?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 b="13966"/>
          <a:stretch>
            <a:fillRect/>
          </a:stretch>
        </p:blipFill>
        <p:spPr bwMode="auto">
          <a:xfrm>
            <a:off x="-214346" y="1472278"/>
            <a:ext cx="9599969" cy="5500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de Projeto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16"/>
            <a:ext cx="9144000" cy="350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85720" y="1714488"/>
          <a:ext cx="8572560" cy="392909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00330"/>
                <a:gridCol w="6072230"/>
              </a:tblGrid>
              <a:tr h="628654">
                <a:tc>
                  <a:txBody>
                    <a:bodyPr/>
                    <a:lstStyle/>
                    <a:p>
                      <a:r>
                        <a:rPr lang="pt-BR" dirty="0" smtClean="0"/>
                        <a:t>Classes</a:t>
                      </a:r>
                      <a:r>
                        <a:rPr lang="pt-BR" baseline="0" dirty="0" smtClean="0"/>
                        <a:t> de Análise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Elementos </a:t>
                      </a:r>
                      <a:r>
                        <a:rPr lang="pt-BR" baseline="0" dirty="0" smtClean="0"/>
                        <a:t>de Projeto</a:t>
                      </a:r>
                      <a:endParaRPr lang="pt-BR" dirty="0"/>
                    </a:p>
                  </a:txBody>
                  <a:tcPr/>
                </a:tc>
              </a:tr>
              <a:tr h="1440667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185976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Mapeamento análise/projeto</a:t>
            </a:r>
            <a:endParaRPr lang="pt-B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643182"/>
            <a:ext cx="15621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286256"/>
            <a:ext cx="19907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2643182"/>
            <a:ext cx="16954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2357430"/>
            <a:ext cx="20288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4143380"/>
            <a:ext cx="2190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85720" y="1594173"/>
          <a:ext cx="8572560" cy="514351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00330"/>
                <a:gridCol w="6072230"/>
              </a:tblGrid>
              <a:tr h="513962">
                <a:tc>
                  <a:txBody>
                    <a:bodyPr/>
                    <a:lstStyle/>
                    <a:p>
                      <a:r>
                        <a:rPr lang="pt-BR" dirty="0" smtClean="0"/>
                        <a:t>Classes</a:t>
                      </a:r>
                      <a:r>
                        <a:rPr lang="pt-BR" baseline="0" dirty="0" smtClean="0"/>
                        <a:t> de Análise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Elementos </a:t>
                      </a:r>
                      <a:r>
                        <a:rPr lang="pt-BR" baseline="0" dirty="0" smtClean="0"/>
                        <a:t>de Projeto</a:t>
                      </a:r>
                      <a:endParaRPr lang="pt-BR" dirty="0"/>
                    </a:p>
                  </a:txBody>
                  <a:tcPr/>
                </a:tc>
              </a:tr>
              <a:tr h="158861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152047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152047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X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Mapeamento análise/projeto</a:t>
            </a:r>
            <a:endParaRPr lang="pt-BR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071942"/>
            <a:ext cx="14287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714752"/>
            <a:ext cx="14478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786190"/>
            <a:ext cx="16192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4143380"/>
            <a:ext cx="18192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2500306"/>
            <a:ext cx="15430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5572140"/>
            <a:ext cx="12287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488" y="2214554"/>
            <a:ext cx="17049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6314" y="2285992"/>
            <a:ext cx="185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15140" y="2571744"/>
            <a:ext cx="20859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28596" y="1500151"/>
          <a:ext cx="8501122" cy="508918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79494"/>
                <a:gridCol w="6021628"/>
              </a:tblGrid>
              <a:tr h="348697">
                <a:tc>
                  <a:txBody>
                    <a:bodyPr/>
                    <a:lstStyle/>
                    <a:p>
                      <a:r>
                        <a:rPr lang="pt-BR" dirty="0" smtClean="0"/>
                        <a:t>Classes</a:t>
                      </a:r>
                      <a:r>
                        <a:rPr lang="pt-BR" baseline="0" dirty="0" smtClean="0"/>
                        <a:t> de Análise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Elementos </a:t>
                      </a:r>
                      <a:r>
                        <a:rPr lang="pt-BR" baseline="0" dirty="0" smtClean="0"/>
                        <a:t>de Projeto</a:t>
                      </a:r>
                      <a:endParaRPr lang="pt-BR" dirty="0"/>
                    </a:p>
                  </a:txBody>
                  <a:tcPr/>
                </a:tc>
              </a:tr>
              <a:tr h="2734264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198916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Mapeamento análise/projeto</a:t>
            </a:r>
            <a:endParaRPr lang="pt-BR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000372"/>
            <a:ext cx="9715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000240"/>
            <a:ext cx="23907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5214950"/>
            <a:ext cx="10382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5072074"/>
            <a:ext cx="16478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karua_template</Template>
  <TotalTime>2736</TotalTime>
  <Words>779</Words>
  <Application>Microsoft Office PowerPoint</Application>
  <PresentationFormat>Apresentação na tela (4:3)</PresentationFormat>
  <Paragraphs>210</Paragraphs>
  <Slides>52</Slides>
  <Notes>52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3" baseType="lpstr">
      <vt:lpstr>Tema do Office</vt:lpstr>
      <vt:lpstr>Slide 1</vt:lpstr>
      <vt:lpstr>Roteiro</vt:lpstr>
      <vt:lpstr>Slide 3</vt:lpstr>
      <vt:lpstr>Manipular Lista de Convidados</vt:lpstr>
      <vt:lpstr>Classes de análise</vt:lpstr>
      <vt:lpstr>Elementos de Projeto</vt:lpstr>
      <vt:lpstr>Mapeamento análise/projeto</vt:lpstr>
      <vt:lpstr>Mapeamento análise/projeto</vt:lpstr>
      <vt:lpstr>Mapeamento análise/projeto</vt:lpstr>
      <vt:lpstr>Diagrama de sequência</vt:lpstr>
      <vt:lpstr>Diagrama de sequência</vt:lpstr>
      <vt:lpstr>Diagrama de sequência (projeto)</vt:lpstr>
      <vt:lpstr>Diagrama de classes</vt:lpstr>
      <vt:lpstr>Diagrama de classes (projeto)</vt:lpstr>
      <vt:lpstr>Slide 15</vt:lpstr>
      <vt:lpstr>Colocar mapa</vt:lpstr>
      <vt:lpstr>Classes de análise</vt:lpstr>
      <vt:lpstr>Elementos de projeto</vt:lpstr>
      <vt:lpstr>Mapeamento análise/projeto</vt:lpstr>
      <vt:lpstr>Mapeamento análise/projeto</vt:lpstr>
      <vt:lpstr>Mapeamento análise/projeto</vt:lpstr>
      <vt:lpstr>Mapeamento análise/projeto</vt:lpstr>
      <vt:lpstr>Diagrama de sequência</vt:lpstr>
      <vt:lpstr>Diagrama de sequência (projeto)</vt:lpstr>
      <vt:lpstr>Diagrama de sequência (projeto)</vt:lpstr>
      <vt:lpstr>Diagrama de classes</vt:lpstr>
      <vt:lpstr>Diagrama de classes (projeto)</vt:lpstr>
      <vt:lpstr>Projeto de Subsistema</vt:lpstr>
      <vt:lpstr>Subsistema </vt:lpstr>
      <vt:lpstr>Diagramas de sequência</vt:lpstr>
      <vt:lpstr>Diagramas de colaboração</vt:lpstr>
      <vt:lpstr>VOPC</vt:lpstr>
      <vt:lpstr>Dependências</vt:lpstr>
      <vt:lpstr>Projeto de Base de Dados</vt:lpstr>
      <vt:lpstr>Projeto de Base de Dados</vt:lpstr>
      <vt:lpstr>Passo 1 – Mapear classes Persistentes</vt:lpstr>
      <vt:lpstr>Projeto de Base de Dados</vt:lpstr>
      <vt:lpstr>Passo 2 – Mapear relacionamento das classes persistentes</vt:lpstr>
      <vt:lpstr>Projeto de Base de Dados</vt:lpstr>
      <vt:lpstr>Passo 3 – Identificar índices</vt:lpstr>
      <vt:lpstr>Projeto de Base de Dados</vt:lpstr>
      <vt:lpstr>Passo 4 – Definir restrições de integridade</vt:lpstr>
      <vt:lpstr>Passo 4 – Definir restrições de integridade</vt:lpstr>
      <vt:lpstr>Projeto de Base de Dados</vt:lpstr>
      <vt:lpstr>Passo 5 – Definir características  de armazenamento</vt:lpstr>
      <vt:lpstr>Projeto de Base de Dados</vt:lpstr>
      <vt:lpstr>Passo 6 – criar estruturas de armazenamento</vt:lpstr>
      <vt:lpstr>Passo 6 – criar estruturas de armazenamento</vt:lpstr>
      <vt:lpstr>Passo 6 – criar estruturas de armazenamento</vt:lpstr>
      <vt:lpstr>Passo 6 – criar estruturas de armazenamento</vt:lpstr>
      <vt:lpstr>Passo 6 – criar estruturas de armazenamento</vt:lpstr>
      <vt:lpstr>Dúvidas?</vt:lpstr>
    </vt:vector>
  </TitlesOfParts>
  <Company>UFPE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synergy</dc:title>
  <dc:creator>Owner</dc:creator>
  <cp:lastModifiedBy>Victor</cp:lastModifiedBy>
  <cp:revision>227</cp:revision>
  <dcterms:created xsi:type="dcterms:W3CDTF">2008-10-06T13:34:26Z</dcterms:created>
  <dcterms:modified xsi:type="dcterms:W3CDTF">2009-11-12T18:56:29Z</dcterms:modified>
</cp:coreProperties>
</file>