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B760575-9B03-4046-A06C-5441540A007E}" type="datetimeFigureOut">
              <a:rPr lang="pt-BR" smtClean="0"/>
              <a:pPr/>
              <a:t>16/06/2009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8B3FC06-E363-4829-BFE2-CBF91309DC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0575-9B03-4046-A06C-5441540A007E}" type="datetimeFigureOut">
              <a:rPr lang="pt-BR" smtClean="0"/>
              <a:pPr/>
              <a:t>16/06/2009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FC06-E363-4829-BFE2-CBF91309DC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0575-9B03-4046-A06C-5441540A007E}" type="datetimeFigureOut">
              <a:rPr lang="pt-BR" smtClean="0"/>
              <a:pPr/>
              <a:t>16/06/2009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FC06-E363-4829-BFE2-CBF91309DC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B760575-9B03-4046-A06C-5441540A007E}" type="datetimeFigureOut">
              <a:rPr lang="pt-BR" smtClean="0"/>
              <a:pPr/>
              <a:t>16/06/2009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8B3FC06-E363-4829-BFE2-CBF91309DC5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B760575-9B03-4046-A06C-5441540A007E}" type="datetimeFigureOut">
              <a:rPr lang="pt-BR" smtClean="0"/>
              <a:pPr/>
              <a:t>16/06/2009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8B3FC06-E363-4829-BFE2-CBF91309DC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0575-9B03-4046-A06C-5441540A007E}" type="datetimeFigureOut">
              <a:rPr lang="pt-BR" smtClean="0"/>
              <a:pPr/>
              <a:t>16/06/2009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FC06-E363-4829-BFE2-CBF91309DC5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0575-9B03-4046-A06C-5441540A007E}" type="datetimeFigureOut">
              <a:rPr lang="pt-BR" smtClean="0"/>
              <a:pPr/>
              <a:t>16/06/2009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FC06-E363-4829-BFE2-CBF91309DC5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B760575-9B03-4046-A06C-5441540A007E}" type="datetimeFigureOut">
              <a:rPr lang="pt-BR" smtClean="0"/>
              <a:pPr/>
              <a:t>16/06/2009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8B3FC06-E363-4829-BFE2-CBF91309DC5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0575-9B03-4046-A06C-5441540A007E}" type="datetimeFigureOut">
              <a:rPr lang="pt-BR" smtClean="0"/>
              <a:pPr/>
              <a:t>16/06/2009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FC06-E363-4829-BFE2-CBF91309DC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B760575-9B03-4046-A06C-5441540A007E}" type="datetimeFigureOut">
              <a:rPr lang="pt-BR" smtClean="0"/>
              <a:pPr/>
              <a:t>16/06/2009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8B3FC06-E363-4829-BFE2-CBF91309DC5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B760575-9B03-4046-A06C-5441540A007E}" type="datetimeFigureOut">
              <a:rPr lang="pt-BR" smtClean="0"/>
              <a:pPr/>
              <a:t>16/06/2009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8B3FC06-E363-4829-BFE2-CBF91309DC5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B760575-9B03-4046-A06C-5441540A007E}" type="datetimeFigureOut">
              <a:rPr lang="pt-BR" smtClean="0"/>
              <a:pPr/>
              <a:t>16/06/2009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8B3FC06-E363-4829-BFE2-CBF91309DC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etr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m 5" descr="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714488"/>
            <a:ext cx="7648575" cy="331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" descr="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-71462"/>
            <a:ext cx="70723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7329" y="2476520"/>
            <a:ext cx="36480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Arquitetura e Modelagem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Arquitetura em Camadas</a:t>
            </a:r>
          </a:p>
          <a:p>
            <a:pPr>
              <a:buNone/>
            </a:pPr>
            <a:r>
              <a:rPr lang="pt-BR" dirty="0" smtClean="0"/>
              <a:t>		GUI;</a:t>
            </a:r>
          </a:p>
          <a:p>
            <a:pPr>
              <a:buNone/>
            </a:pPr>
            <a:r>
              <a:rPr lang="pt-BR" dirty="0" smtClean="0"/>
              <a:t>		Fachada;</a:t>
            </a:r>
          </a:p>
          <a:p>
            <a:pPr>
              <a:buNone/>
            </a:pPr>
            <a:r>
              <a:rPr lang="pt-BR" dirty="0" smtClean="0"/>
              <a:t>		Negócio;</a:t>
            </a:r>
          </a:p>
          <a:p>
            <a:pPr>
              <a:buNone/>
            </a:pPr>
            <a:r>
              <a:rPr lang="pt-BR" dirty="0" smtClean="0"/>
              <a:t>		Repositório;</a:t>
            </a:r>
          </a:p>
          <a:p>
            <a:pPr>
              <a:buNone/>
            </a:pPr>
            <a:r>
              <a:rPr lang="pt-BR" dirty="0" smtClean="0"/>
              <a:t>		</a:t>
            </a:r>
            <a:r>
              <a:rPr lang="pt-BR" dirty="0" smtClean="0"/>
              <a:t>Classes </a:t>
            </a:r>
            <a:r>
              <a:rPr lang="pt-BR" dirty="0" smtClean="0"/>
              <a:t>Básicas.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15" descr="Arquitetu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0"/>
            <a:ext cx="5876925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7467600" cy="1000124"/>
          </a:xfrm>
        </p:spPr>
        <p:txBody>
          <a:bodyPr/>
          <a:lstStyle/>
          <a:p>
            <a:r>
              <a:rPr lang="pt-BR" dirty="0" smtClean="0"/>
              <a:t>Testes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198454"/>
            <a:ext cx="7467600" cy="4873752"/>
          </a:xfrm>
        </p:spPr>
        <p:txBody>
          <a:bodyPr/>
          <a:lstStyle/>
          <a:p>
            <a:r>
              <a:rPr lang="pt-BR" dirty="0" smtClean="0"/>
              <a:t>Testes de unidades, integração, sistema e aceitação;</a:t>
            </a:r>
          </a:p>
          <a:p>
            <a:r>
              <a:rPr lang="pt-BR" dirty="0" smtClean="0"/>
              <a:t>Tipos:</a:t>
            </a:r>
          </a:p>
          <a:p>
            <a:pPr>
              <a:buNone/>
            </a:pPr>
            <a:r>
              <a:rPr lang="pt-BR" dirty="0" smtClean="0"/>
              <a:t>	</a:t>
            </a:r>
            <a:r>
              <a:rPr lang="pt-BR" sz="2000" dirty="0" smtClean="0"/>
              <a:t>Teste Funcional;</a:t>
            </a:r>
          </a:p>
          <a:p>
            <a:pPr>
              <a:buNone/>
            </a:pPr>
            <a:r>
              <a:rPr lang="pt-BR" sz="2000" dirty="0" smtClean="0"/>
              <a:t>	Teste da Interface com o Usuário;</a:t>
            </a:r>
          </a:p>
          <a:p>
            <a:pPr>
              <a:buNone/>
            </a:pPr>
            <a:r>
              <a:rPr lang="pt-BR" sz="2000" dirty="0" smtClean="0"/>
              <a:t>	Teste de Performance;</a:t>
            </a:r>
          </a:p>
          <a:p>
            <a:pPr>
              <a:buNone/>
            </a:pPr>
            <a:r>
              <a:rPr lang="pt-BR" sz="2000" dirty="0" smtClean="0"/>
              <a:t>	Teste de </a:t>
            </a:r>
            <a:r>
              <a:rPr lang="pt-BR" sz="2000" dirty="0" smtClean="0"/>
              <a:t>Estresse</a:t>
            </a:r>
            <a:r>
              <a:rPr lang="pt-BR" sz="2000" dirty="0" smtClean="0"/>
              <a:t>;</a:t>
            </a:r>
            <a:endParaRPr lang="pt-BR" sz="2000" dirty="0" smtClean="0"/>
          </a:p>
          <a:p>
            <a:pPr>
              <a:buNone/>
            </a:pPr>
            <a:r>
              <a:rPr lang="pt-BR" sz="2000" dirty="0" smtClean="0"/>
              <a:t>	Teste de </a:t>
            </a:r>
            <a:r>
              <a:rPr lang="pt-BR" sz="2000" dirty="0" smtClean="0"/>
              <a:t>Integridade de Dados;</a:t>
            </a:r>
            <a:endParaRPr lang="pt-BR" sz="2000" dirty="0" smtClean="0"/>
          </a:p>
          <a:p>
            <a:pPr>
              <a:buNone/>
            </a:pPr>
            <a:r>
              <a:rPr lang="pt-BR" sz="2000" dirty="0" smtClean="0"/>
              <a:t>	Teste de Segurança e Controle de Acesso;</a:t>
            </a:r>
          </a:p>
          <a:p>
            <a:pPr>
              <a:buNone/>
            </a:pP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071539" y="5143512"/>
          <a:ext cx="6429419" cy="12858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3910"/>
                <a:gridCol w="1339116"/>
                <a:gridCol w="1966393"/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600"/>
                        </a:spcAft>
                      </a:pPr>
                      <a:r>
                        <a:rPr lang="pt-BR" sz="1100" dirty="0" err="1"/>
                        <a:t>Milestone</a:t>
                      </a:r>
                      <a:endParaRPr lang="pt-B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600"/>
                        </a:spcAft>
                      </a:pPr>
                      <a:r>
                        <a:rPr lang="pt-BR" sz="1100" dirty="0"/>
                        <a:t>Data de Início</a:t>
                      </a:r>
                      <a:endParaRPr lang="pt-B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600"/>
                        </a:spcAft>
                      </a:pPr>
                      <a:r>
                        <a:rPr lang="pt-BR" sz="1100" dirty="0"/>
                        <a:t>Data de Término</a:t>
                      </a:r>
                      <a:endParaRPr lang="pt-B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600"/>
                        </a:spcAft>
                      </a:pPr>
                      <a:r>
                        <a:rPr lang="pt-BR" sz="1100"/>
                        <a:t>Planejar Teste</a:t>
                      </a:r>
                      <a:endParaRPr lang="pt-B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600"/>
                        </a:spcAft>
                      </a:pPr>
                      <a:r>
                        <a:rPr lang="pt-BR" sz="1100"/>
                        <a:t>23/04/09</a:t>
                      </a:r>
                      <a:endParaRPr lang="pt-B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600"/>
                        </a:spcAft>
                      </a:pPr>
                      <a:r>
                        <a:rPr lang="pt-BR" sz="1100"/>
                        <a:t>24/04/09</a:t>
                      </a:r>
                      <a:endParaRPr lang="pt-B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600"/>
                        </a:spcAft>
                      </a:pPr>
                      <a:r>
                        <a:rPr lang="pt-BR" sz="1100"/>
                        <a:t>Projetar Teste</a:t>
                      </a:r>
                      <a:endParaRPr lang="pt-B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600"/>
                        </a:spcAft>
                      </a:pPr>
                      <a:r>
                        <a:rPr lang="pt-BR" sz="1100"/>
                        <a:t>27/04/09</a:t>
                      </a:r>
                      <a:endParaRPr lang="pt-B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600"/>
                        </a:spcAft>
                      </a:pPr>
                      <a:r>
                        <a:rPr lang="pt-BR" sz="1100"/>
                        <a:t>30/04/09</a:t>
                      </a:r>
                      <a:endParaRPr lang="pt-B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600"/>
                        </a:spcAft>
                      </a:pPr>
                      <a:r>
                        <a:rPr lang="pt-BR" sz="1100"/>
                        <a:t>Implementar Teste</a:t>
                      </a:r>
                      <a:endParaRPr lang="pt-B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600"/>
                        </a:spcAft>
                      </a:pPr>
                      <a:r>
                        <a:rPr lang="pt-BR" sz="1100"/>
                        <a:t>25/05/09</a:t>
                      </a:r>
                      <a:endParaRPr lang="pt-B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600"/>
                        </a:spcAft>
                      </a:pPr>
                      <a:r>
                        <a:rPr lang="pt-BR" sz="1100"/>
                        <a:t>27/05/09</a:t>
                      </a:r>
                      <a:endParaRPr lang="pt-B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600"/>
                        </a:spcAft>
                      </a:pPr>
                      <a:r>
                        <a:rPr lang="pt-BR" sz="1100" dirty="0"/>
                        <a:t>Executar Teste</a:t>
                      </a:r>
                      <a:endParaRPr lang="pt-B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600"/>
                        </a:spcAft>
                      </a:pPr>
                      <a:r>
                        <a:rPr lang="pt-BR" sz="1100"/>
                        <a:t>27/05/09</a:t>
                      </a:r>
                      <a:endParaRPr lang="pt-B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600"/>
                        </a:spcAft>
                      </a:pPr>
                      <a:r>
                        <a:rPr lang="pt-BR" sz="1100"/>
                        <a:t>28/05/09</a:t>
                      </a:r>
                      <a:endParaRPr lang="pt-B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600"/>
                        </a:spcAft>
                      </a:pPr>
                      <a:r>
                        <a:rPr lang="en-GB" sz="1100"/>
                        <a:t>Avaliar Teste</a:t>
                      </a:r>
                      <a:endParaRPr lang="pt-B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600"/>
                        </a:spcAft>
                      </a:pPr>
                      <a:r>
                        <a:rPr lang="pt-BR" sz="1100"/>
                        <a:t>28/05/09</a:t>
                      </a:r>
                      <a:endParaRPr lang="pt-B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600"/>
                        </a:spcAft>
                      </a:pPr>
                      <a:r>
                        <a:rPr lang="pt-BR" sz="1100" dirty="0"/>
                        <a:t>29/05/09</a:t>
                      </a:r>
                      <a:endParaRPr lang="pt-B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Ferramentas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Java</a:t>
            </a:r>
          </a:p>
          <a:p>
            <a:r>
              <a:rPr lang="pt-BR" dirty="0" smtClean="0"/>
              <a:t>Eclipse</a:t>
            </a:r>
          </a:p>
          <a:p>
            <a:r>
              <a:rPr lang="pt-BR" dirty="0" smtClean="0"/>
              <a:t>Microsoft Office 2007</a:t>
            </a:r>
          </a:p>
          <a:p>
            <a:r>
              <a:rPr lang="pt-BR" dirty="0" smtClean="0"/>
              <a:t>Microsoft Office Project</a:t>
            </a:r>
          </a:p>
          <a:p>
            <a:r>
              <a:rPr lang="pt-BR" dirty="0" err="1" smtClean="0"/>
              <a:t>Jude</a:t>
            </a:r>
            <a:endParaRPr lang="pt-BR" dirty="0" smtClean="0"/>
          </a:p>
          <a:p>
            <a:r>
              <a:rPr lang="pt-BR" dirty="0" smtClean="0"/>
              <a:t>CVS</a:t>
            </a:r>
          </a:p>
          <a:p>
            <a:r>
              <a:rPr lang="pt-BR" dirty="0" err="1" smtClean="0"/>
              <a:t>NetBeans</a:t>
            </a:r>
            <a:endParaRPr lang="pt-BR" dirty="0" smtClean="0"/>
          </a:p>
          <a:p>
            <a:r>
              <a:rPr lang="pt-BR" dirty="0" err="1" smtClean="0"/>
              <a:t>Paint</a:t>
            </a:r>
            <a:endParaRPr lang="pt-BR" dirty="0" smtClean="0"/>
          </a:p>
          <a:p>
            <a:r>
              <a:rPr lang="pt-BR" dirty="0" err="1" smtClean="0"/>
              <a:t>Notepad</a:t>
            </a:r>
            <a:r>
              <a:rPr lang="pt-BR" dirty="0" smtClean="0"/>
              <a:t>++</a:t>
            </a:r>
          </a:p>
          <a:p>
            <a:r>
              <a:rPr lang="pt-BR" dirty="0" smtClean="0"/>
              <a:t>Portal Periódicos CAPES</a:t>
            </a:r>
            <a:endParaRPr lang="pt-B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1928802"/>
            <a:ext cx="195791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4357694"/>
            <a:ext cx="738176" cy="117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9" y="2714620"/>
            <a:ext cx="1105558" cy="91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m 9" descr="ganymede_splas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285728"/>
            <a:ext cx="1922772" cy="1246632"/>
          </a:xfrm>
          <a:prstGeom prst="rect">
            <a:avLst/>
          </a:prstGeom>
        </p:spPr>
      </p:pic>
      <p:pic>
        <p:nvPicPr>
          <p:cNvPr id="11" name="Imagem 10" descr="cv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2264" y="5715016"/>
            <a:ext cx="1355018" cy="990600"/>
          </a:xfrm>
          <a:prstGeom prst="rect">
            <a:avLst/>
          </a:prstGeom>
        </p:spPr>
      </p:pic>
      <p:pic>
        <p:nvPicPr>
          <p:cNvPr id="12" name="Imagem 11" descr="offic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6314" y="4000504"/>
            <a:ext cx="1547813" cy="963638"/>
          </a:xfrm>
          <a:prstGeom prst="rect">
            <a:avLst/>
          </a:prstGeom>
        </p:spPr>
      </p:pic>
      <p:pic>
        <p:nvPicPr>
          <p:cNvPr id="13" name="Imagem 12" descr="nb6-1-splash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57686" y="1000108"/>
            <a:ext cx="1908450" cy="1204911"/>
          </a:xfrm>
          <a:prstGeom prst="rect">
            <a:avLst/>
          </a:prstGeom>
        </p:spPr>
      </p:pic>
      <p:pic>
        <p:nvPicPr>
          <p:cNvPr id="14" name="Imagem 13" descr="periodicosCape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57752" y="5214950"/>
            <a:ext cx="1357315" cy="1370242"/>
          </a:xfrm>
          <a:prstGeom prst="rect">
            <a:avLst/>
          </a:prstGeom>
        </p:spPr>
      </p:pic>
      <p:pic>
        <p:nvPicPr>
          <p:cNvPr id="15" name="Imagem 14" descr="paint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43702" y="3000372"/>
            <a:ext cx="1666872" cy="1204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57224" y="2844225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Agora veremos um pouco da aplicação...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Do que se trata?</a:t>
            </a:r>
          </a:p>
          <a:p>
            <a:r>
              <a:rPr lang="pt-BR" dirty="0" smtClean="0"/>
              <a:t>RUP</a:t>
            </a:r>
          </a:p>
          <a:p>
            <a:pPr>
              <a:buNone/>
            </a:pPr>
            <a:r>
              <a:rPr lang="pt-BR" dirty="0" smtClean="0"/>
              <a:t>	Iterativo Incremental</a:t>
            </a:r>
          </a:p>
          <a:p>
            <a:r>
              <a:rPr lang="pt-BR" dirty="0" smtClean="0"/>
              <a:t>Interdisciplinaridade:</a:t>
            </a:r>
          </a:p>
          <a:p>
            <a:pPr>
              <a:buNone/>
            </a:pPr>
            <a:r>
              <a:rPr lang="pt-BR" dirty="0" smtClean="0"/>
              <a:t>	Engenharia de Software e Interface Usuário-Máquina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  <p:pic>
        <p:nvPicPr>
          <p:cNvPr id="4" name="Imagem 3" descr="=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4143380"/>
            <a:ext cx="2214577" cy="2405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Entendendo o Problema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O que é dislexia?</a:t>
            </a:r>
            <a:endParaRPr lang="pt-BR" dirty="0"/>
          </a:p>
        </p:txBody>
      </p:sp>
      <p:pic>
        <p:nvPicPr>
          <p:cNvPr id="4" name="Imagem 3" descr="cereb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285992"/>
            <a:ext cx="6643734" cy="4241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Motivação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Poucas ferramentas para profissionais da área tratarem o problema;</a:t>
            </a:r>
          </a:p>
          <a:p>
            <a:pPr algn="just"/>
            <a:r>
              <a:rPr lang="pt-BR" dirty="0" smtClean="0"/>
              <a:t>Auxiliar no aprendizado de crianças disléxicas;</a:t>
            </a:r>
          </a:p>
          <a:p>
            <a:pPr algn="just"/>
            <a:r>
              <a:rPr lang="pt-BR" dirty="0" smtClean="0"/>
              <a:t>Aprendizado mais intuitivo e eficiente que as formas usuais de ensino, evitando que os disléxicos passem por constrangimento, discriminação e baixa auto-estima;</a:t>
            </a:r>
          </a:p>
        </p:txBody>
      </p:sp>
      <p:pic>
        <p:nvPicPr>
          <p:cNvPr id="5" name="Imagem 4" descr="crianca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4429132"/>
            <a:ext cx="2286016" cy="2229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Plano de Projeto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Objetivos e Escopo;</a:t>
            </a:r>
          </a:p>
          <a:p>
            <a:r>
              <a:rPr lang="pt-BR" dirty="0" smtClean="0"/>
              <a:t>Fases:</a:t>
            </a:r>
          </a:p>
          <a:p>
            <a:pPr>
              <a:buNone/>
            </a:pPr>
            <a:r>
              <a:rPr lang="pt-BR" dirty="0" smtClean="0"/>
              <a:t>		Concepção;</a:t>
            </a:r>
          </a:p>
          <a:p>
            <a:pPr>
              <a:buNone/>
            </a:pPr>
            <a:r>
              <a:rPr lang="pt-BR" dirty="0" smtClean="0"/>
              <a:t>		Requisitos;</a:t>
            </a:r>
          </a:p>
          <a:p>
            <a:pPr>
              <a:buNone/>
            </a:pPr>
            <a:r>
              <a:rPr lang="pt-BR" dirty="0" smtClean="0"/>
              <a:t>		Análise;</a:t>
            </a:r>
          </a:p>
          <a:p>
            <a:pPr>
              <a:buNone/>
            </a:pPr>
            <a:r>
              <a:rPr lang="pt-BR" dirty="0" smtClean="0"/>
              <a:t>		Projeto;</a:t>
            </a:r>
          </a:p>
          <a:p>
            <a:pPr>
              <a:buNone/>
            </a:pPr>
            <a:r>
              <a:rPr lang="pt-BR" dirty="0" smtClean="0"/>
              <a:t>		Codificação;</a:t>
            </a:r>
          </a:p>
          <a:p>
            <a:pPr>
              <a:buNone/>
            </a:pPr>
            <a:r>
              <a:rPr lang="pt-BR" dirty="0" smtClean="0"/>
              <a:t>		Teste.</a:t>
            </a:r>
          </a:p>
          <a:p>
            <a:r>
              <a:rPr lang="pt-BR" dirty="0" smtClean="0"/>
              <a:t>Riscos;</a:t>
            </a:r>
          </a:p>
          <a:p>
            <a:r>
              <a:rPr lang="pt-BR" dirty="0" smtClean="0"/>
              <a:t>Recursos;</a:t>
            </a:r>
          </a:p>
          <a:p>
            <a:r>
              <a:rPr lang="pt-BR" dirty="0" smtClean="0"/>
              <a:t>Custo</a:t>
            </a:r>
            <a:endParaRPr lang="pt-BR" dirty="0"/>
          </a:p>
        </p:txBody>
      </p:sp>
      <p:pic>
        <p:nvPicPr>
          <p:cNvPr id="4" name="Imagem 3" descr="id_47_agen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1857364"/>
            <a:ext cx="3143272" cy="2080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 descr="Pla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4481511"/>
            <a:ext cx="2714644" cy="1809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0"/>
            <a:ext cx="597535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Requisitos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Técnicas para </a:t>
            </a:r>
            <a:r>
              <a:rPr lang="pt-BR" dirty="0" err="1" smtClean="0"/>
              <a:t>Elicitar</a:t>
            </a:r>
            <a:r>
              <a:rPr lang="pt-BR" dirty="0" smtClean="0"/>
              <a:t> Requisitos:</a:t>
            </a:r>
          </a:p>
          <a:p>
            <a:pPr>
              <a:buNone/>
            </a:pPr>
            <a:r>
              <a:rPr lang="pt-BR" dirty="0" smtClean="0"/>
              <a:t>		Análise de Literatura;</a:t>
            </a:r>
          </a:p>
          <a:p>
            <a:pPr>
              <a:buNone/>
            </a:pPr>
            <a:r>
              <a:rPr lang="pt-BR" dirty="0" smtClean="0"/>
              <a:t>		Entrevista;</a:t>
            </a:r>
          </a:p>
          <a:p>
            <a:pPr>
              <a:buNone/>
            </a:pPr>
            <a:r>
              <a:rPr lang="pt-BR" dirty="0" smtClean="0"/>
              <a:t>		</a:t>
            </a:r>
            <a:r>
              <a:rPr lang="pt-BR" dirty="0" err="1" smtClean="0"/>
              <a:t>Brainstorming</a:t>
            </a:r>
            <a:r>
              <a:rPr lang="pt-BR" dirty="0" smtClean="0"/>
              <a:t>;</a:t>
            </a:r>
          </a:p>
          <a:p>
            <a:pPr>
              <a:buNone/>
            </a:pPr>
            <a:r>
              <a:rPr lang="pt-BR" dirty="0" smtClean="0"/>
              <a:t>		Prototipagem.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  <p:pic>
        <p:nvPicPr>
          <p:cNvPr id="4" name="Imagem 3" descr="artigo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1857364"/>
            <a:ext cx="2077067" cy="1839688"/>
          </a:xfrm>
          <a:prstGeom prst="rect">
            <a:avLst/>
          </a:prstGeom>
        </p:spPr>
      </p:pic>
      <p:pic>
        <p:nvPicPr>
          <p:cNvPr id="5" name="Imagem 4" descr="brainstormin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4643446"/>
            <a:ext cx="1838325" cy="1885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m 5" descr="entrevista-emprego-pergunt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4286256"/>
            <a:ext cx="1928826" cy="1902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 descr="paperprototyp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4500570"/>
            <a:ext cx="2032000" cy="1584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Documento de Requisitos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Requisitos não-funcionais (propriedades e restrições):</a:t>
            </a:r>
          </a:p>
          <a:p>
            <a:pPr>
              <a:buNone/>
            </a:pPr>
            <a:r>
              <a:rPr lang="pt-BR" dirty="0" smtClean="0"/>
              <a:t>	Requisitos de Processo:</a:t>
            </a:r>
          </a:p>
          <a:p>
            <a:pPr>
              <a:buNone/>
            </a:pPr>
            <a:r>
              <a:rPr lang="pt-BR" dirty="0" smtClean="0"/>
              <a:t>	</a:t>
            </a:r>
            <a:r>
              <a:rPr lang="pt-BR" dirty="0" smtClean="0"/>
              <a:t>	Java, portabilidade, prazo...</a:t>
            </a:r>
          </a:p>
          <a:p>
            <a:pPr>
              <a:buNone/>
            </a:pPr>
            <a:r>
              <a:rPr lang="pt-BR" dirty="0" smtClean="0"/>
              <a:t>	</a:t>
            </a:r>
            <a:r>
              <a:rPr lang="pt-BR" dirty="0" smtClean="0"/>
              <a:t>Requisitos do Produto:</a:t>
            </a:r>
          </a:p>
          <a:p>
            <a:pPr>
              <a:buNone/>
            </a:pPr>
            <a:r>
              <a:rPr lang="pt-BR" dirty="0" smtClean="0"/>
              <a:t>	</a:t>
            </a:r>
            <a:r>
              <a:rPr lang="pt-BR" dirty="0" smtClean="0"/>
              <a:t>	Segurança, performance, usabilidade, </a:t>
            </a:r>
            <a:r>
              <a:rPr lang="pt-BR" dirty="0" err="1" smtClean="0"/>
              <a:t>manutenabilidade</a:t>
            </a:r>
            <a:r>
              <a:rPr lang="pt-BR" dirty="0" smtClean="0"/>
              <a:t>...</a:t>
            </a:r>
            <a:endParaRPr lang="pt-BR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Documento de Requisitos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Requisitos </a:t>
            </a:r>
            <a:r>
              <a:rPr lang="pt-BR" dirty="0" smtClean="0"/>
              <a:t>Funcionais;</a:t>
            </a:r>
            <a:endParaRPr lang="pt-BR" dirty="0" smtClean="0"/>
          </a:p>
          <a:p>
            <a:r>
              <a:rPr lang="pt-BR" dirty="0" smtClean="0"/>
              <a:t>Casos de Uso Implementados:</a:t>
            </a:r>
          </a:p>
          <a:p>
            <a:pPr>
              <a:buNone/>
            </a:pPr>
            <a:r>
              <a:rPr lang="pt-BR" dirty="0" smtClean="0"/>
              <a:t>	</a:t>
            </a:r>
            <a:r>
              <a:rPr lang="pt-BR" sz="2200" dirty="0" smtClean="0"/>
              <a:t>Cadastrar Paciente;</a:t>
            </a:r>
          </a:p>
          <a:p>
            <a:pPr>
              <a:buNone/>
            </a:pPr>
            <a:r>
              <a:rPr lang="pt-BR" sz="2200" dirty="0" smtClean="0"/>
              <a:t>	</a:t>
            </a:r>
            <a:r>
              <a:rPr lang="pt-BR" sz="2200" dirty="0" err="1" smtClean="0"/>
              <a:t>Logar</a:t>
            </a:r>
            <a:r>
              <a:rPr lang="pt-BR" sz="2200" dirty="0" smtClean="0"/>
              <a:t> Paciente;</a:t>
            </a:r>
          </a:p>
          <a:p>
            <a:pPr>
              <a:buNone/>
            </a:pPr>
            <a:r>
              <a:rPr lang="pt-BR" sz="2200" dirty="0" smtClean="0"/>
              <a:t>	Listar Pacientes;	</a:t>
            </a:r>
          </a:p>
          <a:p>
            <a:pPr>
              <a:buNone/>
            </a:pPr>
            <a:r>
              <a:rPr lang="pt-BR" sz="2200" dirty="0" smtClean="0"/>
              <a:t>	Carregar Seção;</a:t>
            </a:r>
          </a:p>
          <a:p>
            <a:pPr>
              <a:buNone/>
            </a:pPr>
            <a:r>
              <a:rPr lang="pt-BR" sz="2200" dirty="0" smtClean="0"/>
              <a:t>	Encerrar Seção Paciente;</a:t>
            </a:r>
          </a:p>
          <a:p>
            <a:pPr>
              <a:buNone/>
            </a:pPr>
            <a:r>
              <a:rPr lang="pt-BR" sz="2200" dirty="0" smtClean="0"/>
              <a:t>	Gerar Relatório;</a:t>
            </a:r>
          </a:p>
          <a:p>
            <a:pPr>
              <a:buNone/>
            </a:pPr>
            <a:r>
              <a:rPr lang="pt-BR" sz="2200" dirty="0" smtClean="0"/>
              <a:t>	Acessar Relatório;</a:t>
            </a:r>
          </a:p>
          <a:p>
            <a:pPr>
              <a:buNone/>
            </a:pPr>
            <a:r>
              <a:rPr lang="pt-BR" sz="2200" dirty="0" smtClean="0"/>
              <a:t>	</a:t>
            </a:r>
            <a:r>
              <a:rPr lang="pt-BR" sz="2200" dirty="0" err="1" smtClean="0"/>
              <a:t>Deslogar</a:t>
            </a:r>
            <a:r>
              <a:rPr lang="pt-BR" sz="2200" dirty="0" smtClean="0"/>
              <a:t> Paciente.</a:t>
            </a:r>
          </a:p>
          <a:p>
            <a:pPr>
              <a:buNone/>
            </a:pPr>
            <a:r>
              <a:rPr lang="pt-BR" dirty="0" smtClean="0"/>
              <a:t>		</a:t>
            </a:r>
          </a:p>
          <a:p>
            <a:pPr>
              <a:buNone/>
            </a:pPr>
            <a:r>
              <a:rPr lang="pt-BR" dirty="0" smtClean="0"/>
              <a:t>	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214554"/>
            <a:ext cx="2599821" cy="17005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m 4" descr="AD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5786454"/>
            <a:ext cx="928694" cy="936306"/>
          </a:xfrm>
          <a:prstGeom prst="rect">
            <a:avLst/>
          </a:prstGeom>
        </p:spPr>
      </p:pic>
      <p:pic>
        <p:nvPicPr>
          <p:cNvPr id="7" name="Imagem 6" descr="list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5286388"/>
            <a:ext cx="1076324" cy="1076324"/>
          </a:xfrm>
          <a:prstGeom prst="rect">
            <a:avLst/>
          </a:prstGeom>
        </p:spPr>
      </p:pic>
      <p:pic>
        <p:nvPicPr>
          <p:cNvPr id="8" name="Imagem 7" descr="bebe-brincand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9454" y="4500570"/>
            <a:ext cx="1178850" cy="957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agem 10" descr="icon-power-button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7818" y="5643578"/>
            <a:ext cx="1000132" cy="1000132"/>
          </a:xfrm>
          <a:prstGeom prst="rect">
            <a:avLst/>
          </a:prstGeom>
        </p:spPr>
      </p:pic>
      <p:pic>
        <p:nvPicPr>
          <p:cNvPr id="12" name="Imagem 11" descr="cadastra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29190" y="4214818"/>
            <a:ext cx="1350964" cy="1057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339</TotalTime>
  <Words>165</Words>
  <Application>Microsoft Office PowerPoint</Application>
  <PresentationFormat>Apresentação na tela (4:3)</PresentationFormat>
  <Paragraphs>98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Balcão Envidraçado</vt:lpstr>
      <vt:lpstr>Slide 1</vt:lpstr>
      <vt:lpstr>Introdução</vt:lpstr>
      <vt:lpstr>Entendendo o Problema</vt:lpstr>
      <vt:lpstr>Motivação</vt:lpstr>
      <vt:lpstr>Plano de Projeto</vt:lpstr>
      <vt:lpstr>Slide 6</vt:lpstr>
      <vt:lpstr>Requisitos</vt:lpstr>
      <vt:lpstr>Documento de Requisitos</vt:lpstr>
      <vt:lpstr>Documento de Requisitos</vt:lpstr>
      <vt:lpstr>Slide 10</vt:lpstr>
      <vt:lpstr>Arquitetura e Modelagem</vt:lpstr>
      <vt:lpstr>Slide 12</vt:lpstr>
      <vt:lpstr>Testes</vt:lpstr>
      <vt:lpstr>Ferramentas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rhss</dc:creator>
  <cp:lastModifiedBy>rhss</cp:lastModifiedBy>
  <cp:revision>39</cp:revision>
  <dcterms:created xsi:type="dcterms:W3CDTF">2009-06-15T19:13:32Z</dcterms:created>
  <dcterms:modified xsi:type="dcterms:W3CDTF">2009-06-16T17:26:09Z</dcterms:modified>
</cp:coreProperties>
</file>