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4"/>
  </p:notesMasterIdLst>
  <p:sldIdLst>
    <p:sldId id="256" r:id="rId2"/>
    <p:sldId id="258" r:id="rId3"/>
    <p:sldId id="289" r:id="rId4"/>
    <p:sldId id="259" r:id="rId5"/>
    <p:sldId id="267" r:id="rId6"/>
    <p:sldId id="290" r:id="rId7"/>
    <p:sldId id="260" r:id="rId8"/>
    <p:sldId id="269" r:id="rId9"/>
    <p:sldId id="261" r:id="rId10"/>
    <p:sldId id="262" r:id="rId11"/>
    <p:sldId id="268" r:id="rId12"/>
    <p:sldId id="291" r:id="rId13"/>
    <p:sldId id="298" r:id="rId14"/>
    <p:sldId id="263" r:id="rId15"/>
    <p:sldId id="264" r:id="rId16"/>
    <p:sldId id="270" r:id="rId17"/>
    <p:sldId id="292" r:id="rId18"/>
    <p:sldId id="265" r:id="rId19"/>
    <p:sldId id="266" r:id="rId20"/>
    <p:sldId id="293" r:id="rId21"/>
    <p:sldId id="271" r:id="rId22"/>
    <p:sldId id="294" r:id="rId23"/>
    <p:sldId id="295" r:id="rId24"/>
    <p:sldId id="272" r:id="rId25"/>
    <p:sldId id="273" r:id="rId26"/>
    <p:sldId id="296"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286" r:id="rId40"/>
    <p:sldId id="297" r:id="rId41"/>
    <p:sldId id="287" r:id="rId42"/>
    <p:sldId id="288" r:id="rId4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476" autoAdjust="0"/>
  </p:normalViewPr>
  <p:slideViewPr>
    <p:cSldViewPr>
      <p:cViewPr>
        <p:scale>
          <a:sx n="70" d="100"/>
          <a:sy n="70" d="100"/>
        </p:scale>
        <p:origin x="-846"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3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8ADB88-C406-42BC-B85C-2949FCD11557}" type="datetimeFigureOut">
              <a:rPr lang="pt-BR" smtClean="0"/>
              <a:pPr/>
              <a:t>20/6/2010</a:t>
            </a:fld>
            <a:endParaRPr lang="pt-B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6EA42E-2F01-4E52-ACB1-E7438F09CAD3}"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en.wikipedia.org/wiki/China" TargetMode="External"/><Relationship Id="rId3" Type="http://schemas.openxmlformats.org/officeDocument/2006/relationships/hyperlink" Target="http://en.wikipedia.org/wiki/Haplotype" TargetMode="External"/><Relationship Id="rId7" Type="http://schemas.openxmlformats.org/officeDocument/2006/relationships/hyperlink" Target="http://en.wikipedia.org/wiki/Canada" TargetMode="External"/><Relationship Id="rId12" Type="http://schemas.openxmlformats.org/officeDocument/2006/relationships/hyperlink" Target="http://en.wikipedia.org/wiki/United_States"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en.wikipedia.org/wiki/Genetic_variability" TargetMode="External"/><Relationship Id="rId11" Type="http://schemas.openxmlformats.org/officeDocument/2006/relationships/hyperlink" Target="http://en.wikipedia.org/wiki/United_Kingdom" TargetMode="External"/><Relationship Id="rId5" Type="http://schemas.openxmlformats.org/officeDocument/2006/relationships/hyperlink" Target="http://en.wikipedia.org/wiki/Human_genome" TargetMode="External"/><Relationship Id="rId10" Type="http://schemas.openxmlformats.org/officeDocument/2006/relationships/hyperlink" Target="http://en.wikipedia.org/wiki/Nigeria" TargetMode="External"/><Relationship Id="rId4" Type="http://schemas.openxmlformats.org/officeDocument/2006/relationships/hyperlink" Target="http://en.wikipedia.org/wiki/Map" TargetMode="External"/><Relationship Id="rId9" Type="http://schemas.openxmlformats.org/officeDocument/2006/relationships/hyperlink" Target="http://en.wikipedia.org/wiki/Japa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Um alelo é uma das muitas formas de uma sequência de DNA de um determinado gene, portanto cada gene pode ter diferentes alelos. Às vezes, diferentes sequências de DNA (alelos) podem resultar em diferentes traços (ex.: cor), mas às vezes diferentes alelos podem ter o mesmo resultado na expressão gênica.</a:t>
            </a:r>
          </a:p>
          <a:p>
            <a:r>
              <a:rPr lang="pt-BR" sz="1200" kern="1200" dirty="0" smtClean="0">
                <a:solidFill>
                  <a:schemeClr val="tx1"/>
                </a:solidFill>
                <a:latin typeface="+mn-lt"/>
                <a:ea typeface="+mn-ea"/>
                <a:cs typeface="+mn-cs"/>
              </a:rPr>
              <a:t>A maioria dos organismos têm dois conjuntos de cromossomos (diplóides). Esses organismos têm uma cópia de cada gene (um alelo) em cada cromossomo. Se ambos os alelos forem iguais, eles são homozigotos, caso contrário, são classificados como heterozigotos.</a:t>
            </a:r>
          </a:p>
          <a:p>
            <a:endParaRPr lang="pt-BR" dirty="0" smtClean="0"/>
          </a:p>
        </p:txBody>
      </p:sp>
      <p:sp>
        <p:nvSpPr>
          <p:cNvPr id="4" name="Slide Number Placeholder 3"/>
          <p:cNvSpPr>
            <a:spLocks noGrp="1"/>
          </p:cNvSpPr>
          <p:nvPr>
            <p:ph type="sldNum" sz="quarter" idx="10"/>
          </p:nvPr>
        </p:nvSpPr>
        <p:spPr/>
        <p:txBody>
          <a:bodyPr/>
          <a:lstStyle/>
          <a:p>
            <a:fld id="{B86EA42E-2F01-4E52-ACB1-E7438F09CAD3}" type="slidenum">
              <a:rPr lang="pt-BR" smtClean="0"/>
              <a:pPr/>
              <a:t>2</a:t>
            </a:fld>
            <a:endParaRPr lang="pt-B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13</a:t>
            </a:fld>
            <a:endParaRPr lang="pt-B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14</a:t>
            </a:fld>
            <a:endParaRPr lang="pt-B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a:buFontTx/>
              <a:buChar char="-"/>
            </a:pPr>
            <a:r>
              <a:rPr lang="pt-BR" dirty="0" smtClean="0"/>
              <a:t>Métodos </a:t>
            </a:r>
            <a:r>
              <a:rPr lang="pt-BR" dirty="0" err="1" smtClean="0"/>
              <a:t>combinatoriais</a:t>
            </a:r>
            <a:r>
              <a:rPr lang="pt-BR" baseline="0" dirty="0" smtClean="0"/>
              <a:t>  geralmente estabelecem uma função objetivo  e tenta otimizar a fim de obter uma solução para o problema de inferência;</a:t>
            </a:r>
          </a:p>
          <a:p>
            <a:pPr>
              <a:buFontTx/>
              <a:buChar char="-"/>
            </a:pPr>
            <a:r>
              <a:rPr lang="pt-BR" baseline="0" dirty="0" smtClean="0"/>
              <a:t> São baseados em um modelo </a:t>
            </a:r>
            <a:r>
              <a:rPr lang="pt-BR" baseline="0" dirty="0" err="1" smtClean="0"/>
              <a:t>esplícito</a:t>
            </a:r>
            <a:r>
              <a:rPr lang="pt-BR" baseline="0" dirty="0" smtClean="0"/>
              <a:t> da evolução dos </a:t>
            </a:r>
            <a:r>
              <a:rPr lang="pt-BR" baseline="0" dirty="0" err="1" smtClean="0"/>
              <a:t>haplótipos</a:t>
            </a:r>
            <a:r>
              <a:rPr lang="pt-BR" baseline="0" dirty="0" smtClean="0"/>
              <a:t> e usam </a:t>
            </a:r>
            <a:r>
              <a:rPr lang="pt-BR" baseline="0" dirty="0" err="1" smtClean="0"/>
              <a:t>abiordagens</a:t>
            </a:r>
            <a:r>
              <a:rPr lang="pt-BR" baseline="0" dirty="0" smtClean="0"/>
              <a:t> estatísticas como </a:t>
            </a:r>
            <a:r>
              <a:rPr lang="pt-BR" dirty="0" smtClean="0"/>
              <a:t>máxima verossimilhança ou  inferência bayesiana para resolver o problema.</a:t>
            </a:r>
            <a:endParaRPr lang="pt-BR" baseline="0" dirty="0" smtClean="0"/>
          </a:p>
          <a:p>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18</a:t>
            </a:fld>
            <a:endParaRPr lang="pt-B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O algoritmo</a:t>
            </a:r>
            <a:r>
              <a:rPr lang="pt-BR" sz="1200" kern="1200" baseline="0" dirty="0" smtClean="0">
                <a:solidFill>
                  <a:schemeClr val="tx1"/>
                </a:solidFill>
                <a:latin typeface="+mn-lt"/>
                <a:ea typeface="+mn-ea"/>
                <a:cs typeface="+mn-cs"/>
              </a:rPr>
              <a:t> de </a:t>
            </a:r>
            <a:r>
              <a:rPr lang="pt-BR" sz="1200" kern="1200" baseline="0" dirty="0" err="1" smtClean="0">
                <a:solidFill>
                  <a:schemeClr val="tx1"/>
                </a:solidFill>
                <a:latin typeface="+mn-lt"/>
                <a:ea typeface="+mn-ea"/>
                <a:cs typeface="+mn-cs"/>
              </a:rPr>
              <a:t>clark</a:t>
            </a:r>
            <a:r>
              <a:rPr lang="pt-BR" sz="1200" kern="1200" baseline="0" dirty="0" smtClean="0">
                <a:solidFill>
                  <a:schemeClr val="tx1"/>
                </a:solidFill>
                <a:latin typeface="+mn-lt"/>
                <a:ea typeface="+mn-ea"/>
                <a:cs typeface="+mn-cs"/>
              </a:rPr>
              <a:t> tem sido largamente utilizado para HI </a:t>
            </a:r>
            <a:r>
              <a:rPr lang="pt-BR" sz="1200" kern="1200" baseline="0" dirty="0" err="1" smtClean="0">
                <a:solidFill>
                  <a:schemeClr val="tx1"/>
                </a:solidFill>
                <a:latin typeface="+mn-lt"/>
                <a:ea typeface="+mn-ea"/>
                <a:cs typeface="+mn-cs"/>
              </a:rPr>
              <a:t>problem</a:t>
            </a:r>
            <a:r>
              <a:rPr lang="pt-BR" sz="1200" kern="1200" baseline="0" dirty="0" smtClean="0">
                <a:solidFill>
                  <a:schemeClr val="tx1"/>
                </a:solidFill>
                <a:latin typeface="+mn-lt"/>
                <a:ea typeface="+mn-ea"/>
                <a:cs typeface="+mn-cs"/>
              </a:rPr>
              <a:t>. O algoritmo começa  definindo o conjunto chamado </a:t>
            </a:r>
            <a:r>
              <a:rPr lang="pt-BR" dirty="0" err="1" smtClean="0"/>
              <a:t>Haplótipos</a:t>
            </a:r>
            <a:r>
              <a:rPr lang="pt-BR" dirty="0" smtClean="0"/>
              <a:t> </a:t>
            </a:r>
            <a:r>
              <a:rPr lang="pt-BR" dirty="0" err="1" smtClean="0"/>
              <a:t>inicialmentes</a:t>
            </a:r>
            <a:r>
              <a:rPr lang="pt-BR" dirty="0" smtClean="0"/>
              <a:t> resolvidos.</a:t>
            </a:r>
            <a:r>
              <a:rPr lang="pt-BR" baseline="0" dirty="0" smtClean="0"/>
              <a:t> Esse conjunto é formado pelos </a:t>
            </a:r>
            <a:r>
              <a:rPr lang="pt-BR" u="sng" baseline="0" dirty="0" smtClean="0"/>
              <a:t>v</a:t>
            </a:r>
            <a:r>
              <a:rPr lang="pt-BR" u="sng" dirty="0" smtClean="0"/>
              <a:t>etores</a:t>
            </a:r>
            <a:r>
              <a:rPr lang="pt-BR" dirty="0" smtClean="0"/>
              <a:t> genótipos com um ou zero </a:t>
            </a:r>
            <a:r>
              <a:rPr lang="pt-BR" dirty="0" err="1" smtClean="0"/>
              <a:t>locus</a:t>
            </a:r>
            <a:r>
              <a:rPr lang="pt-BR" dirty="0" smtClean="0"/>
              <a:t> ambíguo. </a:t>
            </a:r>
            <a:endParaRPr lang="pt-BR" sz="1200" kern="1200" dirty="0" smtClean="0">
              <a:solidFill>
                <a:schemeClr val="tx1"/>
              </a:solidFill>
              <a:latin typeface="+mn-lt"/>
              <a:ea typeface="+mn-ea"/>
              <a:cs typeface="+mn-cs"/>
            </a:endParaRP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19</a:t>
            </a:fld>
            <a:endParaRPr lang="pt-B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Suponha que A é um vetor-genótipo ambíguo com h sítios ambíguos e R é um vetor resolvido, que é uma dos 2</a:t>
            </a:r>
            <a:r>
              <a:rPr lang="pt-BR" sz="1200" i="1" kern="1200" baseline="30000" dirty="0" smtClean="0">
                <a:solidFill>
                  <a:schemeClr val="tx1"/>
                </a:solidFill>
                <a:latin typeface="+mn-lt"/>
                <a:ea typeface="+mn-ea"/>
                <a:cs typeface="+mn-cs"/>
              </a:rPr>
              <a:t>h</a:t>
            </a:r>
            <a:r>
              <a:rPr lang="pt-BR" sz="1200" kern="1200" baseline="30000" dirty="0" smtClean="0">
                <a:solidFill>
                  <a:schemeClr val="tx1"/>
                </a:solidFill>
                <a:latin typeface="+mn-lt"/>
                <a:ea typeface="+mn-ea"/>
                <a:cs typeface="+mn-cs"/>
              </a:rPr>
              <a:t>-1</a:t>
            </a:r>
            <a:r>
              <a:rPr lang="pt-BR" sz="1200" kern="1200" dirty="0" smtClean="0">
                <a:solidFill>
                  <a:schemeClr val="tx1"/>
                </a:solidFill>
                <a:latin typeface="+mn-lt"/>
                <a:ea typeface="+mn-ea"/>
                <a:cs typeface="+mn-cs"/>
              </a:rPr>
              <a:t> resoluções do vetor A. Infira, então, que A é a confluência de uma cópia do vetor resolvido R e outro (determinado) vetor resolvido NR. Todas as posições ambíguas em A são definidas em NR em oposição ao registrado em R. Uma vez inferido, o vetor NR é adicionado ao banco de vetores resolvidos conhecidos, e o vetor A é removido do banco de vetores ambíguos.</a:t>
            </a: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20</a:t>
            </a:fld>
            <a:endParaRPr lang="pt-B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É fácil </a:t>
            </a:r>
            <a:r>
              <a:rPr lang="pt-BR" dirty="0" err="1" smtClean="0"/>
              <a:t>determiar</a:t>
            </a:r>
            <a:r>
              <a:rPr lang="pt-BR" dirty="0" smtClean="0"/>
              <a:t> se um vetor resolvido R pode ser aplicado para resolver A: ...</a:t>
            </a:r>
          </a:p>
          <a:p>
            <a:pPr>
              <a:buFontTx/>
              <a:buChar char="-"/>
            </a:pPr>
            <a:r>
              <a:rPr lang="pt-BR" dirty="0" smtClean="0"/>
              <a:t> Monta o conjunto</a:t>
            </a:r>
            <a:r>
              <a:rPr lang="pt-BR" baseline="0" dirty="0" smtClean="0"/>
              <a:t> inicial e aplica-se a RI até que </a:t>
            </a:r>
            <a:r>
              <a:rPr lang="pt-BR" u="none" baseline="0" dirty="0" smtClean="0"/>
              <a:t>todos os </a:t>
            </a:r>
            <a:r>
              <a:rPr lang="pt-BR" u="sng" baseline="0" dirty="0" smtClean="0"/>
              <a:t>genótipos</a:t>
            </a:r>
            <a:r>
              <a:rPr lang="pt-BR" u="none" baseline="0" dirty="0" smtClean="0"/>
              <a:t> tenham sido resolvidos ou até q n se possa resolver mais nenhum, gerando </a:t>
            </a:r>
            <a:r>
              <a:rPr lang="pt-BR" u="none" baseline="0" dirty="0" err="1" smtClean="0"/>
              <a:t>orfãos</a:t>
            </a:r>
            <a:r>
              <a:rPr lang="pt-BR" u="none" baseline="0" dirty="0" smtClean="0"/>
              <a:t>.</a:t>
            </a: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21</a:t>
            </a:fld>
            <a:endParaRPr lang="pt-B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22</a:t>
            </a:fld>
            <a:endParaRPr lang="pt-B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23</a:t>
            </a:fld>
            <a:endParaRPr lang="pt-B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24</a:t>
            </a:fld>
            <a:endParaRPr lang="pt-B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25</a:t>
            </a:fld>
            <a:endParaRPr lang="pt-B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É a localização específica  de um gene ou sequência de DNA em um cromossomo. Uma variante de determinada sequência de DNA em um dado locus é chamada de alelo. Em alguns parágrafos aparecerá o nome </a:t>
            </a:r>
            <a:r>
              <a:rPr lang="pt-BR" sz="1200" i="1" kern="1200" dirty="0" smtClean="0">
                <a:solidFill>
                  <a:schemeClr val="tx1"/>
                </a:solidFill>
                <a:latin typeface="+mn-lt"/>
                <a:ea typeface="+mn-ea"/>
                <a:cs typeface="+mn-cs"/>
              </a:rPr>
              <a:t>loci</a:t>
            </a:r>
            <a:r>
              <a:rPr lang="pt-BR" sz="1200" kern="1200" dirty="0" smtClean="0">
                <a:solidFill>
                  <a:schemeClr val="tx1"/>
                </a:solidFill>
                <a:latin typeface="+mn-lt"/>
                <a:ea typeface="+mn-ea"/>
                <a:cs typeface="+mn-cs"/>
              </a:rPr>
              <a:t>, que nada mais é do que o plural de </a:t>
            </a:r>
            <a:r>
              <a:rPr lang="pt-BR" sz="1200" i="1" kern="1200" dirty="0" smtClean="0">
                <a:solidFill>
                  <a:schemeClr val="tx1"/>
                </a:solidFill>
                <a:latin typeface="+mn-lt"/>
                <a:ea typeface="+mn-ea"/>
                <a:cs typeface="+mn-cs"/>
              </a:rPr>
              <a:t>locus.</a:t>
            </a:r>
            <a:endParaRPr lang="pt-BR" sz="1200" kern="1200" dirty="0" smtClean="0">
              <a:solidFill>
                <a:schemeClr val="tx1"/>
              </a:solidFill>
              <a:latin typeface="+mn-lt"/>
              <a:ea typeface="+mn-ea"/>
              <a:cs typeface="+mn-cs"/>
            </a:endParaRP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a:t>
            </a:fld>
            <a:endParaRPr lang="pt-B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26</a:t>
            </a:fld>
            <a:endParaRPr lang="pt-B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27</a:t>
            </a:fld>
            <a:endParaRPr lang="pt-B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30</a:t>
            </a:fld>
            <a:endParaRPr lang="pt-B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31</a:t>
            </a:fld>
            <a:endParaRPr lang="pt-B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32</a:t>
            </a:fld>
            <a:endParaRPr lang="pt-B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33</a:t>
            </a:fld>
            <a:endParaRPr lang="pt-B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34</a:t>
            </a:fld>
            <a:endParaRPr lang="pt-B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35</a:t>
            </a:fld>
            <a:endParaRPr lang="pt-B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pt-BR" dirty="0" smtClean="0"/>
              <a:t>Para o pior caso, cresce exponencialmente</a:t>
            </a:r>
            <a:r>
              <a:rPr lang="pt-BR" baseline="0" dirty="0" smtClean="0"/>
              <a:t> com o número de genótipos;</a:t>
            </a:r>
          </a:p>
          <a:p>
            <a:pPr>
              <a:buFontTx/>
              <a:buChar char="-"/>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36</a:t>
            </a:fld>
            <a:endParaRPr lang="pt-B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37</a:t>
            </a:fld>
            <a:endParaRPr lang="pt-B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Os processos de seleção natural, mutação, recombinação, conversão de genes, rearranjos genômicos, transferência lateral de genes, mistura de populações e deriva genética aleatória... </a:t>
            </a: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4</a:t>
            </a:fld>
            <a:endParaRPr lang="pt-B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38</a:t>
            </a:fld>
            <a:endParaRPr lang="pt-B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r>
              <a:rPr lang="pt-BR" dirty="0" smtClean="0"/>
              <a:t>HI </a:t>
            </a:r>
            <a:r>
              <a:rPr lang="pt-BR" dirty="0" err="1" smtClean="0"/>
              <a:t>problem</a:t>
            </a:r>
            <a:r>
              <a:rPr lang="pt-BR" baseline="0" dirty="0" smtClean="0"/>
              <a:t> n pode ser resolvido sem algum implícito ou explícito pressupostos genéticos sobre como as </a:t>
            </a:r>
            <a:r>
              <a:rPr lang="pt-BR" baseline="0" dirty="0" err="1" smtClean="0"/>
              <a:t>sequencias</a:t>
            </a:r>
            <a:r>
              <a:rPr lang="pt-BR" baseline="0" dirty="0" smtClean="0"/>
              <a:t> de DNA evoluem. Um importante conjunto de pressupostos está ligado ao conceito de coalescente. </a:t>
            </a:r>
            <a:r>
              <a:rPr lang="pt-BR" baseline="0" dirty="0" smtClean="0"/>
              <a:t>Coalescente é um processo estocástico que provê ma história evolucionária de um conjunto de </a:t>
            </a:r>
            <a:r>
              <a:rPr lang="pt-BR" baseline="0" dirty="0" err="1" smtClean="0"/>
              <a:t>haplótipos</a:t>
            </a:r>
            <a:r>
              <a:rPr lang="pt-BR" baseline="0" dirty="0" smtClean="0"/>
              <a:t>.</a:t>
            </a:r>
            <a:endParaRPr lang="pt-BR" u="sng" baseline="0" dirty="0" smtClean="0"/>
          </a:p>
          <a:p>
            <a:endParaRPr lang="pt-BR" u="sng" baseline="0" dirty="0" smtClean="0"/>
          </a:p>
          <a:p>
            <a:r>
              <a:rPr lang="pt-BR" u="sng" baseline="0" dirty="0" smtClean="0"/>
              <a:t>Observação-chave:</a:t>
            </a:r>
            <a:r>
              <a:rPr lang="pt-BR" u="none" baseline="0" dirty="0" smtClean="0"/>
              <a:t> Na ausência de recombinação, cada </a:t>
            </a:r>
            <a:r>
              <a:rPr lang="pt-BR" u="none" baseline="0" dirty="0" err="1" smtClean="0"/>
              <a:t>sequência</a:t>
            </a:r>
            <a:r>
              <a:rPr lang="pt-BR" u="none" baseline="0" dirty="0" smtClean="0"/>
              <a:t> tem um único </a:t>
            </a:r>
            <a:r>
              <a:rPr lang="pt-BR" u="none" baseline="0" dirty="0" err="1" smtClean="0"/>
              <a:t>acestral</a:t>
            </a:r>
            <a:r>
              <a:rPr lang="pt-BR" u="none" baseline="0" dirty="0" smtClean="0"/>
              <a:t> na geração anterior.</a:t>
            </a:r>
          </a:p>
          <a:p>
            <a:r>
              <a:rPr lang="pt-BR" u="none" baseline="0" dirty="0" smtClean="0"/>
              <a:t>Se traçarmos a história de uma único </a:t>
            </a:r>
            <a:r>
              <a:rPr lang="pt-BR" u="none" baseline="0" dirty="0" err="1" smtClean="0"/>
              <a:t>haplótipo</a:t>
            </a:r>
            <a:r>
              <a:rPr lang="pt-BR" u="none" baseline="0" dirty="0" smtClean="0"/>
              <a:t> H de um indivíduo I, nós veremos que H é uma cópia de um dos </a:t>
            </a:r>
            <a:r>
              <a:rPr lang="pt-BR" u="none" baseline="0" dirty="0" err="1" smtClean="0"/>
              <a:t>haplótipos</a:t>
            </a:r>
            <a:r>
              <a:rPr lang="pt-BR" u="none" baseline="0" dirty="0" smtClean="0"/>
              <a:t> em um dos pais do indivíduo.</a:t>
            </a:r>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39</a:t>
            </a:fld>
            <a:endParaRPr lang="pt-B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dirty="0" smtClean="0"/>
              <a:t>...</a:t>
            </a:r>
            <a:r>
              <a:rPr lang="pt-BR" sz="1200" kern="1200" dirty="0" smtClean="0">
                <a:solidFill>
                  <a:schemeClr val="tx1"/>
                </a:solidFill>
                <a:latin typeface="+mn-lt"/>
                <a:ea typeface="+mn-ea"/>
                <a:cs typeface="+mn-cs"/>
              </a:rPr>
              <a:t> têm misturado e remisturado alelos em muitos </a:t>
            </a:r>
            <a:r>
              <a:rPr lang="pt-BR" sz="1200" i="1" kern="1200" dirty="0" smtClean="0">
                <a:solidFill>
                  <a:schemeClr val="tx1"/>
                </a:solidFill>
                <a:latin typeface="+mn-lt"/>
                <a:ea typeface="+mn-ea"/>
                <a:cs typeface="+mn-cs"/>
              </a:rPr>
              <a:t>loci </a:t>
            </a:r>
            <a:r>
              <a:rPr lang="pt-BR" sz="1200" kern="1200" dirty="0" smtClean="0">
                <a:solidFill>
                  <a:schemeClr val="tx1"/>
                </a:solidFill>
                <a:latin typeface="+mn-lt"/>
                <a:ea typeface="+mn-ea"/>
                <a:cs typeface="+mn-cs"/>
              </a:rPr>
              <a:t>de modo a criar a vasta variedade de genótipos encontrados em muitas populações. O desafio é encontrar aqueles genótipos que tenham associações biologicamente significativas com importantes traços de interesse.</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Uma população de espécies de organismos geralmente inclui múltiplos alelos em cada locus entre vários indivíduos. Variação alélica em um locus é medida como o número de alelos (polimorfismo) presentes ou a proporção de heterozigotos na população.</a:t>
            </a: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pt-BR" sz="1200" kern="1200" dirty="0" smtClean="0">
              <a:solidFill>
                <a:schemeClr val="tx1"/>
              </a:solidFill>
              <a:latin typeface="+mn-lt"/>
              <a:ea typeface="+mn-ea"/>
              <a:cs typeface="+mn-cs"/>
            </a:endParaRP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5</a:t>
            </a:fld>
            <a:endParaRPr lang="pt-B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Um polimorfismo de único nucleotídeo é uma variação em uma </a:t>
            </a:r>
            <a:r>
              <a:rPr lang="pt-BR" sz="1200" kern="1200" dirty="0" err="1" smtClean="0">
                <a:solidFill>
                  <a:schemeClr val="tx1"/>
                </a:solidFill>
                <a:latin typeface="+mn-lt"/>
                <a:ea typeface="+mn-ea"/>
                <a:cs typeface="+mn-cs"/>
              </a:rPr>
              <a:t>sequência</a:t>
            </a:r>
            <a:r>
              <a:rPr lang="pt-BR" sz="1200" kern="1200" dirty="0" smtClean="0">
                <a:solidFill>
                  <a:schemeClr val="tx1"/>
                </a:solidFill>
                <a:latin typeface="+mn-lt"/>
                <a:ea typeface="+mn-ea"/>
                <a:cs typeface="+mn-cs"/>
              </a:rPr>
              <a:t> de DNA que ocorre quando um único nucleotídeo (A, T, C ou G)  difere entre os membros de determinada espécie ou entre o par de cromossomos em um indivíduo. Por exemplo, os fragmentos de </a:t>
            </a:r>
            <a:r>
              <a:rPr lang="pt-BR" sz="1200" kern="1200" dirty="0" err="1" smtClean="0">
                <a:solidFill>
                  <a:schemeClr val="tx1"/>
                </a:solidFill>
                <a:latin typeface="+mn-lt"/>
                <a:ea typeface="+mn-ea"/>
                <a:cs typeface="+mn-cs"/>
              </a:rPr>
              <a:t>sequências</a:t>
            </a:r>
            <a:r>
              <a:rPr lang="pt-BR" sz="1200" kern="1200" dirty="0" smtClean="0">
                <a:solidFill>
                  <a:schemeClr val="tx1"/>
                </a:solidFill>
                <a:latin typeface="+mn-lt"/>
                <a:ea typeface="+mn-ea"/>
                <a:cs typeface="+mn-cs"/>
              </a:rPr>
              <a:t> ACCTAGT e ACCGAGT são diferentes por causa de um único nucleotídeo. Vale ressaltar que, como nesse exemplo, a maioria dos </a:t>
            </a:r>
            <a:r>
              <a:rPr lang="pt-BR" sz="1200" kern="1200" dirty="0" err="1" smtClean="0">
                <a:solidFill>
                  <a:schemeClr val="tx1"/>
                </a:solidFill>
                <a:latin typeface="+mn-lt"/>
                <a:ea typeface="+mn-ea"/>
                <a:cs typeface="+mn-cs"/>
              </a:rPr>
              <a:t>SNPs</a:t>
            </a:r>
            <a:r>
              <a:rPr lang="pt-BR" sz="1200" kern="1200" dirty="0" smtClean="0">
                <a:solidFill>
                  <a:schemeClr val="tx1"/>
                </a:solidFill>
                <a:latin typeface="+mn-lt"/>
                <a:ea typeface="+mn-ea"/>
                <a:cs typeface="+mn-cs"/>
              </a:rPr>
              <a:t> têm 2 nucleotídeos.</a:t>
            </a:r>
          </a:p>
          <a:p>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6</a:t>
            </a:fld>
            <a:endParaRPr lang="pt-B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SNP é o tipo de polimorfismo que ocorre com mais </a:t>
            </a:r>
            <a:r>
              <a:rPr lang="pt-BR" sz="1200" kern="1200" dirty="0" err="1" smtClean="0">
                <a:solidFill>
                  <a:schemeClr val="tx1"/>
                </a:solidFill>
                <a:latin typeface="+mn-lt"/>
                <a:ea typeface="+mn-ea"/>
                <a:cs typeface="+mn-cs"/>
              </a:rPr>
              <a:t>frequência</a:t>
            </a:r>
            <a:r>
              <a:rPr lang="pt-BR" sz="1200" kern="1200" dirty="0" smtClean="0">
                <a:solidFill>
                  <a:schemeClr val="tx1"/>
                </a:solidFill>
                <a:latin typeface="+mn-lt"/>
                <a:ea typeface="+mn-ea"/>
                <a:cs typeface="+mn-cs"/>
              </a:rPr>
              <a:t> (responsáveis por 90% de toda a variação genética humana). Variações nas </a:t>
            </a:r>
            <a:r>
              <a:rPr lang="pt-BR" sz="1200" kern="1200" dirty="0" err="1" smtClean="0">
                <a:solidFill>
                  <a:schemeClr val="tx1"/>
                </a:solidFill>
                <a:latin typeface="+mn-lt"/>
                <a:ea typeface="+mn-ea"/>
                <a:cs typeface="+mn-cs"/>
              </a:rPr>
              <a:t>sequências</a:t>
            </a:r>
            <a:r>
              <a:rPr lang="pt-BR" sz="1200" kern="1200" dirty="0" smtClean="0">
                <a:solidFill>
                  <a:schemeClr val="tx1"/>
                </a:solidFill>
                <a:latin typeface="+mn-lt"/>
                <a:ea typeface="+mn-ea"/>
                <a:cs typeface="+mn-cs"/>
              </a:rPr>
              <a:t> de DNA podem afetar o modo como as pessoas desenvolvem doenças e respondem a um agente infeccioso, drogas, vacinas e outros agentes. Isto dá aos </a:t>
            </a:r>
            <a:r>
              <a:rPr lang="pt-BR" sz="1200" kern="1200" dirty="0" err="1" smtClean="0">
                <a:solidFill>
                  <a:schemeClr val="tx1"/>
                </a:solidFill>
                <a:latin typeface="+mn-lt"/>
                <a:ea typeface="+mn-ea"/>
                <a:cs typeface="+mn-cs"/>
              </a:rPr>
              <a:t>SNPs</a:t>
            </a:r>
            <a:r>
              <a:rPr lang="pt-BR" sz="1200" kern="1200" dirty="0" smtClean="0">
                <a:solidFill>
                  <a:schemeClr val="tx1"/>
                </a:solidFill>
                <a:latin typeface="+mn-lt"/>
                <a:ea typeface="+mn-ea"/>
                <a:cs typeface="+mn-cs"/>
              </a:rPr>
              <a:t> um grande valor para a investigação biomédica e o desenvolvimento de produtos farmacêuticos ou diagnósticos médicos.</a:t>
            </a:r>
          </a:p>
          <a:p>
            <a:endParaRPr lang="pt-BR" dirty="0"/>
          </a:p>
        </p:txBody>
      </p:sp>
      <p:sp>
        <p:nvSpPr>
          <p:cNvPr id="4" name="Espaço Reservado para Número de Slide 3"/>
          <p:cNvSpPr>
            <a:spLocks noGrp="1"/>
          </p:cNvSpPr>
          <p:nvPr>
            <p:ph type="sldNum" sz="quarter" idx="10"/>
          </p:nvPr>
        </p:nvSpPr>
        <p:spPr/>
        <p:txBody>
          <a:bodyPr/>
          <a:lstStyle/>
          <a:p>
            <a:fld id="{B86EA42E-2F01-4E52-ACB1-E7438F09CAD3}" type="slidenum">
              <a:rPr lang="pt-BR" smtClean="0"/>
              <a:pPr/>
              <a:t>7</a:t>
            </a:fld>
            <a:endParaRPr lang="pt-B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pt-BR" sz="1200" kern="1200" dirty="0" smtClean="0">
                <a:solidFill>
                  <a:schemeClr val="tx1"/>
                </a:solidFill>
                <a:latin typeface="+mn-lt"/>
                <a:ea typeface="+mn-ea"/>
                <a:cs typeface="+mn-cs"/>
              </a:rPr>
              <a:t>- O conjunto de informações genéticas de um dos dois conjuntos de cromossomos é chamado de haplótipo.</a:t>
            </a:r>
          </a:p>
          <a:p>
            <a:r>
              <a:rPr lang="pt-BR" sz="1200" kern="1200" dirty="0" smtClean="0">
                <a:solidFill>
                  <a:schemeClr val="tx1"/>
                </a:solidFill>
                <a:latin typeface="+mn-lt"/>
                <a:ea typeface="+mn-ea"/>
                <a:cs typeface="+mn-cs"/>
              </a:rPr>
              <a:t>- Um haplótipo pode ser um locus, muitos loci ou um cromossomo inteiro, vei depender do número de recombinações que ocorreram em um dado conjunto de loci. Porém, a forma de representação de haplótipos mais comum é através de SNPs. </a:t>
            </a:r>
          </a:p>
          <a:p>
            <a:pPr marL="0" marR="0" indent="0" algn="l" defTabSz="914400" rtl="0" eaLnBrk="1" fontAlgn="auto" latinLnBrk="0" hangingPunct="1">
              <a:lnSpc>
                <a:spcPct val="100000"/>
              </a:lnSpc>
              <a:spcBef>
                <a:spcPts val="0"/>
              </a:spcBef>
              <a:spcAft>
                <a:spcPts val="0"/>
              </a:spcAft>
              <a:buClrTx/>
              <a:buSzTx/>
              <a:buFontTx/>
              <a:buNone/>
              <a:tabLst/>
              <a:defRPr/>
            </a:pPr>
            <a:r>
              <a:rPr lang="pt-BR" sz="1200" kern="1200" dirty="0" smtClean="0">
                <a:solidFill>
                  <a:schemeClr val="tx1"/>
                </a:solidFill>
                <a:latin typeface="+mn-lt"/>
                <a:ea typeface="+mn-ea"/>
                <a:cs typeface="+mn-cs"/>
              </a:rPr>
              <a:t>- Quanto à avaliação da contribuição genética para um determinado traço, é muito mais informativo ter dados de haplótipos que dados de genótipos.</a:t>
            </a: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10</a:t>
            </a:fld>
            <a:endParaRPr lang="pt-B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11</a:t>
            </a:fld>
            <a:endParaRPr lang="pt-B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b="1" dirty="0" smtClean="0"/>
              <a:t>International </a:t>
            </a:r>
            <a:r>
              <a:rPr lang="en-US" b="1" dirty="0" err="1" smtClean="0"/>
              <a:t>HapMap</a:t>
            </a:r>
            <a:r>
              <a:rPr lang="en-US" b="1" dirty="0" smtClean="0"/>
              <a:t> Project</a:t>
            </a:r>
            <a:r>
              <a:rPr lang="en-US" dirty="0" smtClean="0"/>
              <a:t> is an organization whose goal is to develop a </a:t>
            </a:r>
            <a:r>
              <a:rPr lang="en-US" b="1" dirty="0" err="1" smtClean="0">
                <a:hlinkClick r:id="rId3" tooltip="Haplotype"/>
              </a:rPr>
              <a:t>hap</a:t>
            </a:r>
            <a:r>
              <a:rPr lang="en-US" dirty="0" err="1" smtClean="0">
                <a:hlinkClick r:id="rId3" tooltip="Haplotype"/>
              </a:rPr>
              <a:t>lotype</a:t>
            </a:r>
            <a:r>
              <a:rPr lang="en-US" dirty="0" smtClean="0"/>
              <a:t> </a:t>
            </a:r>
            <a:r>
              <a:rPr lang="en-US" b="1" dirty="0" smtClean="0">
                <a:hlinkClick r:id="rId4" tooltip="Map"/>
              </a:rPr>
              <a:t>map</a:t>
            </a:r>
            <a:r>
              <a:rPr lang="en-US" dirty="0" smtClean="0"/>
              <a:t> (</a:t>
            </a:r>
            <a:r>
              <a:rPr lang="en-US" b="1" dirty="0" err="1" smtClean="0"/>
              <a:t>HapMap</a:t>
            </a:r>
            <a:r>
              <a:rPr lang="en-US" dirty="0" smtClean="0"/>
              <a:t>) of the </a:t>
            </a:r>
            <a:r>
              <a:rPr lang="en-US" dirty="0" smtClean="0">
                <a:hlinkClick r:id="rId5" tooltip="Human genome"/>
              </a:rPr>
              <a:t>human genome</a:t>
            </a:r>
            <a:r>
              <a:rPr lang="en-US" dirty="0" smtClean="0"/>
              <a:t>, which will describe the common patterns of human </a:t>
            </a:r>
            <a:r>
              <a:rPr lang="en-US" dirty="0" smtClean="0">
                <a:hlinkClick r:id="rId6" tooltip="Genetic variability"/>
              </a:rPr>
              <a:t>genetic variation</a:t>
            </a:r>
            <a:r>
              <a:rPr lang="en-US" dirty="0" smtClean="0"/>
              <a:t>. The </a:t>
            </a:r>
            <a:r>
              <a:rPr lang="en-US" dirty="0" err="1" smtClean="0"/>
              <a:t>HapMap</a:t>
            </a:r>
            <a:r>
              <a:rPr lang="en-US" dirty="0" smtClean="0"/>
              <a:t> is expected to be a key resource for researchers to find genetic variants affecting health, disease and responses to drugs and environmental factors. The information produced by the project is made freely available to researchers around the world.</a:t>
            </a:r>
          </a:p>
          <a:p>
            <a:r>
              <a:rPr lang="en-US" dirty="0" smtClean="0"/>
              <a:t>The International </a:t>
            </a:r>
            <a:r>
              <a:rPr lang="en-US" dirty="0" err="1" smtClean="0"/>
              <a:t>HapMap</a:t>
            </a:r>
            <a:r>
              <a:rPr lang="en-US" dirty="0" smtClean="0"/>
              <a:t> Project is a collaboration among researchers at academic centers, non-profit biomedical research groups and private companies in </a:t>
            </a:r>
            <a:r>
              <a:rPr lang="en-US" dirty="0" smtClean="0">
                <a:hlinkClick r:id="rId7" tooltip="Canada"/>
              </a:rPr>
              <a:t>Canada</a:t>
            </a:r>
            <a:r>
              <a:rPr lang="en-US" dirty="0" smtClean="0"/>
              <a:t>, </a:t>
            </a:r>
            <a:r>
              <a:rPr lang="en-US" dirty="0" smtClean="0">
                <a:hlinkClick r:id="rId8" tooltip="China"/>
              </a:rPr>
              <a:t>China</a:t>
            </a:r>
            <a:r>
              <a:rPr lang="en-US" dirty="0" smtClean="0"/>
              <a:t>, </a:t>
            </a:r>
            <a:r>
              <a:rPr lang="en-US" dirty="0" smtClean="0">
                <a:hlinkClick r:id="rId9" tooltip="Japan"/>
              </a:rPr>
              <a:t>Japan</a:t>
            </a:r>
            <a:r>
              <a:rPr lang="en-US" dirty="0" smtClean="0"/>
              <a:t>, </a:t>
            </a:r>
            <a:r>
              <a:rPr lang="en-US" dirty="0" smtClean="0">
                <a:hlinkClick r:id="rId10" tooltip="Nigeria"/>
              </a:rPr>
              <a:t>Nigeria</a:t>
            </a:r>
            <a:r>
              <a:rPr lang="en-US" dirty="0" smtClean="0"/>
              <a:t>, the </a:t>
            </a:r>
            <a:r>
              <a:rPr lang="en-US" dirty="0" smtClean="0">
                <a:hlinkClick r:id="rId11" tooltip="United Kingdom"/>
              </a:rPr>
              <a:t>United Kingdom</a:t>
            </a:r>
            <a:r>
              <a:rPr lang="en-US" dirty="0" smtClean="0"/>
              <a:t>, and the </a:t>
            </a:r>
            <a:r>
              <a:rPr lang="en-US" dirty="0" smtClean="0">
                <a:hlinkClick r:id="rId12" tooltip="United States"/>
              </a:rPr>
              <a:t>United States</a:t>
            </a:r>
            <a:r>
              <a:rPr lang="en-US" dirty="0" smtClean="0"/>
              <a:t>. It officially started with a meeting on October 27 to 29, 2002, and was expected to take about three years. It comprises two phases; the complete data obtained in Phase I were published on 27 October 2005. The analysis of the Phase II dataset was published in October 2007. The Phase III dataset was released in spring, 2009.</a:t>
            </a:r>
          </a:p>
          <a:p>
            <a:endParaRPr lang="pt-BR" dirty="0"/>
          </a:p>
        </p:txBody>
      </p:sp>
      <p:sp>
        <p:nvSpPr>
          <p:cNvPr id="4" name="Slide Number Placeholder 3"/>
          <p:cNvSpPr>
            <a:spLocks noGrp="1"/>
          </p:cNvSpPr>
          <p:nvPr>
            <p:ph type="sldNum" sz="quarter" idx="10"/>
          </p:nvPr>
        </p:nvSpPr>
        <p:spPr/>
        <p:txBody>
          <a:bodyPr/>
          <a:lstStyle/>
          <a:p>
            <a:fld id="{B86EA42E-2F01-4E52-ACB1-E7438F09CAD3}" type="slidenum">
              <a:rPr lang="pt-BR" smtClean="0"/>
              <a:pPr/>
              <a:t>12</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D812AA1F-337C-49A3-91A9-28F1351BE211}" type="datetimeFigureOut">
              <a:rPr lang="pt-BR" smtClean="0"/>
              <a:pPr/>
              <a:t>20/6/2010</a:t>
            </a:fld>
            <a:endParaRPr lang="pt-B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t-B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1ED24D7-5261-4F1D-8247-99465DD67079}"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12AA1F-337C-49A3-91A9-28F1351BE211}" type="datetimeFigureOut">
              <a:rPr lang="pt-BR" smtClean="0"/>
              <a:pPr/>
              <a:t>20/6/2010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1ED24D7-5261-4F1D-8247-99465DD67079}"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D812AA1F-337C-49A3-91A9-28F1351BE211}" type="datetimeFigureOut">
              <a:rPr lang="pt-BR" smtClean="0"/>
              <a:pPr/>
              <a:t>20/6/2010</a:t>
            </a:fld>
            <a:endParaRPr lang="pt-BR"/>
          </a:p>
        </p:txBody>
      </p:sp>
      <p:sp>
        <p:nvSpPr>
          <p:cNvPr id="5" name="Footer Placeholder 4"/>
          <p:cNvSpPr>
            <a:spLocks noGrp="1"/>
          </p:cNvSpPr>
          <p:nvPr>
            <p:ph type="ftr" sz="quarter" idx="11"/>
          </p:nvPr>
        </p:nvSpPr>
        <p:spPr>
          <a:xfrm>
            <a:off x="457201" y="6248207"/>
            <a:ext cx="5573483" cy="365125"/>
          </a:xfrm>
        </p:spPr>
        <p:txBody>
          <a:bodyPr/>
          <a:lstStyle/>
          <a:p>
            <a:endParaRPr lang="pt-B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1ED24D7-5261-4F1D-8247-99465DD67079}"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812AA1F-337C-49A3-91A9-28F1351BE211}" type="datetimeFigureOut">
              <a:rPr lang="pt-BR" smtClean="0"/>
              <a:pPr/>
              <a:t>20/6/2010</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1ED24D7-5261-4F1D-8247-99465DD67079}" type="slidenum">
              <a:rPr lang="pt-BR" smtClean="0"/>
              <a:pPr/>
              <a:t>‹nº›</a:t>
            </a:fld>
            <a:endParaRPr lang="pt-B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812AA1F-337C-49A3-91A9-28F1351BE211}" type="datetimeFigureOut">
              <a:rPr lang="pt-BR" smtClean="0"/>
              <a:pPr/>
              <a:t>20/6/2010</a:t>
            </a:fld>
            <a:endParaRPr lang="pt-B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1ED24D7-5261-4F1D-8247-99465DD67079}" type="slidenum">
              <a:rPr lang="pt-BR" smtClean="0"/>
              <a:pPr/>
              <a:t>‹nº›</a:t>
            </a:fld>
            <a:endParaRPr lang="pt-BR"/>
          </a:p>
        </p:txBody>
      </p:sp>
      <p:sp>
        <p:nvSpPr>
          <p:cNvPr id="14" name="Footer Placeholder 13"/>
          <p:cNvSpPr>
            <a:spLocks noGrp="1"/>
          </p:cNvSpPr>
          <p:nvPr>
            <p:ph type="ftr" sz="quarter" idx="12"/>
          </p:nvPr>
        </p:nvSpPr>
        <p:spPr/>
        <p:txBody>
          <a:bodyPr/>
          <a:lstStyle/>
          <a:p>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D812AA1F-337C-49A3-91A9-28F1351BE211}" type="datetimeFigureOut">
              <a:rPr lang="pt-BR" smtClean="0"/>
              <a:pPr/>
              <a:t>20/6/2010</a:t>
            </a:fld>
            <a:endParaRPr lang="pt-BR"/>
          </a:p>
        </p:txBody>
      </p:sp>
      <p:sp>
        <p:nvSpPr>
          <p:cNvPr id="10" name="Slide Number Placeholder 9"/>
          <p:cNvSpPr>
            <a:spLocks noGrp="1"/>
          </p:cNvSpPr>
          <p:nvPr>
            <p:ph type="sldNum" sz="quarter" idx="16"/>
          </p:nvPr>
        </p:nvSpPr>
        <p:spPr/>
        <p:txBody>
          <a:bodyPr rtlCol="0"/>
          <a:lstStyle/>
          <a:p>
            <a:fld id="{F1ED24D7-5261-4F1D-8247-99465DD67079}" type="slidenum">
              <a:rPr lang="pt-BR" smtClean="0"/>
              <a:pPr/>
              <a:t>‹nº›</a:t>
            </a:fld>
            <a:endParaRPr lang="pt-BR"/>
          </a:p>
        </p:txBody>
      </p:sp>
      <p:sp>
        <p:nvSpPr>
          <p:cNvPr id="12" name="Footer Placeholder 11"/>
          <p:cNvSpPr>
            <a:spLocks noGrp="1"/>
          </p:cNvSpPr>
          <p:nvPr>
            <p:ph type="ftr" sz="quarter" idx="17"/>
          </p:nvPr>
        </p:nvSpPr>
        <p:spPr/>
        <p:txBody>
          <a:bodyPr rtlCol="0"/>
          <a:lstStyle/>
          <a:p>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812AA1F-337C-49A3-91A9-28F1351BE211}" type="datetimeFigureOut">
              <a:rPr lang="pt-BR" smtClean="0"/>
              <a:pPr/>
              <a:t>20/6/2010</a:t>
            </a:fld>
            <a:endParaRPr lang="pt-BR"/>
          </a:p>
        </p:txBody>
      </p:sp>
      <p:sp>
        <p:nvSpPr>
          <p:cNvPr id="12" name="Slide Number Placeholder 11"/>
          <p:cNvSpPr>
            <a:spLocks noGrp="1"/>
          </p:cNvSpPr>
          <p:nvPr>
            <p:ph type="sldNum" sz="quarter" idx="16"/>
          </p:nvPr>
        </p:nvSpPr>
        <p:spPr/>
        <p:txBody>
          <a:bodyPr rtlCol="0"/>
          <a:lstStyle/>
          <a:p>
            <a:fld id="{F1ED24D7-5261-4F1D-8247-99465DD67079}" type="slidenum">
              <a:rPr lang="pt-BR" smtClean="0"/>
              <a:pPr/>
              <a:t>‹nº›</a:t>
            </a:fld>
            <a:endParaRPr lang="pt-BR"/>
          </a:p>
        </p:txBody>
      </p:sp>
      <p:sp>
        <p:nvSpPr>
          <p:cNvPr id="14" name="Footer Placeholder 13"/>
          <p:cNvSpPr>
            <a:spLocks noGrp="1"/>
          </p:cNvSpPr>
          <p:nvPr>
            <p:ph type="ftr" sz="quarter" idx="17"/>
          </p:nvPr>
        </p:nvSpPr>
        <p:spPr/>
        <p:txBody>
          <a:bodyPr rtlCol="0"/>
          <a:lstStyle/>
          <a:p>
            <a:endParaRPr lang="pt-B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812AA1F-337C-49A3-91A9-28F1351BE211}" type="datetimeFigureOut">
              <a:rPr lang="pt-BR" smtClean="0"/>
              <a:pPr/>
              <a:t>20/6/2010</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1ED24D7-5261-4F1D-8247-99465DD67079}"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2AA1F-337C-49A3-91A9-28F1351BE211}" type="datetimeFigureOut">
              <a:rPr lang="pt-BR" smtClean="0"/>
              <a:pPr/>
              <a:t>20/6/2010</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1ED24D7-5261-4F1D-8247-99465DD67079}"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812AA1F-337C-49A3-91A9-28F1351BE211}" type="datetimeFigureOut">
              <a:rPr lang="pt-BR" smtClean="0"/>
              <a:pPr/>
              <a:t>20/6/2010</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1ED24D7-5261-4F1D-8247-99465DD67079}" type="slidenum">
              <a:rPr lang="pt-BR" smtClean="0"/>
              <a:pPr/>
              <a:t>‹nº›</a:t>
            </a:fld>
            <a:endParaRPr lang="pt-B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D812AA1F-337C-49A3-91A9-28F1351BE211}" type="datetimeFigureOut">
              <a:rPr lang="pt-BR" smtClean="0"/>
              <a:pPr/>
              <a:t>20/6/2010</a:t>
            </a:fld>
            <a:endParaRPr lang="pt-B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1ED24D7-5261-4F1D-8247-99465DD67079}" type="slidenum">
              <a:rPr lang="pt-BR" smtClean="0"/>
              <a:pPr/>
              <a:t>‹nº›</a:t>
            </a:fld>
            <a:endParaRPr lang="pt-BR"/>
          </a:p>
        </p:txBody>
      </p:sp>
      <p:sp>
        <p:nvSpPr>
          <p:cNvPr id="14" name="Footer Placeholder 13"/>
          <p:cNvSpPr>
            <a:spLocks noGrp="1"/>
          </p:cNvSpPr>
          <p:nvPr>
            <p:ph type="ftr" sz="quarter" idx="12"/>
          </p:nvPr>
        </p:nvSpPr>
        <p:spPr>
          <a:xfrm>
            <a:off x="1600200" y="6248206"/>
            <a:ext cx="4572000" cy="365125"/>
          </a:xfrm>
        </p:spPr>
        <p:txBody>
          <a:bodyPr rtlCol="0"/>
          <a:lstStyle/>
          <a:p>
            <a:endParaRPr lang="pt-B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D812AA1F-337C-49A3-91A9-28F1351BE211}" type="datetimeFigureOut">
              <a:rPr lang="pt-BR" smtClean="0"/>
              <a:pPr/>
              <a:t>20/6/2010</a:t>
            </a:fld>
            <a:endParaRPr lang="pt-B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t-B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1ED24D7-5261-4F1D-8247-99465DD67079}"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Desktop/Infer&#234;ncia%20de%20Hapl&#243;tipos/Genetics%20101%20Part%202_%20What%20are%20SNPs_%20%5bwww.keepvid.com%5d.mp4" TargetMode="External"/><Relationship Id="rId2" Type="http://schemas.openxmlformats.org/officeDocument/2006/relationships/hyperlink" Target="../../../../../Desktop/Infer&#234;ncia%20de%20Hapl&#243;tipos/SNPs%20-%20Single%20Nucleotide%20Polymorphisms%20%5bwww.keepvid.com%5d.mp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BR" dirty="0" smtClean="0"/>
              <a:t>InferÊncia de Haplótipos</a:t>
            </a:r>
            <a:endParaRPr lang="pt-BR" dirty="0"/>
          </a:p>
        </p:txBody>
      </p:sp>
      <p:sp>
        <p:nvSpPr>
          <p:cNvPr id="3" name="Subtitle 2"/>
          <p:cNvSpPr>
            <a:spLocks noGrp="1"/>
          </p:cNvSpPr>
          <p:nvPr>
            <p:ph type="subTitle" idx="1"/>
          </p:nvPr>
        </p:nvSpPr>
        <p:spPr/>
        <p:txBody>
          <a:bodyPr/>
          <a:lstStyle/>
          <a:p>
            <a:r>
              <a:rPr lang="pt-BR" dirty="0" smtClean="0"/>
              <a:t>Rafael Santos</a:t>
            </a:r>
            <a:endParaRPr lang="pt-B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a:xfrm>
            <a:off x="612648" y="1600200"/>
            <a:ext cx="8153400" cy="5069160"/>
          </a:xfrm>
        </p:spPr>
        <p:txBody>
          <a:bodyPr/>
          <a:lstStyle/>
          <a:p>
            <a:r>
              <a:rPr lang="pt-BR" dirty="0" smtClean="0"/>
              <a:t>Haplótipo</a:t>
            </a:r>
          </a:p>
          <a:p>
            <a:pPr lvl="1"/>
            <a:r>
              <a:rPr lang="pt-BR" dirty="0" smtClean="0"/>
              <a:t>Sequência de dados de uma única cópia (de duas possíveis) do cromossomo;</a:t>
            </a:r>
          </a:p>
          <a:p>
            <a:pPr lvl="1"/>
            <a:endParaRPr lang="pt-BR" dirty="0" smtClean="0"/>
          </a:p>
          <a:p>
            <a:pPr lvl="1"/>
            <a:r>
              <a:rPr lang="pt-BR" dirty="0" smtClean="0"/>
              <a:t> Pode ser um </a:t>
            </a:r>
            <a:r>
              <a:rPr lang="pt-BR" i="1" dirty="0" smtClean="0"/>
              <a:t>locus</a:t>
            </a:r>
            <a:r>
              <a:rPr lang="pt-BR" dirty="0" smtClean="0"/>
              <a:t>, vários </a:t>
            </a:r>
            <a:r>
              <a:rPr lang="pt-BR" i="1" dirty="0" smtClean="0"/>
              <a:t>loci</a:t>
            </a:r>
            <a:r>
              <a:rPr lang="pt-BR" dirty="0" smtClean="0"/>
              <a:t>, ou um cromossomo inteiro;</a:t>
            </a:r>
          </a:p>
          <a:p>
            <a:pPr lvl="1"/>
            <a:endParaRPr lang="pt-BR" dirty="0" smtClean="0"/>
          </a:p>
          <a:p>
            <a:pPr lvl="1"/>
            <a:r>
              <a:rPr lang="pt-BR" dirty="0" smtClean="0"/>
              <a:t>SNPs;</a:t>
            </a:r>
          </a:p>
          <a:p>
            <a:pPr lvl="1"/>
            <a:endParaRPr lang="pt-BR" dirty="0" smtClean="0"/>
          </a:p>
          <a:p>
            <a:pPr lvl="1"/>
            <a:r>
              <a:rPr lang="pt-BR" dirty="0" smtClean="0"/>
              <a:t> Contribuição genética para determinado traço.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Haplótipo</a:t>
            </a:r>
          </a:p>
        </p:txBody>
      </p:sp>
      <p:pic>
        <p:nvPicPr>
          <p:cNvPr id="5" name="Picture 4" descr="haplotipo.jpg"/>
          <p:cNvPicPr>
            <a:picLocks noChangeAspect="1"/>
          </p:cNvPicPr>
          <p:nvPr/>
        </p:nvPicPr>
        <p:blipFill>
          <a:blip r:embed="rId3" cstate="print"/>
          <a:stretch>
            <a:fillRect/>
          </a:stretch>
        </p:blipFill>
        <p:spPr>
          <a:xfrm>
            <a:off x="899592" y="2204864"/>
            <a:ext cx="7486650" cy="4381500"/>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Haplótipo</a:t>
            </a:r>
          </a:p>
          <a:p>
            <a:pPr lvl="1"/>
            <a:r>
              <a:rPr lang="pt-BR" dirty="0" err="1" smtClean="0"/>
              <a:t>International</a:t>
            </a:r>
            <a:r>
              <a:rPr lang="pt-BR" dirty="0" smtClean="0"/>
              <a:t> </a:t>
            </a:r>
            <a:r>
              <a:rPr lang="pt-BR" dirty="0" err="1" smtClean="0"/>
              <a:t>HapMap</a:t>
            </a:r>
            <a:r>
              <a:rPr lang="pt-BR" dirty="0" smtClean="0"/>
              <a:t> </a:t>
            </a:r>
            <a:r>
              <a:rPr lang="pt-BR" dirty="0" smtClean="0"/>
              <a:t>Project:</a:t>
            </a:r>
          </a:p>
          <a:p>
            <a:pPr lvl="2"/>
            <a:r>
              <a:rPr lang="pt-BR" dirty="0" smtClean="0"/>
              <a:t> </a:t>
            </a:r>
            <a:r>
              <a:rPr lang="pt-BR" dirty="0" smtClean="0"/>
              <a:t>Desenvolver um mapa de </a:t>
            </a:r>
            <a:r>
              <a:rPr lang="pt-BR" dirty="0" err="1" smtClean="0"/>
              <a:t>haplótipos</a:t>
            </a:r>
            <a:r>
              <a:rPr lang="pt-BR" dirty="0" smtClean="0"/>
              <a:t> do genoma humano;</a:t>
            </a:r>
          </a:p>
          <a:p>
            <a:pPr lvl="2">
              <a:buNone/>
            </a:pPr>
            <a:endParaRPr lang="pt-BR" dirty="0" smtClean="0"/>
          </a:p>
          <a:p>
            <a:pPr lvl="2"/>
            <a:r>
              <a:rPr lang="pt-BR" dirty="0" smtClean="0"/>
              <a:t> Canadá, China, Japão, Nigéria, Reino Unido e Estados Unidos.</a:t>
            </a:r>
          </a:p>
          <a:p>
            <a:pPr lvl="2">
              <a:buNone/>
            </a:pPr>
            <a:endParaRPr lang="pt-BR" dirty="0" smtClean="0"/>
          </a:p>
          <a:p>
            <a:pPr lvl="2"/>
            <a:endParaRPr lang="pt-B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Haplótipo</a:t>
            </a:r>
          </a:p>
          <a:p>
            <a:pPr lvl="2">
              <a:buNone/>
            </a:pPr>
            <a:endParaRPr lang="pt-BR" dirty="0" smtClean="0"/>
          </a:p>
          <a:p>
            <a:pPr lvl="2"/>
            <a:endParaRPr lang="pt-B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pt-BR" dirty="0" smtClean="0"/>
              <a:t>O problema biológico</a:t>
            </a:r>
          </a:p>
          <a:p>
            <a:pPr lvl="1"/>
            <a:r>
              <a:rPr lang="pt-BR" dirty="0" smtClean="0"/>
              <a:t>Dados genótipos são mais fáceis de obter;</a:t>
            </a:r>
          </a:p>
          <a:p>
            <a:pPr lvl="1"/>
            <a:endParaRPr lang="pt-BR" dirty="0" smtClean="0"/>
          </a:p>
          <a:p>
            <a:pPr lvl="1"/>
            <a:r>
              <a:rPr lang="pt-BR" dirty="0" smtClean="0"/>
              <a:t>Dados haplótipos são mais importantes;</a:t>
            </a:r>
          </a:p>
          <a:p>
            <a:pPr lvl="1">
              <a:buNone/>
            </a:pPr>
            <a:endParaRPr lang="pt-BR" dirty="0" smtClean="0"/>
          </a:p>
          <a:p>
            <a:pPr lvl="1"/>
            <a:r>
              <a:rPr lang="pt-BR" dirty="0" smtClean="0"/>
              <a:t>Conjunto de dados:</a:t>
            </a:r>
          </a:p>
          <a:p>
            <a:pPr lvl="2"/>
            <a:r>
              <a:rPr lang="pt-BR" dirty="0" smtClean="0"/>
              <a:t>n vetores genótipos de tamanho m;</a:t>
            </a:r>
          </a:p>
          <a:p>
            <a:pPr lvl="2"/>
            <a:r>
              <a:rPr lang="pt-BR" dirty="0" smtClean="0"/>
              <a:t>Valores possíveis: 0, 1 e 2;</a:t>
            </a:r>
          </a:p>
          <a:p>
            <a:pPr lvl="2"/>
            <a:r>
              <a:rPr lang="pt-BR" dirty="0" smtClean="0"/>
              <a:t>m = número de SNPs;</a:t>
            </a:r>
          </a:p>
          <a:p>
            <a:pPr lvl="2"/>
            <a:r>
              <a:rPr lang="pt-BR" dirty="0" smtClean="0"/>
              <a:t>0 (1) se local assossiado no cromossomo for 0 (1) nas duas cópias ;</a:t>
            </a:r>
          </a:p>
          <a:p>
            <a:pPr lvl="2"/>
            <a:r>
              <a:rPr lang="pt-BR" dirty="0" smtClean="0"/>
              <a:t>Caso contrário, valor 2.</a:t>
            </a:r>
          </a:p>
          <a:p>
            <a:pPr lvl="2"/>
            <a:endParaRPr lang="pt-BR" dirty="0"/>
          </a:p>
        </p:txBody>
      </p:sp>
      <p:sp>
        <p:nvSpPr>
          <p:cNvPr id="4" name="Rectangle 3"/>
          <p:cNvSpPr/>
          <p:nvPr/>
        </p:nvSpPr>
        <p:spPr>
          <a:xfrm>
            <a:off x="755576" y="2924944"/>
            <a:ext cx="7848872" cy="18722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600" dirty="0" smtClean="0"/>
              <a:t>Extrair informações de haplótipos a partir de informações de genótipos dadas.</a:t>
            </a:r>
            <a:endParaRPr lang="pt-BR"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p:txBody>
          <a:bodyPr>
            <a:normAutofit lnSpcReduction="10000"/>
          </a:bodyPr>
          <a:lstStyle/>
          <a:p>
            <a:r>
              <a:rPr lang="pt-BR" dirty="0" smtClean="0"/>
              <a:t>Os problemas computacionais</a:t>
            </a:r>
          </a:p>
          <a:p>
            <a:endParaRPr lang="pt-BR" dirty="0" smtClean="0"/>
          </a:p>
          <a:p>
            <a:endParaRPr lang="pt-BR" dirty="0" smtClean="0"/>
          </a:p>
          <a:p>
            <a:endParaRPr lang="pt-BR" dirty="0" smtClean="0"/>
          </a:p>
          <a:p>
            <a:endParaRPr lang="pt-BR" dirty="0" smtClean="0"/>
          </a:p>
          <a:p>
            <a:pPr lvl="1"/>
            <a:r>
              <a:rPr lang="pt-BR" dirty="0" smtClean="0"/>
              <a:t>Locus resolvido se contém 0 ou 1;</a:t>
            </a:r>
          </a:p>
          <a:p>
            <a:pPr lvl="1"/>
            <a:r>
              <a:rPr lang="pt-BR" dirty="0" smtClean="0"/>
              <a:t>Locus ambíguo se contém um 2.</a:t>
            </a:r>
          </a:p>
          <a:p>
            <a:pPr>
              <a:buNone/>
            </a:pPr>
            <a:endParaRPr lang="pt-BR" dirty="0" smtClean="0"/>
          </a:p>
          <a:p>
            <a:pPr lvl="1"/>
            <a:r>
              <a:rPr lang="pt-BR" dirty="0" smtClean="0"/>
              <a:t> </a:t>
            </a:r>
            <a:r>
              <a:rPr lang="en-US" dirty="0" smtClean="0"/>
              <a:t>v</a:t>
            </a:r>
            <a:r>
              <a:rPr lang="en-US" baseline="-25000" dirty="0" smtClean="0"/>
              <a:t>1</a:t>
            </a:r>
            <a:r>
              <a:rPr lang="en-US" dirty="0" smtClean="0"/>
              <a:t> + v</a:t>
            </a:r>
            <a:r>
              <a:rPr lang="en-US" baseline="-25000" dirty="0" smtClean="0"/>
              <a:t>2</a:t>
            </a:r>
            <a:r>
              <a:rPr lang="en-US" dirty="0" smtClean="0"/>
              <a:t> = g </a:t>
            </a:r>
            <a:endParaRPr lang="en-US" baseline="-25000" dirty="0" smtClean="0"/>
          </a:p>
          <a:p>
            <a:endParaRPr lang="en-US" baseline="-25000" dirty="0" smtClean="0"/>
          </a:p>
          <a:p>
            <a:endParaRPr lang="pt-BR" dirty="0" smtClean="0"/>
          </a:p>
          <a:p>
            <a:endParaRPr lang="pt-BR" dirty="0"/>
          </a:p>
        </p:txBody>
      </p:sp>
      <p:sp>
        <p:nvSpPr>
          <p:cNvPr id="4" name="Rounded Rectangle 3"/>
          <p:cNvSpPr/>
          <p:nvPr/>
        </p:nvSpPr>
        <p:spPr>
          <a:xfrm>
            <a:off x="971600" y="2276872"/>
            <a:ext cx="7344816"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400" b="1" dirty="0" smtClean="0"/>
              <a:t>Inferência de Haplótipos (HI): </a:t>
            </a:r>
            <a:r>
              <a:rPr lang="pt-BR" sz="2400" dirty="0" smtClean="0"/>
              <a:t>Dado um conjunto n vetores </a:t>
            </a:r>
            <a:r>
              <a:rPr lang="pt-BR" sz="2400" dirty="0" smtClean="0"/>
              <a:t>genótipos, </a:t>
            </a:r>
            <a:r>
              <a:rPr lang="pt-BR" sz="2400" dirty="0" smtClean="0"/>
              <a:t>a solução para o problema HI é um conjunto de n pares de vetores binários, um para </a:t>
            </a:r>
            <a:r>
              <a:rPr lang="pt-BR" sz="2400" dirty="0" smtClean="0"/>
              <a:t>cada vetor </a:t>
            </a:r>
            <a:r>
              <a:rPr lang="pt-BR" sz="2400" dirty="0" smtClean="0"/>
              <a:t>genótipo.</a:t>
            </a:r>
            <a:endParaRPr lang="pt-BR" sz="2400" dirty="0"/>
          </a:p>
        </p:txBody>
      </p:sp>
      <p:cxnSp>
        <p:nvCxnSpPr>
          <p:cNvPr id="6" name="Straight Arrow Connector 5"/>
          <p:cNvCxnSpPr/>
          <p:nvPr/>
        </p:nvCxnSpPr>
        <p:spPr>
          <a:xfrm flipV="1">
            <a:off x="3131840" y="5301208"/>
            <a:ext cx="576064"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131840" y="5661248"/>
            <a:ext cx="432048" cy="4236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707904" y="5085184"/>
            <a:ext cx="2232248" cy="369332"/>
          </a:xfrm>
          <a:prstGeom prst="rect">
            <a:avLst/>
          </a:prstGeom>
          <a:noFill/>
        </p:spPr>
        <p:txBody>
          <a:bodyPr wrap="square" rtlCol="0">
            <a:spAutoFit/>
          </a:bodyPr>
          <a:lstStyle/>
          <a:p>
            <a:r>
              <a:rPr lang="pt-BR" dirty="0" smtClean="0"/>
              <a:t>resolvido, se v1 = v2</a:t>
            </a:r>
            <a:endParaRPr lang="pt-BR" dirty="0"/>
          </a:p>
        </p:txBody>
      </p:sp>
      <p:sp>
        <p:nvSpPr>
          <p:cNvPr id="14" name="TextBox 13"/>
          <p:cNvSpPr txBox="1"/>
          <p:nvPr/>
        </p:nvSpPr>
        <p:spPr>
          <a:xfrm>
            <a:off x="3563888" y="5868888"/>
            <a:ext cx="2592288" cy="369332"/>
          </a:xfrm>
          <a:prstGeom prst="rect">
            <a:avLst/>
          </a:prstGeom>
          <a:noFill/>
        </p:spPr>
        <p:txBody>
          <a:bodyPr wrap="square" rtlCol="0">
            <a:spAutoFit/>
          </a:bodyPr>
          <a:lstStyle/>
          <a:p>
            <a:r>
              <a:rPr lang="pt-BR" dirty="0" smtClean="0"/>
              <a:t>ambíguo, caso contrário</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13" grpId="0"/>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a:xfrm>
            <a:off x="612648" y="1600200"/>
            <a:ext cx="8279832" cy="4495800"/>
          </a:xfrm>
        </p:spPr>
        <p:txBody>
          <a:bodyPr>
            <a:normAutofit/>
          </a:bodyPr>
          <a:lstStyle/>
          <a:p>
            <a:r>
              <a:rPr lang="pt-BR" dirty="0" smtClean="0"/>
              <a:t>Os problemas computacionais</a:t>
            </a:r>
          </a:p>
          <a:p>
            <a:pPr lvl="1"/>
            <a:r>
              <a:rPr lang="pt-BR" dirty="0" smtClean="0"/>
              <a:t>Para um indivíduo com h locus heterozigotos, existem </a:t>
            </a:r>
            <a:r>
              <a:rPr lang="en-US" dirty="0" smtClean="0"/>
              <a:t>2</a:t>
            </a:r>
            <a:r>
              <a:rPr lang="en-US" baseline="30000" dirty="0" smtClean="0"/>
              <a:t>h-1</a:t>
            </a:r>
            <a:r>
              <a:rPr lang="en-US" dirty="0" smtClean="0"/>
              <a:t> </a:t>
            </a:r>
            <a:r>
              <a:rPr lang="en-US" dirty="0" err="1" smtClean="0"/>
              <a:t>possíveis</a:t>
            </a:r>
            <a:r>
              <a:rPr lang="en-US" dirty="0" smtClean="0"/>
              <a:t> pares de </a:t>
            </a:r>
            <a:r>
              <a:rPr lang="en-US" dirty="0" err="1" smtClean="0"/>
              <a:t>haplótipos</a:t>
            </a:r>
            <a:r>
              <a:rPr lang="en-US" dirty="0" smtClean="0"/>
              <a:t>;</a:t>
            </a:r>
          </a:p>
          <a:p>
            <a:pPr lvl="1"/>
            <a:endParaRPr lang="en-US" dirty="0" smtClean="0"/>
          </a:p>
          <a:p>
            <a:pPr lvl="1"/>
            <a:r>
              <a:rPr lang="en-US" dirty="0" smtClean="0"/>
              <a:t>Ex: Para g = 0212 -&gt; (0110, 0011) </a:t>
            </a:r>
            <a:r>
              <a:rPr lang="en-US" dirty="0" err="1" smtClean="0"/>
              <a:t>ou</a:t>
            </a:r>
            <a:r>
              <a:rPr lang="en-US" dirty="0" smtClean="0"/>
              <a:t> (0111, 0010);</a:t>
            </a:r>
          </a:p>
          <a:p>
            <a:pPr lvl="1"/>
            <a:endParaRPr lang="en-US" dirty="0" smtClean="0"/>
          </a:p>
          <a:p>
            <a:pPr lvl="1"/>
            <a:r>
              <a:rPr lang="en-US" dirty="0" err="1" smtClean="0"/>
              <a:t>Objetivo</a:t>
            </a:r>
            <a:r>
              <a:rPr lang="en-US" dirty="0" smtClean="0"/>
              <a:t>: </a:t>
            </a:r>
            <a:r>
              <a:rPr lang="en-US" dirty="0" err="1" smtClean="0"/>
              <a:t>Inferir</a:t>
            </a:r>
            <a:r>
              <a:rPr lang="en-US" dirty="0" smtClean="0"/>
              <a:t> o par </a:t>
            </a:r>
            <a:r>
              <a:rPr lang="en-US" dirty="0" err="1" smtClean="0"/>
              <a:t>que</a:t>
            </a:r>
            <a:r>
              <a:rPr lang="en-US" dirty="0" smtClean="0"/>
              <a:t> </a:t>
            </a:r>
            <a:r>
              <a:rPr lang="en-US" dirty="0" err="1" smtClean="0"/>
              <a:t>deu</a:t>
            </a:r>
            <a:r>
              <a:rPr lang="en-US" dirty="0" smtClean="0"/>
              <a:t> </a:t>
            </a:r>
            <a:r>
              <a:rPr lang="en-US" dirty="0" err="1" smtClean="0"/>
              <a:t>origem</a:t>
            </a:r>
            <a:r>
              <a:rPr lang="en-US" dirty="0" smtClean="0"/>
              <a:t> </a:t>
            </a:r>
            <a:r>
              <a:rPr lang="en-US" dirty="0" err="1" smtClean="0"/>
              <a:t>ao</a:t>
            </a:r>
            <a:r>
              <a:rPr lang="en-US" dirty="0" smtClean="0"/>
              <a:t> </a:t>
            </a:r>
            <a:r>
              <a:rPr lang="en-US" dirty="0" err="1" smtClean="0"/>
              <a:t>genótipo</a:t>
            </a:r>
            <a:r>
              <a:rPr lang="en-US" dirty="0" smtClean="0"/>
              <a:t> de </a:t>
            </a:r>
            <a:r>
              <a:rPr lang="en-US" dirty="0" err="1" smtClean="0"/>
              <a:t>cada</a:t>
            </a:r>
            <a:r>
              <a:rPr lang="en-US" dirty="0" smtClean="0"/>
              <a:t> um dos n </a:t>
            </a:r>
            <a:r>
              <a:rPr lang="en-US" dirty="0" err="1" smtClean="0"/>
              <a:t>indivíduos</a:t>
            </a:r>
            <a:r>
              <a:rPr lang="en-US" dirty="0" smtClean="0"/>
              <a:t>.</a:t>
            </a:r>
          </a:p>
          <a:p>
            <a:pPr lvl="1"/>
            <a:endParaRPr lang="en-US" dirty="0" smtClean="0"/>
          </a:p>
          <a:p>
            <a:pPr lvl="1"/>
            <a:endParaRPr lang="en-US" dirty="0" smtClean="0"/>
          </a:p>
          <a:p>
            <a:pPr lvl="1"/>
            <a:endParaRPr lang="en-US" dirty="0" smtClean="0"/>
          </a:p>
          <a:p>
            <a:endParaRPr lang="pt-BR" dirty="0" smtClean="0"/>
          </a:p>
          <a:p>
            <a:endParaRPr lang="pt-BR" dirty="0" smtClean="0"/>
          </a:p>
          <a:p>
            <a:endParaRPr lang="en-US" baseline="-25000" dirty="0" smtClean="0"/>
          </a:p>
          <a:p>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Problemas</a:t>
            </a:r>
            <a:endParaRPr lang="pt-BR" dirty="0"/>
          </a:p>
        </p:txBody>
      </p:sp>
      <p:sp>
        <p:nvSpPr>
          <p:cNvPr id="3" name="Content Placeholder 2"/>
          <p:cNvSpPr>
            <a:spLocks noGrp="1"/>
          </p:cNvSpPr>
          <p:nvPr>
            <p:ph sz="quarter" idx="1"/>
          </p:nvPr>
        </p:nvSpPr>
        <p:spPr>
          <a:xfrm>
            <a:off x="612648" y="1600200"/>
            <a:ext cx="8279832" cy="4495800"/>
          </a:xfrm>
        </p:spPr>
        <p:txBody>
          <a:bodyPr>
            <a:normAutofit/>
          </a:bodyPr>
          <a:lstStyle/>
          <a:p>
            <a:r>
              <a:rPr lang="pt-BR" dirty="0" smtClean="0"/>
              <a:t>Os problemas computacionais</a:t>
            </a:r>
          </a:p>
          <a:p>
            <a:pPr lvl="1">
              <a:buNone/>
            </a:pPr>
            <a:endParaRPr lang="en-US" dirty="0" smtClean="0"/>
          </a:p>
          <a:p>
            <a:pPr lvl="1"/>
            <a:endParaRPr lang="en-US" dirty="0" smtClean="0"/>
          </a:p>
          <a:p>
            <a:pPr lvl="1"/>
            <a:endParaRPr lang="en-US" dirty="0" smtClean="0"/>
          </a:p>
          <a:p>
            <a:pPr lvl="1"/>
            <a:r>
              <a:rPr lang="en-US" dirty="0" err="1" smtClean="0"/>
              <a:t>Necessidade</a:t>
            </a:r>
            <a:r>
              <a:rPr lang="en-US" dirty="0" smtClean="0"/>
              <a:t> de um </a:t>
            </a:r>
            <a:r>
              <a:rPr lang="en-US" dirty="0" err="1" smtClean="0"/>
              <a:t>modelo</a:t>
            </a:r>
            <a:r>
              <a:rPr lang="en-US" dirty="0" smtClean="0"/>
              <a:t> </a:t>
            </a:r>
            <a:r>
              <a:rPr lang="en-US" dirty="0" err="1" smtClean="0"/>
              <a:t>genético</a:t>
            </a:r>
            <a:r>
              <a:rPr lang="en-US" dirty="0" smtClean="0"/>
              <a:t>.</a:t>
            </a:r>
            <a:endParaRPr lang="pt-BR" dirty="0" smtClean="0"/>
          </a:p>
          <a:p>
            <a:endParaRPr lang="pt-BR" dirty="0" smtClean="0"/>
          </a:p>
          <a:p>
            <a:endParaRPr lang="pt-BR" dirty="0" smtClean="0"/>
          </a:p>
          <a:p>
            <a:endParaRPr lang="en-US" baseline="-25000" dirty="0" smtClean="0"/>
          </a:p>
          <a:p>
            <a:endParaRPr lang="pt-BR" dirty="0" smtClean="0"/>
          </a:p>
          <a:p>
            <a:endParaRPr lang="pt-BR" dirty="0"/>
          </a:p>
        </p:txBody>
      </p:sp>
      <p:sp>
        <p:nvSpPr>
          <p:cNvPr id="10" name="Rounded Rectangle 9"/>
          <p:cNvSpPr/>
          <p:nvPr/>
        </p:nvSpPr>
        <p:spPr>
          <a:xfrm>
            <a:off x="1403648" y="2348880"/>
            <a:ext cx="669674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400" b="1" dirty="0" smtClean="0"/>
              <a:t>Frequência de Haplótipos (HF): </a:t>
            </a:r>
            <a:r>
              <a:rPr lang="pt-BR" sz="2400" dirty="0" smtClean="0"/>
              <a:t>Estimar a frequência dos haplótipos no conjunto.</a:t>
            </a:r>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Soluções</a:t>
            </a:r>
            <a:endParaRPr lang="pt-BR" dirty="0"/>
          </a:p>
        </p:txBody>
      </p:sp>
      <p:sp>
        <p:nvSpPr>
          <p:cNvPr id="3" name="Content Placeholder 2"/>
          <p:cNvSpPr>
            <a:spLocks noGrp="1"/>
          </p:cNvSpPr>
          <p:nvPr>
            <p:ph sz="quarter" idx="1"/>
          </p:nvPr>
        </p:nvSpPr>
        <p:spPr/>
        <p:txBody>
          <a:bodyPr/>
          <a:lstStyle/>
          <a:p>
            <a:r>
              <a:rPr lang="pt-BR" dirty="0" smtClean="0"/>
              <a:t>2 abordagens:</a:t>
            </a:r>
          </a:p>
          <a:p>
            <a:pPr lvl="1"/>
            <a:r>
              <a:rPr lang="pt-BR" dirty="0" smtClean="0"/>
              <a:t>Métodos combinatoriais:</a:t>
            </a:r>
          </a:p>
          <a:p>
            <a:pPr lvl="2"/>
            <a:r>
              <a:rPr lang="pt-BR" dirty="0" smtClean="0"/>
              <a:t>Otimização da função objetivo.</a:t>
            </a:r>
          </a:p>
          <a:p>
            <a:pPr lvl="2"/>
            <a:endParaRPr lang="pt-BR" dirty="0" smtClean="0"/>
          </a:p>
          <a:p>
            <a:pPr lvl="1"/>
            <a:r>
              <a:rPr lang="pt-BR" dirty="0" smtClean="0"/>
              <a:t>Métodos baseados na genética das </a:t>
            </a:r>
            <a:r>
              <a:rPr lang="pt-BR" dirty="0" smtClean="0"/>
              <a:t>populações:</a:t>
            </a:r>
            <a:endParaRPr lang="pt-BR" dirty="0" smtClean="0"/>
          </a:p>
          <a:p>
            <a:pPr lvl="2"/>
            <a:r>
              <a:rPr lang="pt-BR" dirty="0" smtClean="0"/>
              <a:t> Baseados em um modelo explícito da evolução dos haplótipos;</a:t>
            </a:r>
          </a:p>
          <a:p>
            <a:pPr lvl="2"/>
            <a:r>
              <a:rPr lang="pt-BR" dirty="0" smtClean="0"/>
              <a:t> HI encarado como um problema de máxima verossimilhança ou de inferência bayesiana.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9" presetClass="emph" presetSubtype="0" grpId="1" nodeType="withEffect">
                                  <p:stCondLst>
                                    <p:cond delay="0"/>
                                  </p:stCondLst>
                                  <p:childTnLst>
                                    <p:set>
                                      <p:cBhvr rctx="PPT">
                                        <p:cTn id="16" dur="indefinite"/>
                                        <p:tgtEl>
                                          <p:spTgt spid="3">
                                            <p:txEl>
                                              <p:pRg st="1" end="1"/>
                                            </p:txEl>
                                          </p:spTgt>
                                        </p:tgtEl>
                                        <p:attrNameLst>
                                          <p:attrName>style.opacity</p:attrName>
                                        </p:attrNameLst>
                                      </p:cBhvr>
                                      <p:to>
                                        <p:strVal val="0.5"/>
                                      </p:to>
                                    </p:set>
                                    <p:animEffect filter="image" prLst="opacity: 0.5">
                                      <p:cBhvr rctx="IE">
                                        <p:cTn id="17" dur="indefinite"/>
                                        <p:tgtEl>
                                          <p:spTgt spid="3">
                                            <p:txEl>
                                              <p:pRg st="1" end="1"/>
                                            </p:txEl>
                                          </p:spTgt>
                                        </p:tgtEl>
                                      </p:cBhvr>
                                    </p:animEffect>
                                  </p:childTnLst>
                                </p:cTn>
                              </p:par>
                              <p:par>
                                <p:cTn id="18" presetID="9" presetClass="emph" presetSubtype="0" grpId="1" nodeType="withEffect">
                                  <p:stCondLst>
                                    <p:cond delay="0"/>
                                  </p:stCondLst>
                                  <p:childTnLst>
                                    <p:set>
                                      <p:cBhvr rctx="PPT">
                                        <p:cTn id="19" dur="indefinite"/>
                                        <p:tgtEl>
                                          <p:spTgt spid="3">
                                            <p:txEl>
                                              <p:pRg st="2" end="2"/>
                                            </p:txEl>
                                          </p:spTgt>
                                        </p:tgtEl>
                                        <p:attrNameLst>
                                          <p:attrName>style.opacity</p:attrName>
                                        </p:attrNameLst>
                                      </p:cBhvr>
                                      <p:to>
                                        <p:strVal val="0.5"/>
                                      </p:to>
                                    </p:set>
                                    <p:animEffect filter="image" prLst="opacity: 0.5">
                                      <p:cBhvr rctx="IE">
                                        <p:cTn id="20" dur="indefinite"/>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p:txBody>
          <a:bodyPr>
            <a:normAutofit/>
          </a:bodyPr>
          <a:lstStyle/>
          <a:p>
            <a:r>
              <a:rPr lang="pt-BR" dirty="0" smtClean="0"/>
              <a:t>Vetores genótipos com um ou zero locus ambíguo -&gt; Haplótipos inicialmentes resolvidos;</a:t>
            </a:r>
          </a:p>
          <a:p>
            <a:pPr>
              <a:buNone/>
            </a:pPr>
            <a:endParaRPr lang="pt-BR" dirty="0" smtClean="0"/>
          </a:p>
          <a:p>
            <a:r>
              <a:rPr lang="pt-BR" dirty="0" smtClean="0"/>
              <a:t>Inferir um novo vetor resolvido NR a partir de um vetor ambíguo A e um vetor R resolvido;</a:t>
            </a:r>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0" end="0"/>
                                            </p:txEl>
                                          </p:spTgt>
                                        </p:tgtEl>
                                        <p:attrNameLst>
                                          <p:attrName>style.opacity</p:attrName>
                                        </p:attrNameLst>
                                      </p:cBhvr>
                                      <p:to>
                                        <p:strVal val="0.5"/>
                                      </p:to>
                                    </p:set>
                                    <p:animEffect filter="image" prLst="opacity: 0.5">
                                      <p:cBhvr rctx="IE">
                                        <p:cTn id="13" dur="indefinite"/>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normAutofit/>
          </a:bodyPr>
          <a:lstStyle/>
          <a:p>
            <a:r>
              <a:rPr lang="pt-BR" dirty="0" smtClean="0"/>
              <a:t>Alelos</a:t>
            </a:r>
          </a:p>
          <a:p>
            <a:pPr lvl="1"/>
            <a:r>
              <a:rPr lang="pt-BR" dirty="0" smtClean="0"/>
              <a:t>Uma das muitas formas de uma sequência de DNA de um determinado gene;</a:t>
            </a:r>
          </a:p>
          <a:p>
            <a:pPr lvl="1"/>
            <a:endParaRPr lang="pt-BR" dirty="0" smtClean="0"/>
          </a:p>
          <a:p>
            <a:pPr lvl="1"/>
            <a:r>
              <a:rPr lang="pt-BR" dirty="0" smtClean="0"/>
              <a:t>Organismos diplóides - cópia de cada gene em cada cromossomo;</a:t>
            </a:r>
          </a:p>
          <a:p>
            <a:pPr lvl="1">
              <a:buNone/>
            </a:pPr>
            <a:endParaRPr lang="pt-BR" dirty="0" smtClean="0"/>
          </a:p>
          <a:p>
            <a:pPr lvl="1"/>
            <a:r>
              <a:rPr lang="pt-BR" dirty="0" smtClean="0"/>
              <a:t>Alelos homozigotos e alelos heterozigotos.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mph" presetSubtype="0" grpId="1" nodeType="clickEffect">
                                  <p:stCondLst>
                                    <p:cond delay="0"/>
                                  </p:stCondLst>
                                  <p:childTnLst>
                                    <p:set>
                                      <p:cBhvr rctx="PPT">
                                        <p:cTn id="10" dur="indefinite"/>
                                        <p:tgtEl>
                                          <p:spTgt spid="3">
                                            <p:txEl>
                                              <p:pRg st="1" end="1"/>
                                            </p:txEl>
                                          </p:spTgt>
                                        </p:tgtEl>
                                        <p:attrNameLst>
                                          <p:attrName>style.opacity</p:attrName>
                                        </p:attrNameLst>
                                      </p:cBhvr>
                                      <p:to>
                                        <p:strVal val="0.5"/>
                                      </p:to>
                                    </p:set>
                                    <p:animEffect filter="image" prLst="opacity: 0.5">
                                      <p:cBhvr rctx="IE">
                                        <p:cTn id="11" dur="indefinite"/>
                                        <p:tgtEl>
                                          <p:spTgt spid="3">
                                            <p:txEl>
                                              <p:pRg st="1" end="1"/>
                                            </p:txEl>
                                          </p:spTgt>
                                        </p:tgtEl>
                                      </p:cBhvr>
                                    </p:animEffect>
                                  </p:childTnLst>
                                </p:cTn>
                              </p:par>
                              <p:par>
                                <p:cTn id="12" presetID="1" presetClass="entr" presetSubtype="0" fill="hold" grpId="0" nodeType="with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9" presetClass="emph" presetSubtype="0" grpId="1" nodeType="clickEffect">
                                  <p:stCondLst>
                                    <p:cond delay="0"/>
                                  </p:stCondLst>
                                  <p:childTnLst>
                                    <p:set>
                                      <p:cBhvr rctx="PPT">
                                        <p:cTn id="17" dur="indefinite"/>
                                        <p:tgtEl>
                                          <p:spTgt spid="3">
                                            <p:txEl>
                                              <p:pRg st="3" end="3"/>
                                            </p:txEl>
                                          </p:spTgt>
                                        </p:tgtEl>
                                        <p:attrNameLst>
                                          <p:attrName>style.opacity</p:attrName>
                                        </p:attrNameLst>
                                      </p:cBhvr>
                                      <p:to>
                                        <p:strVal val="0.5"/>
                                      </p:to>
                                    </p:set>
                                    <p:animEffect filter="image" prLst="opacity: 0.5">
                                      <p:cBhvr rctx="IE">
                                        <p:cTn id="18" dur="indefinite"/>
                                        <p:tgtEl>
                                          <p:spTgt spid="3">
                                            <p:txEl>
                                              <p:pRg st="3" end="3"/>
                                            </p:txEl>
                                          </p:spTgt>
                                        </p:tgtEl>
                                      </p:cBhvr>
                                    </p:animEffec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5069160"/>
          </a:xfrm>
        </p:spPr>
        <p:txBody>
          <a:bodyPr>
            <a:normAutofit/>
          </a:bodyPr>
          <a:lstStyle/>
          <a:p>
            <a:r>
              <a:rPr lang="pt-BR" dirty="0" smtClean="0"/>
              <a:t>Regra de Inferência:</a:t>
            </a:r>
          </a:p>
          <a:p>
            <a:pPr lvl="1"/>
            <a:r>
              <a:rPr lang="pt-BR" dirty="0" smtClean="0"/>
              <a:t>A tem h locus ambíguo;</a:t>
            </a:r>
          </a:p>
          <a:p>
            <a:pPr lvl="1"/>
            <a:endParaRPr lang="pt-BR" dirty="0" smtClean="0"/>
          </a:p>
          <a:p>
            <a:pPr lvl="1"/>
            <a:r>
              <a:rPr lang="pt-BR" dirty="0" smtClean="0"/>
              <a:t>R é uma das </a:t>
            </a:r>
            <a:r>
              <a:rPr lang="en-US" dirty="0" smtClean="0"/>
              <a:t>2</a:t>
            </a:r>
            <a:r>
              <a:rPr lang="en-US" baseline="30000" dirty="0" smtClean="0"/>
              <a:t>h-1</a:t>
            </a:r>
            <a:r>
              <a:rPr lang="en-US" dirty="0" smtClean="0"/>
              <a:t> </a:t>
            </a:r>
            <a:r>
              <a:rPr lang="en-US" dirty="0" err="1" smtClean="0"/>
              <a:t>resoluções</a:t>
            </a:r>
            <a:r>
              <a:rPr lang="en-US" dirty="0" smtClean="0"/>
              <a:t> do </a:t>
            </a:r>
            <a:r>
              <a:rPr lang="en-US" dirty="0" err="1" smtClean="0"/>
              <a:t>vetor</a:t>
            </a:r>
            <a:r>
              <a:rPr lang="en-US" dirty="0" smtClean="0"/>
              <a:t> A;</a:t>
            </a:r>
          </a:p>
          <a:p>
            <a:pPr lvl="1"/>
            <a:endParaRPr lang="en-US" dirty="0" smtClean="0"/>
          </a:p>
          <a:p>
            <a:pPr lvl="1"/>
            <a:r>
              <a:rPr lang="en-US" dirty="0" smtClean="0"/>
              <a:t> A = </a:t>
            </a:r>
            <a:r>
              <a:rPr lang="en-US" dirty="0" err="1" smtClean="0"/>
              <a:t>confluência</a:t>
            </a:r>
            <a:r>
              <a:rPr lang="en-US" dirty="0" smtClean="0"/>
              <a:t> de R e um </a:t>
            </a:r>
            <a:r>
              <a:rPr lang="en-US" dirty="0" err="1" smtClean="0"/>
              <a:t>outro</a:t>
            </a:r>
            <a:r>
              <a:rPr lang="en-US" dirty="0" smtClean="0"/>
              <a:t> </a:t>
            </a:r>
            <a:r>
              <a:rPr lang="en-US" dirty="0" err="1" smtClean="0"/>
              <a:t>vetor</a:t>
            </a:r>
            <a:r>
              <a:rPr lang="en-US" dirty="0" smtClean="0"/>
              <a:t> </a:t>
            </a:r>
            <a:r>
              <a:rPr lang="en-US" dirty="0" err="1" smtClean="0"/>
              <a:t>resolvido</a:t>
            </a:r>
            <a:r>
              <a:rPr lang="en-US" dirty="0" smtClean="0"/>
              <a:t> NR;</a:t>
            </a:r>
          </a:p>
          <a:p>
            <a:pPr lvl="1"/>
            <a:endParaRPr lang="en-US" dirty="0" smtClean="0"/>
          </a:p>
          <a:p>
            <a:pPr lvl="1"/>
            <a:r>
              <a:rPr lang="en-US" dirty="0" err="1" smtClean="0"/>
              <a:t>Posições</a:t>
            </a:r>
            <a:r>
              <a:rPr lang="en-US" dirty="0" smtClean="0"/>
              <a:t> </a:t>
            </a:r>
            <a:r>
              <a:rPr lang="en-US" dirty="0" err="1" smtClean="0"/>
              <a:t>ambíguas</a:t>
            </a:r>
            <a:r>
              <a:rPr lang="en-US" dirty="0" smtClean="0"/>
              <a:t> </a:t>
            </a:r>
            <a:r>
              <a:rPr lang="en-US" dirty="0" err="1" smtClean="0"/>
              <a:t>em</a:t>
            </a:r>
            <a:r>
              <a:rPr lang="en-US" dirty="0" smtClean="0"/>
              <a:t> A </a:t>
            </a:r>
            <a:r>
              <a:rPr lang="en-US" dirty="0" err="1" smtClean="0"/>
              <a:t>são</a:t>
            </a:r>
            <a:r>
              <a:rPr lang="en-US" dirty="0" smtClean="0"/>
              <a:t> </a:t>
            </a:r>
            <a:r>
              <a:rPr lang="en-US" dirty="0" err="1" smtClean="0"/>
              <a:t>definidas</a:t>
            </a:r>
            <a:r>
              <a:rPr lang="en-US" dirty="0" smtClean="0"/>
              <a:t> </a:t>
            </a:r>
            <a:r>
              <a:rPr lang="en-US" dirty="0" err="1" smtClean="0"/>
              <a:t>como</a:t>
            </a:r>
            <a:r>
              <a:rPr lang="en-US" dirty="0" smtClean="0"/>
              <a:t> o </a:t>
            </a:r>
            <a:r>
              <a:rPr lang="en-US" dirty="0" err="1" smtClean="0"/>
              <a:t>oposto</a:t>
            </a:r>
            <a:r>
              <a:rPr lang="en-US" dirty="0" smtClean="0"/>
              <a:t> </a:t>
            </a:r>
            <a:r>
              <a:rPr lang="en-US" dirty="0" err="1" smtClean="0"/>
              <a:t>dessas</a:t>
            </a:r>
            <a:r>
              <a:rPr lang="en-US" dirty="0" smtClean="0"/>
              <a:t> </a:t>
            </a:r>
            <a:r>
              <a:rPr lang="en-US" dirty="0" err="1" smtClean="0"/>
              <a:t>posições</a:t>
            </a:r>
            <a:r>
              <a:rPr lang="en-US" dirty="0" smtClean="0"/>
              <a:t> </a:t>
            </a:r>
            <a:r>
              <a:rPr lang="en-US" dirty="0" err="1" smtClean="0"/>
              <a:t>em</a:t>
            </a:r>
            <a:r>
              <a:rPr lang="en-US" dirty="0" smtClean="0"/>
              <a:t> R;</a:t>
            </a: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Ex: Se A = 0212 e R = 0110, então NR = 0011;</a:t>
            </a:r>
          </a:p>
          <a:p>
            <a:endParaRPr lang="pt-BR" dirty="0" smtClean="0"/>
          </a:p>
          <a:p>
            <a:r>
              <a:rPr lang="pt-BR" dirty="0" smtClean="0"/>
              <a:t>R só pode ser aplicado a A se e somente se A e R contêm </a:t>
            </a:r>
            <a:r>
              <a:rPr lang="pt-BR" dirty="0" err="1" smtClean="0"/>
              <a:t>loci</a:t>
            </a:r>
            <a:r>
              <a:rPr lang="pt-BR" dirty="0" smtClean="0"/>
              <a:t> </a:t>
            </a:r>
            <a:r>
              <a:rPr lang="pt-BR" dirty="0" smtClean="0"/>
              <a:t>não ambíguos </a:t>
            </a:r>
            <a:r>
              <a:rPr lang="pt-BR" dirty="0" smtClean="0"/>
              <a:t>idênticos;</a:t>
            </a:r>
          </a:p>
          <a:p>
            <a:endParaRPr lang="pt-BR" dirty="0" smtClean="0"/>
          </a:p>
          <a:p>
            <a:r>
              <a:rPr lang="pt-BR" dirty="0" smtClean="0"/>
              <a:t>Funcionamento do algoritmo;</a:t>
            </a:r>
          </a:p>
          <a:p>
            <a:endParaRPr lang="pt-BR" dirty="0" smtClean="0"/>
          </a:p>
          <a:p>
            <a:r>
              <a:rPr lang="pt-BR" dirty="0" smtClean="0"/>
              <a:t>Várias possibilidades de escolha para R -&gt; diferentes soluções;</a:t>
            </a:r>
          </a:p>
          <a:p>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2" end="2"/>
                                            </p:txEl>
                                          </p:spTgt>
                                        </p:tgtEl>
                                        <p:attrNameLst>
                                          <p:attrName>style.opacity</p:attrName>
                                        </p:attrNameLst>
                                      </p:cBhvr>
                                      <p:to>
                                        <p:strVal val="0.5"/>
                                      </p:to>
                                    </p:set>
                                    <p:animEffect filter="image" prLst="opacity: 0.5">
                                      <p:cBhvr rctx="IE">
                                        <p:cTn id="13" dur="indefinite"/>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4" end="4"/>
                                            </p:txEl>
                                          </p:spTgt>
                                        </p:tgtEl>
                                        <p:attrNameLst>
                                          <p:attrName>style.opacity</p:attrName>
                                        </p:attrNameLst>
                                      </p:cBhvr>
                                      <p:to>
                                        <p:strVal val="0.5"/>
                                      </p:to>
                                    </p:set>
                                    <p:animEffect filter="image" prLst="opacity: 0.5">
                                      <p:cBhvr rctx="IE">
                                        <p:cTn id="20"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sz="2800" dirty="0" smtClean="0"/>
              <a:t>Ex: R1= 0000, R2= 1000, A1= 2200 e A2= 1122</a:t>
            </a:r>
          </a:p>
          <a:p>
            <a:pPr lvl="1"/>
            <a:r>
              <a:rPr lang="pt-BR" sz="2800" dirty="0" smtClean="0"/>
              <a:t>Para A1e R1, temos NR1 = 1100;</a:t>
            </a:r>
          </a:p>
          <a:p>
            <a:pPr lvl="1"/>
            <a:endParaRPr lang="pt-BR" sz="2800" dirty="0" smtClean="0"/>
          </a:p>
          <a:p>
            <a:pPr lvl="1"/>
            <a:r>
              <a:rPr lang="pt-BR" sz="2800" dirty="0" smtClean="0"/>
              <a:t>NR1 resolve A2 : NR2 =1111;</a:t>
            </a:r>
          </a:p>
          <a:p>
            <a:pPr lvl="1"/>
            <a:endParaRPr lang="pt-BR" sz="2800" dirty="0" smtClean="0"/>
          </a:p>
          <a:p>
            <a:pPr lvl="1"/>
            <a:r>
              <a:rPr lang="pt-BR" sz="2800" dirty="0" smtClean="0"/>
              <a:t>Conjunto de vetores resolvidos: 0000, 1000, 1100, 1111;</a:t>
            </a:r>
          </a:p>
          <a:p>
            <a:endParaRPr lang="pt-BR" sz="2800" dirty="0" smtClean="0"/>
          </a:p>
          <a:p>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Ex: R</a:t>
            </a:r>
            <a:r>
              <a:rPr lang="pt-BR" baseline="-25000" dirty="0" smtClean="0"/>
              <a:t>1</a:t>
            </a:r>
            <a:r>
              <a:rPr lang="pt-BR" dirty="0" smtClean="0"/>
              <a:t>= 0000, R</a:t>
            </a:r>
            <a:r>
              <a:rPr lang="pt-BR" baseline="-25000" dirty="0" smtClean="0"/>
              <a:t>2</a:t>
            </a:r>
            <a:r>
              <a:rPr lang="pt-BR" dirty="0" smtClean="0"/>
              <a:t>= 1000, A</a:t>
            </a:r>
            <a:r>
              <a:rPr lang="pt-BR" baseline="-25000" dirty="0" smtClean="0"/>
              <a:t>1</a:t>
            </a:r>
            <a:r>
              <a:rPr lang="pt-BR" dirty="0" smtClean="0"/>
              <a:t>= 2200 e A</a:t>
            </a:r>
            <a:r>
              <a:rPr lang="pt-BR" baseline="-25000" dirty="0" smtClean="0"/>
              <a:t>2</a:t>
            </a:r>
            <a:r>
              <a:rPr lang="pt-BR" dirty="0" smtClean="0"/>
              <a:t>= 1122</a:t>
            </a:r>
          </a:p>
          <a:p>
            <a:pPr lvl="1"/>
            <a:r>
              <a:rPr lang="pt-BR" sz="2800" dirty="0" smtClean="0"/>
              <a:t>A</a:t>
            </a:r>
            <a:r>
              <a:rPr lang="pt-BR" sz="2800" baseline="-25000" dirty="0" smtClean="0"/>
              <a:t>1 </a:t>
            </a:r>
            <a:r>
              <a:rPr lang="pt-BR" sz="2800" dirty="0" smtClean="0"/>
              <a:t>e R</a:t>
            </a:r>
            <a:r>
              <a:rPr lang="pt-BR" sz="2800" baseline="-25000" dirty="0" smtClean="0"/>
              <a:t>2</a:t>
            </a:r>
            <a:r>
              <a:rPr lang="pt-BR" sz="2800" dirty="0" smtClean="0"/>
              <a:t> também é possível -&gt; NR</a:t>
            </a:r>
            <a:r>
              <a:rPr lang="pt-BR" sz="2800" baseline="-25000" dirty="0" smtClean="0"/>
              <a:t>3</a:t>
            </a:r>
            <a:r>
              <a:rPr lang="pt-BR" sz="2800" dirty="0" smtClean="0"/>
              <a:t> = 0100;</a:t>
            </a:r>
          </a:p>
          <a:p>
            <a:pPr lvl="1"/>
            <a:endParaRPr lang="pt-BR" sz="2800" dirty="0" smtClean="0"/>
          </a:p>
          <a:p>
            <a:pPr lvl="1"/>
            <a:r>
              <a:rPr lang="pt-BR" sz="2800" dirty="0" smtClean="0"/>
              <a:t>Nenhum dos 3 vetores resolvidos (0000, 1000, 0100) pode resolver A</a:t>
            </a:r>
            <a:r>
              <a:rPr lang="pt-BR" sz="2800" baseline="-25000" dirty="0" smtClean="0"/>
              <a:t>2</a:t>
            </a:r>
            <a:r>
              <a:rPr lang="pt-BR" sz="2800" dirty="0" smtClean="0"/>
              <a:t>.  </a:t>
            </a:r>
            <a:r>
              <a:rPr lang="pt-BR" sz="2800" baseline="-25000" dirty="0" smtClean="0"/>
              <a:t>  </a:t>
            </a:r>
          </a:p>
          <a:p>
            <a:pPr lvl="1"/>
            <a:endParaRPr lang="pt-BR" sz="2800" baseline="-25000" dirty="0" smtClean="0"/>
          </a:p>
          <a:p>
            <a:pPr lvl="1"/>
            <a:r>
              <a:rPr lang="pt-BR" sz="2800" baseline="-25000" dirty="0" smtClean="0"/>
              <a:t> </a:t>
            </a:r>
            <a:r>
              <a:rPr lang="pt-BR" sz="2800" dirty="0" smtClean="0"/>
              <a:t>Conclusão: pode produzir diferentes soluções dependendo da ordenação;</a:t>
            </a:r>
          </a:p>
          <a:p>
            <a:pPr lvl="1">
              <a:buNone/>
            </a:pPr>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pPr marL="320040" lvl="1" indent="-320040">
              <a:spcBef>
                <a:spcPts val="700"/>
              </a:spcBef>
              <a:buClr>
                <a:schemeClr val="accent2"/>
              </a:buClr>
              <a:buSzPct val="60000"/>
              <a:buFont typeface="Wingdings"/>
              <a:buChar char=""/>
            </a:pPr>
            <a:r>
              <a:rPr lang="pt-BR" sz="2900" dirty="0" smtClean="0"/>
              <a:t>Inferência Local;</a:t>
            </a:r>
          </a:p>
          <a:p>
            <a:endParaRPr lang="pt-BR" dirty="0" smtClean="0"/>
          </a:p>
          <a:p>
            <a:r>
              <a:rPr lang="pt-BR" dirty="0" smtClean="0"/>
              <a:t>Modelo Genético:</a:t>
            </a:r>
          </a:p>
          <a:p>
            <a:pPr lvl="1"/>
            <a:r>
              <a:rPr lang="pt-BR" dirty="0" smtClean="0"/>
              <a:t> </a:t>
            </a:r>
            <a:r>
              <a:rPr lang="pt-BR" i="1" dirty="0" smtClean="0"/>
              <a:t>Infinite sites: </a:t>
            </a:r>
            <a:r>
              <a:rPr lang="pt-BR" dirty="0" smtClean="0"/>
              <a:t>para um determinado sítio, apenas uma mutação pode ocorrer na sua história evolutiva;</a:t>
            </a:r>
            <a:endParaRPr lang="pt-BR" i="1" dirty="0" smtClean="0"/>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3">
                                            <p:txEl>
                                              <p:pRg st="0" end="0"/>
                                            </p:txEl>
                                          </p:spTgt>
                                        </p:tgtEl>
                                        <p:attrNameLst>
                                          <p:attrName>style.opacity</p:attrName>
                                        </p:attrNameLst>
                                      </p:cBhvr>
                                      <p:to>
                                        <p:strVal val="0.5"/>
                                      </p:to>
                                    </p:set>
                                    <p:animEffect filter="image" prLst="opacity: 0.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Problema da Resolução Máxima:</a:t>
            </a:r>
          </a:p>
          <a:p>
            <a:pPr lvl="1" algn="just"/>
            <a:r>
              <a:rPr lang="pt-BR" dirty="0" smtClean="0"/>
              <a:t>Qual execução do algoritmo maximiza o número de genótipos resolvidos pela aplicação sucessiva da regra de inferência?</a:t>
            </a:r>
          </a:p>
          <a:p>
            <a:pPr lvl="1" algn="just"/>
            <a:endParaRPr lang="pt-BR" dirty="0" smtClean="0"/>
          </a:p>
          <a:p>
            <a:pPr lvl="1" algn="just"/>
            <a:r>
              <a:rPr lang="pt-BR" dirty="0" smtClean="0"/>
              <a:t>Comportamento </a:t>
            </a:r>
            <a:r>
              <a:rPr lang="pt-BR" dirty="0" smtClean="0"/>
              <a:t>estocástico;</a:t>
            </a:r>
          </a:p>
          <a:p>
            <a:pPr lvl="1" algn="just"/>
            <a:endParaRPr lang="pt-BR" dirty="0" smtClean="0"/>
          </a:p>
          <a:p>
            <a:pPr lvl="1" algn="just"/>
            <a:r>
              <a:rPr lang="pt-BR" dirty="0" smtClean="0"/>
              <a:t>NP-hard;</a:t>
            </a:r>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Problema da Resolução Máxima:</a:t>
            </a:r>
          </a:p>
          <a:p>
            <a:pPr lvl="1" algn="just"/>
            <a:r>
              <a:rPr lang="pt-BR" dirty="0" smtClean="0"/>
              <a:t>Alternativa 1: </a:t>
            </a:r>
          </a:p>
          <a:p>
            <a:pPr lvl="2" algn="just"/>
            <a:r>
              <a:rPr lang="pt-BR" dirty="0" smtClean="0"/>
              <a:t>problema de grafos direcionados; </a:t>
            </a:r>
          </a:p>
          <a:p>
            <a:pPr lvl="2" algn="just"/>
            <a:r>
              <a:rPr lang="pt-BR" dirty="0" smtClean="0"/>
              <a:t>redução em tempo exponencial para grafos teóricos;</a:t>
            </a:r>
          </a:p>
          <a:p>
            <a:pPr lvl="2" algn="just"/>
            <a:r>
              <a:rPr lang="pt-BR" dirty="0" smtClean="0"/>
              <a:t>todas </a:t>
            </a:r>
            <a:r>
              <a:rPr lang="pt-BR" dirty="0" smtClean="0"/>
              <a:t>as possíveis ações do algoritmo de Clark -&gt; grafo direcionado acíclico;</a:t>
            </a:r>
          </a:p>
          <a:p>
            <a:pPr lvl="2" algn="just"/>
            <a:r>
              <a:rPr lang="pt-BR" dirty="0" smtClean="0"/>
              <a:t>Problema de busca.</a:t>
            </a:r>
          </a:p>
          <a:p>
            <a:pPr lvl="2" algn="just">
              <a:buNone/>
            </a:pPr>
            <a:r>
              <a:rPr lang="pt-BR" dirty="0" smtClean="0"/>
              <a:t> </a:t>
            </a:r>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Algoritmo de Clark</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dirty="0" smtClean="0"/>
              <a:t>Problema da Resolução Máxima:</a:t>
            </a:r>
          </a:p>
          <a:p>
            <a:pPr lvl="1"/>
            <a:r>
              <a:rPr lang="pt-BR" dirty="0" smtClean="0"/>
              <a:t>Alternativa 2: </a:t>
            </a:r>
          </a:p>
          <a:p>
            <a:pPr lvl="2"/>
            <a:r>
              <a:rPr lang="pt-BR" dirty="0" smtClean="0"/>
              <a:t>Executa-se o algoritmo muitas vezes (ex: 10.000), aleatorizando a ordem dos dados de entrada;</a:t>
            </a:r>
          </a:p>
          <a:p>
            <a:pPr lvl="2"/>
            <a:r>
              <a:rPr lang="pt-BR" dirty="0" smtClean="0"/>
              <a:t>Dos resultados, pega-se os que possuem os menores números de haplótipos distintos;</a:t>
            </a:r>
          </a:p>
          <a:p>
            <a:pPr lvl="2"/>
            <a:r>
              <a:rPr lang="pt-BR" dirty="0" smtClean="0"/>
              <a:t>encontra-se o par de haplótipos que foi solução para cada genótipo o maior número de vezes (consenso);</a:t>
            </a:r>
          </a:p>
          <a:p>
            <a:pPr lvl="1"/>
            <a:endParaRPr lang="pt-BR" dirty="0" smtClean="0"/>
          </a:p>
          <a:p>
            <a:pPr lvl="1">
              <a:buNone/>
            </a:pPr>
            <a:endParaRPr lang="pt-BR" dirty="0" smtClean="0"/>
          </a:p>
          <a:p>
            <a:endParaRPr lang="pt-B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p:txBody>
          <a:bodyPr/>
          <a:lstStyle/>
          <a:p>
            <a:pPr algn="just"/>
            <a:r>
              <a:rPr lang="pt-BR" dirty="0" smtClean="0"/>
              <a:t> O problema pure-parsimony: Encontre uma solução para o problema da inferência de haplótipos que minimiza o número total de haplótipos distintos usados;</a:t>
            </a:r>
          </a:p>
          <a:p>
            <a:endParaRPr lang="pt-BR" dirty="0" smtClean="0"/>
          </a:p>
          <a:p>
            <a:pPr algn="just"/>
            <a:r>
              <a:rPr lang="pt-BR" dirty="0" smtClean="0"/>
              <a:t> Ex: Para o conjunto de genótipos: 02120, 22110 e 20120, uma das soluções: (00100, </a:t>
            </a:r>
            <a:r>
              <a:rPr lang="pt-BR" dirty="0" smtClean="0">
                <a:solidFill>
                  <a:schemeClr val="accent1">
                    <a:lumMod val="75000"/>
                  </a:schemeClr>
                </a:solidFill>
              </a:rPr>
              <a:t>01110</a:t>
            </a:r>
            <a:r>
              <a:rPr lang="pt-BR" dirty="0" smtClean="0"/>
              <a:t>), (</a:t>
            </a:r>
            <a:r>
              <a:rPr lang="pt-BR" dirty="0" smtClean="0">
                <a:solidFill>
                  <a:schemeClr val="accent1">
                    <a:lumMod val="75000"/>
                  </a:schemeClr>
                </a:solidFill>
              </a:rPr>
              <a:t>01110</a:t>
            </a:r>
            <a:r>
              <a:rPr lang="pt-BR" dirty="0" smtClean="0"/>
              <a:t>, </a:t>
            </a:r>
            <a:r>
              <a:rPr lang="pt-BR" dirty="0" smtClean="0">
                <a:solidFill>
                  <a:schemeClr val="accent2">
                    <a:lumMod val="75000"/>
                  </a:schemeClr>
                </a:solidFill>
              </a:rPr>
              <a:t>10110</a:t>
            </a:r>
            <a:r>
              <a:rPr lang="pt-BR" dirty="0" smtClean="0"/>
              <a:t>), (00100, </a:t>
            </a:r>
            <a:r>
              <a:rPr lang="pt-BR" dirty="0" smtClean="0">
                <a:solidFill>
                  <a:schemeClr val="accent2">
                    <a:lumMod val="75000"/>
                  </a:schemeClr>
                </a:solidFill>
              </a:rPr>
              <a:t>10110</a:t>
            </a:r>
            <a:r>
              <a:rPr lang="pt-BR" dirty="0" smtClean="0"/>
              <a:t>).</a:t>
            </a:r>
          </a:p>
          <a:p>
            <a:pPr>
              <a:buNone/>
            </a:pPr>
            <a:endParaRPr lang="pt-B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p:txBody>
          <a:bodyPr/>
          <a:lstStyle/>
          <a:p>
            <a:pPr algn="just"/>
            <a:r>
              <a:rPr lang="pt-BR" dirty="0" smtClean="0"/>
              <a:t>Fundamento Biológico: a taxa de mutação em cada locus é pequena e a taxa de recombinação é baixa;</a:t>
            </a:r>
          </a:p>
          <a:p>
            <a:endParaRPr lang="pt-BR" dirty="0" smtClean="0"/>
          </a:p>
          <a:p>
            <a:r>
              <a:rPr lang="pt-BR" dirty="0" smtClean="0"/>
              <a:t>O algoritmo de Clark usa o critério de parcimônia?</a:t>
            </a:r>
          </a:p>
          <a:p>
            <a:endParaRPr lang="pt-BR" dirty="0" smtClean="0"/>
          </a:p>
          <a:p>
            <a:r>
              <a:rPr lang="pt-BR" dirty="0" smtClean="0"/>
              <a:t>Solução: Programação Linear Inteira (ILP)</a:t>
            </a:r>
          </a:p>
          <a:p>
            <a:pPr>
              <a:buNone/>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3">
                                            <p:txEl>
                                              <p:pRg st="0" end="0"/>
                                            </p:txEl>
                                          </p:spTgt>
                                        </p:tgtEl>
                                        <p:attrNameLst>
                                          <p:attrName>style.opacity</p:attrName>
                                        </p:attrNameLst>
                                      </p:cBhvr>
                                      <p:to>
                                        <p:strVal val="0.5"/>
                                      </p:to>
                                    </p:set>
                                    <p:animEffect filter="image" prLst="opacity: 0.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childTnLst>
                                </p:cTn>
                              </p:par>
                              <p:par>
                                <p:cTn id="14" presetID="9" presetClass="emph" presetSubtype="0" grpId="1" nodeType="withEffect">
                                  <p:stCondLst>
                                    <p:cond delay="0"/>
                                  </p:stCondLst>
                                  <p:childTnLst>
                                    <p:set>
                                      <p:cBhvr rctx="PPT">
                                        <p:cTn id="15" dur="indefinite"/>
                                        <p:tgtEl>
                                          <p:spTgt spid="3">
                                            <p:txEl>
                                              <p:pRg st="2" end="2"/>
                                            </p:txEl>
                                          </p:spTgt>
                                        </p:tgtEl>
                                        <p:attrNameLst>
                                          <p:attrName>style.opacity</p:attrName>
                                        </p:attrNameLst>
                                      </p:cBhvr>
                                      <p:to>
                                        <p:strVal val="0.5"/>
                                      </p:to>
                                    </p:set>
                                    <p:animEffect filter="image" prLst="opacity: 0.5">
                                      <p:cBhvr rctx="IE">
                                        <p:cTn id="16" dur="indefinite"/>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normAutofit/>
          </a:bodyPr>
          <a:lstStyle/>
          <a:p>
            <a:r>
              <a:rPr lang="pt-BR" i="1" dirty="0" smtClean="0"/>
              <a:t>Locus</a:t>
            </a:r>
          </a:p>
          <a:p>
            <a:pPr lvl="1"/>
            <a:r>
              <a:rPr lang="pt-BR" dirty="0" smtClean="0"/>
              <a:t>Localização específica  de um gene ou sequência de DNA em um cromossomo;</a:t>
            </a:r>
            <a:br>
              <a:rPr lang="pt-BR" dirty="0" smtClean="0"/>
            </a:br>
            <a:endParaRPr lang="pt-BR" dirty="0" smtClean="0"/>
          </a:p>
          <a:p>
            <a:pPr lvl="1"/>
            <a:r>
              <a:rPr lang="pt-BR" i="1" dirty="0" smtClean="0"/>
              <a:t>Loci</a:t>
            </a:r>
            <a:r>
              <a:rPr lang="pt-BR" dirty="0" smtClean="0"/>
              <a:t> = plural de </a:t>
            </a:r>
            <a:r>
              <a:rPr lang="pt-BR" i="1" dirty="0" smtClean="0"/>
              <a:t>locus;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781128"/>
          </a:xfrm>
        </p:spPr>
        <p:txBody>
          <a:bodyPr>
            <a:normAutofit fontScale="70000" lnSpcReduction="20000"/>
          </a:bodyPr>
          <a:lstStyle/>
          <a:p>
            <a:r>
              <a:rPr lang="pt-BR" sz="3700" dirty="0" smtClean="0"/>
              <a:t>Programação Linear Inteira (ILP):</a:t>
            </a:r>
          </a:p>
          <a:p>
            <a:pPr>
              <a:buNone/>
            </a:pPr>
            <a:endParaRPr lang="pt-BR" dirty="0" smtClean="0"/>
          </a:p>
          <a:p>
            <a:pPr lvl="1"/>
            <a:r>
              <a:rPr lang="pt-BR" sz="3400" dirty="0" smtClean="0"/>
              <a:t>Exponencial para o pior caso;</a:t>
            </a:r>
          </a:p>
          <a:p>
            <a:pPr lvl="1">
              <a:buNone/>
            </a:pPr>
            <a:endParaRPr lang="pt-BR" sz="3400" dirty="0" smtClean="0"/>
          </a:p>
          <a:p>
            <a:pPr lvl="1"/>
            <a:r>
              <a:rPr lang="pt-BR" sz="3400" dirty="0" smtClean="0"/>
              <a:t>Funciona bem para bases de tamanho moderado;</a:t>
            </a:r>
          </a:p>
          <a:p>
            <a:pPr lvl="1">
              <a:buNone/>
            </a:pPr>
            <a:endParaRPr lang="pt-BR" sz="3400" dirty="0" smtClean="0"/>
          </a:p>
          <a:p>
            <a:pPr lvl="1"/>
            <a:r>
              <a:rPr lang="pt-BR" sz="3400" dirty="0" smtClean="0"/>
              <a:t>Descrição</a:t>
            </a:r>
          </a:p>
          <a:p>
            <a:pPr lvl="2"/>
            <a:r>
              <a:rPr lang="pt-BR" sz="3000" dirty="0" smtClean="0"/>
              <a:t>Enumera e atribui uma variável inteira y</a:t>
            </a:r>
            <a:r>
              <a:rPr lang="pt-BR" sz="3000" baseline="-25000" dirty="0" smtClean="0"/>
              <a:t>ij</a:t>
            </a:r>
            <a:r>
              <a:rPr lang="pt-BR" sz="3000" dirty="0" smtClean="0"/>
              <a:t> para cada 2</a:t>
            </a:r>
            <a:r>
              <a:rPr lang="pt-BR" sz="3000" baseline="30000" dirty="0" smtClean="0"/>
              <a:t>hi – 1</a:t>
            </a:r>
            <a:r>
              <a:rPr lang="pt-BR" sz="3000" dirty="0" smtClean="0"/>
              <a:t> pares;</a:t>
            </a:r>
          </a:p>
          <a:p>
            <a:pPr lvl="2"/>
            <a:r>
              <a:rPr lang="pt-BR" sz="3000" dirty="0" smtClean="0"/>
              <a:t> Haplótipo enumerado pela primeira vez -&gt; variável x</a:t>
            </a:r>
            <a:r>
              <a:rPr lang="pt-BR" sz="3000" baseline="-25000" dirty="0" smtClean="0"/>
              <a:t>k</a:t>
            </a:r>
            <a:r>
              <a:rPr lang="pt-BR" sz="3000" dirty="0" smtClean="0"/>
              <a:t>;</a:t>
            </a:r>
          </a:p>
          <a:p>
            <a:pPr lvl="2"/>
            <a:endParaRPr lang="pt-BR" dirty="0" smtClean="0"/>
          </a:p>
          <a:p>
            <a:pPr lvl="2"/>
            <a:endParaRPr lang="pt-BR" dirty="0" smtClean="0"/>
          </a:p>
          <a:p>
            <a:pPr lvl="2">
              <a:buNone/>
            </a:pPr>
            <a:r>
              <a:rPr lang="pt-BR" dirty="0" smtClean="0"/>
              <a:t> </a:t>
            </a:r>
          </a:p>
          <a:p>
            <a:pPr lvl="2"/>
            <a:endParaRPr lang="pt-BR" dirty="0" smtClean="0"/>
          </a:p>
          <a:p>
            <a:pPr lvl="1"/>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2049"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0"/>
            <a:ext cx="180975" cy="1905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2" end="2"/>
                                            </p:txEl>
                                          </p:spTgt>
                                        </p:tgtEl>
                                        <p:attrNameLst>
                                          <p:attrName>style.opacity</p:attrName>
                                        </p:attrNameLst>
                                      </p:cBhvr>
                                      <p:to>
                                        <p:strVal val="0.5"/>
                                      </p:to>
                                    </p:set>
                                    <p:animEffect filter="image" prLst="opacity: 0.5">
                                      <p:cBhvr rctx="IE">
                                        <p:cTn id="13" dur="indefinite"/>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4" end="4"/>
                                            </p:txEl>
                                          </p:spTgt>
                                        </p:tgtEl>
                                        <p:attrNameLst>
                                          <p:attrName>style.opacity</p:attrName>
                                        </p:attrNameLst>
                                      </p:cBhvr>
                                      <p:to>
                                        <p:strVal val="0.5"/>
                                      </p:to>
                                    </p:set>
                                    <p:animEffect filter="image" prLst="opacity: 0.5">
                                      <p:cBhvr rctx="IE">
                                        <p:cTn id="20" dur="indefinite"/>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781128"/>
          </a:xfrm>
        </p:spPr>
        <p:txBody>
          <a:bodyPr>
            <a:normAutofit/>
          </a:bodyPr>
          <a:lstStyle/>
          <a:p>
            <a:r>
              <a:rPr lang="pt-BR" sz="3200" dirty="0" smtClean="0"/>
              <a:t>Programação Linear Inteira (ILP) - Definição das restrições:</a:t>
            </a:r>
          </a:p>
          <a:p>
            <a:pPr lvl="1"/>
            <a:r>
              <a:rPr lang="pt-BR" dirty="0" smtClean="0"/>
              <a:t>g</a:t>
            </a:r>
            <a:r>
              <a:rPr lang="pt-BR" baseline="-25000" dirty="0" smtClean="0"/>
              <a:t>i</a:t>
            </a:r>
            <a:r>
              <a:rPr lang="pt-BR" dirty="0" smtClean="0"/>
              <a:t> = 02120</a:t>
            </a:r>
          </a:p>
          <a:p>
            <a:pPr lvl="1"/>
            <a:endParaRPr lang="pt-BR" dirty="0" smtClean="0"/>
          </a:p>
          <a:p>
            <a:pPr lvl="1"/>
            <a:r>
              <a:rPr lang="pt-BR" dirty="0" smtClean="0"/>
              <a:t>(00100, 01110) e (01100,  00110) -&gt; y</a:t>
            </a:r>
            <a:r>
              <a:rPr lang="pt-BR" baseline="-25000" dirty="0" smtClean="0"/>
              <a:t>i,1</a:t>
            </a:r>
            <a:r>
              <a:rPr lang="pt-BR" dirty="0" smtClean="0"/>
              <a:t> e y</a:t>
            </a:r>
            <a:r>
              <a:rPr lang="pt-BR" baseline="-25000" dirty="0" smtClean="0"/>
              <a:t>i,2</a:t>
            </a:r>
          </a:p>
          <a:p>
            <a:pPr lvl="1"/>
            <a:endParaRPr lang="pt-BR" dirty="0" smtClean="0"/>
          </a:p>
          <a:p>
            <a:pPr lvl="1"/>
            <a:r>
              <a:rPr lang="pt-BR" dirty="0" smtClean="0"/>
              <a:t>x</a:t>
            </a:r>
            <a:r>
              <a:rPr lang="pt-BR" baseline="-25000" dirty="0" smtClean="0"/>
              <a:t>1</a:t>
            </a:r>
            <a:r>
              <a:rPr lang="pt-BR" dirty="0" smtClean="0"/>
              <a:t>, x</a:t>
            </a:r>
            <a:r>
              <a:rPr lang="pt-BR" baseline="-25000" dirty="0" smtClean="0"/>
              <a:t>2</a:t>
            </a:r>
            <a:r>
              <a:rPr lang="pt-BR" dirty="0" smtClean="0"/>
              <a:t>, x</a:t>
            </a:r>
            <a:r>
              <a:rPr lang="pt-BR" baseline="-25000" dirty="0" smtClean="0"/>
              <a:t>3</a:t>
            </a:r>
            <a:r>
              <a:rPr lang="pt-BR" dirty="0" smtClean="0"/>
              <a:t>, x</a:t>
            </a:r>
            <a:r>
              <a:rPr lang="pt-BR" baseline="-25000" dirty="0" smtClean="0"/>
              <a:t>4</a:t>
            </a:r>
          </a:p>
          <a:p>
            <a:pPr lvl="1">
              <a:buNone/>
            </a:pPr>
            <a:endParaRPr lang="pt-BR" baseline="-25000" dirty="0" smtClean="0"/>
          </a:p>
          <a:p>
            <a:pPr lvl="1">
              <a:buNone/>
            </a:pPr>
            <a:endParaRPr lang="pt-BR" dirty="0" smtClean="0"/>
          </a:p>
          <a:p>
            <a:pPr lvl="1"/>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6" name="Rounded Rectangle 5"/>
          <p:cNvSpPr/>
          <p:nvPr/>
        </p:nvSpPr>
        <p:spPr>
          <a:xfrm>
            <a:off x="3347864" y="5517232"/>
            <a:ext cx="2376264"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400" dirty="0" smtClean="0"/>
              <a:t> </a:t>
            </a:r>
            <a:r>
              <a:rPr lang="pt-BR" sz="2400" dirty="0" smtClean="0">
                <a:latin typeface="Cambria Math" pitchFamily="18" charset="0"/>
                <a:ea typeface="Cambria Math" pitchFamily="18" charset="0"/>
              </a:rPr>
              <a:t>y</a:t>
            </a:r>
            <a:r>
              <a:rPr lang="pt-BR" sz="2400" baseline="-25000" dirty="0" smtClean="0">
                <a:latin typeface="Cambria Math" pitchFamily="18" charset="0"/>
                <a:ea typeface="Cambria Math" pitchFamily="18" charset="0"/>
              </a:rPr>
              <a:t>i,1</a:t>
            </a:r>
            <a:r>
              <a:rPr lang="pt-BR" sz="2400" dirty="0" smtClean="0">
                <a:latin typeface="Cambria Math" pitchFamily="18" charset="0"/>
                <a:ea typeface="Cambria Math" pitchFamily="18" charset="0"/>
              </a:rPr>
              <a:t> + y</a:t>
            </a:r>
            <a:r>
              <a:rPr lang="pt-BR" sz="2400" baseline="-25000" dirty="0" smtClean="0">
                <a:latin typeface="Cambria Math" pitchFamily="18" charset="0"/>
                <a:ea typeface="Cambria Math" pitchFamily="18" charset="0"/>
              </a:rPr>
              <a:t>i,2 </a:t>
            </a:r>
            <a:r>
              <a:rPr lang="pt-BR" sz="2400" dirty="0" smtClean="0">
                <a:latin typeface="Cambria Math" pitchFamily="18" charset="0"/>
                <a:ea typeface="Cambria Math" pitchFamily="18" charset="0"/>
              </a:rPr>
              <a:t>= 1</a:t>
            </a:r>
            <a:endParaRPr lang="pt-B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6" presetClass="emph" presetSubtype="0" fill="hold" grpId="1" nodeType="withEffect">
                                  <p:stCondLst>
                                    <p:cond delay="0"/>
                                  </p:stCondLst>
                                  <p:childTnLst>
                                    <p:animScale>
                                      <p:cBhvr>
                                        <p:cTn id="8" dur="2000" fill="hold"/>
                                        <p:tgtEl>
                                          <p:spTgt spid="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781128"/>
          </a:xfrm>
        </p:spPr>
        <p:txBody>
          <a:bodyPr>
            <a:normAutofit/>
          </a:bodyPr>
          <a:lstStyle/>
          <a:p>
            <a:r>
              <a:rPr lang="pt-BR" sz="3200" dirty="0" smtClean="0"/>
              <a:t>Programação Linear Inteira (ILP) - Definição das restrições:</a:t>
            </a:r>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ounded Rectangle 18"/>
          <p:cNvSpPr/>
          <p:nvPr/>
        </p:nvSpPr>
        <p:spPr>
          <a:xfrm>
            <a:off x="2051720" y="3140968"/>
            <a:ext cx="5328592"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smtClean="0">
                <a:latin typeface="Cambria Math" pitchFamily="18" charset="0"/>
                <a:ea typeface="Cambria Math" pitchFamily="18" charset="0"/>
              </a:rPr>
              <a:t>y</a:t>
            </a:r>
            <a:r>
              <a:rPr lang="pt-BR" sz="3200" baseline="-25000" dirty="0" smtClean="0">
                <a:latin typeface="Cambria Math" pitchFamily="18" charset="0"/>
                <a:ea typeface="Cambria Math" pitchFamily="18" charset="0"/>
              </a:rPr>
              <a:t>i,1</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1 </a:t>
            </a:r>
            <a:r>
              <a:rPr lang="pt-BR" sz="3200" dirty="0" smtClean="0">
                <a:latin typeface="Cambria Math" pitchFamily="18" charset="0"/>
                <a:ea typeface="Cambria Math" pitchFamily="18" charset="0"/>
              </a:rPr>
              <a:t>≤ 0      y</a:t>
            </a:r>
            <a:r>
              <a:rPr lang="pt-BR" sz="3200" baseline="-25000" dirty="0" smtClean="0">
                <a:latin typeface="Cambria Math" pitchFamily="18" charset="0"/>
                <a:ea typeface="Cambria Math" pitchFamily="18" charset="0"/>
              </a:rPr>
              <a:t>i,1</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2 </a:t>
            </a:r>
            <a:r>
              <a:rPr lang="pt-BR" sz="3200" dirty="0" smtClean="0">
                <a:latin typeface="Cambria Math" pitchFamily="18" charset="0"/>
                <a:ea typeface="Cambria Math" pitchFamily="18" charset="0"/>
              </a:rPr>
              <a:t>≤ 0</a:t>
            </a:r>
          </a:p>
          <a:p>
            <a:pPr algn="ctr"/>
            <a:endParaRPr lang="pt-BR" sz="3200" dirty="0" smtClean="0">
              <a:latin typeface="Cambria Math" pitchFamily="18" charset="0"/>
              <a:ea typeface="Cambria Math" pitchFamily="18" charset="0"/>
            </a:endParaRPr>
          </a:p>
          <a:p>
            <a:pPr algn="ctr"/>
            <a:r>
              <a:rPr lang="pt-BR" sz="3200" dirty="0" smtClean="0">
                <a:latin typeface="Cambria Math" pitchFamily="18" charset="0"/>
                <a:ea typeface="Cambria Math" pitchFamily="18" charset="0"/>
              </a:rPr>
              <a:t>y</a:t>
            </a:r>
            <a:r>
              <a:rPr lang="pt-BR" sz="3200" baseline="-25000" dirty="0" smtClean="0">
                <a:latin typeface="Cambria Math" pitchFamily="18" charset="0"/>
                <a:ea typeface="Cambria Math" pitchFamily="18" charset="0"/>
              </a:rPr>
              <a:t>i,2</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3 </a:t>
            </a:r>
            <a:r>
              <a:rPr lang="pt-BR" sz="3200" dirty="0" smtClean="0">
                <a:latin typeface="Cambria Math" pitchFamily="18" charset="0"/>
                <a:ea typeface="Cambria Math" pitchFamily="18" charset="0"/>
              </a:rPr>
              <a:t>≤ 0      y</a:t>
            </a:r>
            <a:r>
              <a:rPr lang="pt-BR" sz="3200" baseline="-25000" dirty="0" smtClean="0">
                <a:latin typeface="Cambria Math" pitchFamily="18" charset="0"/>
                <a:ea typeface="Cambria Math" pitchFamily="18" charset="0"/>
              </a:rPr>
              <a:t>i,2</a:t>
            </a:r>
            <a:r>
              <a:rPr lang="pt-BR" sz="3200" dirty="0" smtClean="0">
                <a:latin typeface="Cambria Math" pitchFamily="18" charset="0"/>
                <a:ea typeface="Cambria Math" pitchFamily="18" charset="0"/>
              </a:rPr>
              <a:t> </a:t>
            </a:r>
            <a:r>
              <a:rPr lang="pt-BR" sz="3200" dirty="0" smtClean="0">
                <a:latin typeface="Cambria Math" pitchFamily="18" charset="0"/>
                <a:ea typeface="Cambria Math" pitchFamily="18" charset="0"/>
                <a:sym typeface="Symbol"/>
              </a:rPr>
              <a:t></a:t>
            </a:r>
            <a:r>
              <a:rPr lang="pt-BR" sz="3200" dirty="0" smtClean="0">
                <a:latin typeface="Cambria Math" pitchFamily="18" charset="0"/>
                <a:ea typeface="Cambria Math" pitchFamily="18" charset="0"/>
              </a:rPr>
              <a:t> x</a:t>
            </a:r>
            <a:r>
              <a:rPr lang="pt-BR" sz="3200" baseline="-25000" dirty="0" smtClean="0">
                <a:latin typeface="Cambria Math" pitchFamily="18" charset="0"/>
                <a:ea typeface="Cambria Math" pitchFamily="18" charset="0"/>
              </a:rPr>
              <a:t>4 </a:t>
            </a:r>
            <a:r>
              <a:rPr lang="pt-BR" sz="3200" dirty="0" smtClean="0">
                <a:latin typeface="Cambria Math" pitchFamily="18" charset="0"/>
                <a:ea typeface="Cambria Math" pitchFamily="18" charset="0"/>
              </a:rPr>
              <a:t>≤ 0</a:t>
            </a:r>
            <a:endParaRPr lang="pt-BR" sz="3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5257800"/>
          </a:xfrm>
        </p:spPr>
        <p:txBody>
          <a:bodyPr>
            <a:normAutofit fontScale="92500"/>
          </a:bodyPr>
          <a:lstStyle/>
          <a:p>
            <a:r>
              <a:rPr lang="pt-BR" sz="3700" dirty="0" smtClean="0"/>
              <a:t>Programação Linear Inteira (ILP)</a:t>
            </a:r>
          </a:p>
          <a:p>
            <a:pPr lvl="1"/>
            <a:r>
              <a:rPr lang="pt-BR" sz="3400" dirty="0" smtClean="0"/>
              <a:t> </a:t>
            </a:r>
            <a:r>
              <a:rPr lang="pt-BR" sz="3600" dirty="0" smtClean="0"/>
              <a:t>2</a:t>
            </a:r>
            <a:r>
              <a:rPr lang="pt-BR" sz="3600" baseline="30000" dirty="0" smtClean="0"/>
              <a:t>h</a:t>
            </a:r>
            <a:r>
              <a:rPr lang="pt-BR" sz="3600" dirty="0" smtClean="0"/>
              <a:t> + 1 restrições para cada entrada;</a:t>
            </a:r>
          </a:p>
          <a:p>
            <a:pPr lvl="1"/>
            <a:endParaRPr lang="pt-BR" sz="3600" dirty="0" smtClean="0"/>
          </a:p>
          <a:p>
            <a:pPr lvl="1"/>
            <a:r>
              <a:rPr lang="pt-BR" sz="3600" dirty="0" smtClean="0"/>
              <a:t> Função objetivo:</a:t>
            </a:r>
          </a:p>
          <a:p>
            <a:pPr lvl="1" algn="ctr">
              <a:buNone/>
            </a:pPr>
            <a:endParaRPr lang="pt-BR" sz="3600" dirty="0" smtClean="0"/>
          </a:p>
          <a:p>
            <a:pPr lvl="1">
              <a:buNone/>
            </a:pPr>
            <a:r>
              <a:rPr lang="pt-BR" sz="3600" dirty="0" smtClean="0"/>
              <a:t>              Minimize</a:t>
            </a:r>
          </a:p>
          <a:p>
            <a:pPr lvl="1">
              <a:buNone/>
            </a:pPr>
            <a:endParaRPr lang="pt-BR" sz="3600" dirty="0" smtClean="0"/>
          </a:p>
          <a:p>
            <a:pPr lvl="1"/>
            <a:r>
              <a:rPr lang="pt-BR" sz="3600" dirty="0" smtClean="0"/>
              <a:t> TIP.</a:t>
            </a:r>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4275"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427984" y="4115194"/>
            <a:ext cx="792088" cy="1258022"/>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r>
              <a:rPr lang="pt-BR" sz="3600" dirty="0" smtClean="0"/>
              <a:t>Uma formulação mais eficiente:</a:t>
            </a:r>
          </a:p>
          <a:p>
            <a:pPr lvl="1"/>
            <a:r>
              <a:rPr lang="pt-BR" sz="3300" dirty="0" smtClean="0"/>
              <a:t> Deficiência do TIP;</a:t>
            </a:r>
            <a:br>
              <a:rPr lang="pt-BR" sz="3300" dirty="0" smtClean="0"/>
            </a:br>
            <a:endParaRPr lang="pt-BR" sz="3300" dirty="0" smtClean="0"/>
          </a:p>
          <a:p>
            <a:pPr lvl="1"/>
            <a:r>
              <a:rPr lang="pt-BR" sz="3300" dirty="0" smtClean="0"/>
              <a:t> RTIP: </a:t>
            </a:r>
          </a:p>
          <a:p>
            <a:pPr lvl="2"/>
            <a:r>
              <a:rPr lang="pt-BR" sz="3000" dirty="0" smtClean="0"/>
              <a:t>Remoção das variáveis x e y;</a:t>
            </a:r>
          </a:p>
          <a:p>
            <a:pPr lvl="2"/>
            <a:r>
              <a:rPr lang="pt-BR" sz="3000" dirty="0" smtClean="0"/>
              <a:t> Favorecido pela recombinação;</a:t>
            </a:r>
          </a:p>
          <a:p>
            <a:pPr lvl="2"/>
            <a:r>
              <a:rPr lang="pt-BR" sz="3000" dirty="0" smtClean="0"/>
              <a:t> Praticidade e acurácia depende do nível de recombinação.</a:t>
            </a:r>
            <a:endParaRPr lang="pt-BR" sz="3300" dirty="0" smtClean="0"/>
          </a:p>
          <a:p>
            <a:endParaRPr lang="pt-BR" sz="36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4997152"/>
          </a:xfrm>
        </p:spPr>
        <p:txBody>
          <a:bodyPr>
            <a:normAutofit/>
          </a:bodyPr>
          <a:lstStyle/>
          <a:p>
            <a:r>
              <a:rPr lang="pt-BR" sz="3600" dirty="0" smtClean="0"/>
              <a:t>Resultados:</a:t>
            </a:r>
          </a:p>
          <a:p>
            <a:pPr lvl="1"/>
            <a:r>
              <a:rPr lang="pt-BR" sz="3000" dirty="0" smtClean="0"/>
              <a:t>Precisão semelhante ao do Algoritmo de Clark;</a:t>
            </a:r>
            <a:br>
              <a:rPr lang="pt-BR" sz="3000" dirty="0" smtClean="0"/>
            </a:br>
            <a:endParaRPr lang="pt-BR" sz="3000" dirty="0" smtClean="0"/>
          </a:p>
          <a:p>
            <a:pPr lvl="1"/>
            <a:r>
              <a:rPr lang="pt-BR" sz="3000" dirty="0" smtClean="0"/>
              <a:t> Ruim para altas taxas de recombinação;</a:t>
            </a:r>
          </a:p>
          <a:p>
            <a:pPr lvl="1">
              <a:buNone/>
            </a:pPr>
            <a:endParaRPr lang="pt-BR" sz="3300" dirty="0" smtClean="0"/>
          </a:p>
          <a:p>
            <a:endParaRPr lang="pt-BR" sz="36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153400" cy="5257800"/>
          </a:xfrm>
        </p:spPr>
        <p:txBody>
          <a:bodyPr>
            <a:normAutofit fontScale="85000" lnSpcReduction="20000"/>
          </a:bodyPr>
          <a:lstStyle/>
          <a:p>
            <a:r>
              <a:rPr lang="pt-BR" sz="3600" dirty="0" smtClean="0"/>
              <a:t>A polynomial-size Integer Linear Programming (ILP) formulation:</a:t>
            </a:r>
          </a:p>
          <a:p>
            <a:pPr lvl="1"/>
            <a:r>
              <a:rPr lang="pt-BR" sz="3000" dirty="0" smtClean="0"/>
              <a:t>Inequações que reduzem o tempo de execução;</a:t>
            </a:r>
          </a:p>
          <a:p>
            <a:pPr lvl="1"/>
            <a:r>
              <a:rPr lang="pt-BR" sz="3000" dirty="0" smtClean="0"/>
              <a:t>Para cada vetor genótipo cria-se duas variáveis: </a:t>
            </a:r>
          </a:p>
          <a:p>
            <a:pPr lvl="1">
              <a:buNone/>
            </a:pPr>
            <a:r>
              <a:rPr lang="pt-BR" sz="2700" dirty="0" smtClean="0"/>
              <a:t>				</a:t>
            </a:r>
          </a:p>
          <a:p>
            <a:pPr lvl="1" algn="ctr">
              <a:buNone/>
            </a:pPr>
            <a:r>
              <a:rPr lang="pt-BR" sz="3200" dirty="0" smtClean="0"/>
              <a:t>y(2i – 1, j) e y(2i, j)</a:t>
            </a:r>
          </a:p>
          <a:p>
            <a:pPr lvl="1">
              <a:buNone/>
            </a:pPr>
            <a:endParaRPr lang="pt-BR" sz="2700" dirty="0" smtClean="0"/>
          </a:p>
          <a:p>
            <a:pPr lvl="1"/>
            <a:r>
              <a:rPr lang="pt-BR" sz="3000" dirty="0" smtClean="0"/>
              <a:t>Restrições:</a:t>
            </a:r>
          </a:p>
          <a:p>
            <a:pPr lvl="2"/>
            <a:r>
              <a:rPr lang="pt-BR" sz="3000" dirty="0" smtClean="0"/>
              <a:t> Se locus j no genótipo i é homozigoto com estado 0, então:</a:t>
            </a:r>
          </a:p>
          <a:p>
            <a:pPr lvl="2" algn="ctr">
              <a:buNone/>
            </a:pPr>
            <a:r>
              <a:rPr lang="pt-BR" sz="3200" dirty="0" smtClean="0"/>
              <a:t>		 y(2i – 1, j) + y(2i, j) = 0</a:t>
            </a:r>
            <a:r>
              <a:rPr lang="pt-BR" sz="3000" dirty="0" smtClean="0"/>
              <a:t> 		</a:t>
            </a:r>
          </a:p>
          <a:p>
            <a:endParaRPr lang="pt-BR" sz="36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par>
                                <p:cTn id="20" presetID="9" presetClass="emph" presetSubtype="0" grpId="1" nodeType="withEffect">
                                  <p:stCondLst>
                                    <p:cond delay="0"/>
                                  </p:stCondLst>
                                  <p:childTnLst>
                                    <p:set>
                                      <p:cBhvr rctx="PPT">
                                        <p:cTn id="21" dur="indefinite"/>
                                        <p:tgtEl>
                                          <p:spTgt spid="3">
                                            <p:txEl>
                                              <p:pRg st="2" end="2"/>
                                            </p:txEl>
                                          </p:spTgt>
                                        </p:tgtEl>
                                        <p:attrNameLst>
                                          <p:attrName>style.opacity</p:attrName>
                                        </p:attrNameLst>
                                      </p:cBhvr>
                                      <p:to>
                                        <p:strVal val="0.5"/>
                                      </p:to>
                                    </p:set>
                                    <p:animEffect filter="image" prLst="opacity: 0.5">
                                      <p:cBhvr rctx="IE">
                                        <p:cTn id="22" dur="indefinite"/>
                                        <p:tgtEl>
                                          <p:spTgt spid="3">
                                            <p:txEl>
                                              <p:pRg st="2" end="2"/>
                                            </p:txEl>
                                          </p:spTgt>
                                        </p:tgtEl>
                                      </p:cBhvr>
                                    </p:animEffect>
                                  </p:childTnLst>
                                </p:cTn>
                              </p:par>
                              <p:par>
                                <p:cTn id="23" presetID="9" presetClass="emph" presetSubtype="0" grpId="1" nodeType="withEffect">
                                  <p:stCondLst>
                                    <p:cond delay="0"/>
                                  </p:stCondLst>
                                  <p:childTnLst>
                                    <p:set>
                                      <p:cBhvr rctx="PPT">
                                        <p:cTn id="24" dur="indefinite"/>
                                        <p:tgtEl>
                                          <p:spTgt spid="3">
                                            <p:txEl>
                                              <p:pRg st="4" end="4"/>
                                            </p:txEl>
                                          </p:spTgt>
                                        </p:tgtEl>
                                        <p:attrNameLst>
                                          <p:attrName>style.opacity</p:attrName>
                                        </p:attrNameLst>
                                      </p:cBhvr>
                                      <p:to>
                                        <p:strVal val="0.5"/>
                                      </p:to>
                                    </p:set>
                                    <p:animEffect filter="image" prLst="opacity: 0.5">
                                      <p:cBhvr rctx="IE">
                                        <p:cTn id="25" dur="indefinite"/>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531352" cy="5257800"/>
          </a:xfrm>
        </p:spPr>
        <p:txBody>
          <a:bodyPr>
            <a:normAutofit fontScale="92500" lnSpcReduction="20000"/>
          </a:bodyPr>
          <a:lstStyle/>
          <a:p>
            <a:r>
              <a:rPr lang="pt-BR" sz="3600" dirty="0" smtClean="0"/>
              <a:t>A polynomial-size Integer Linear Programming (ILP) formulation:</a:t>
            </a:r>
            <a:endParaRPr lang="pt-BR" sz="2700" dirty="0" smtClean="0"/>
          </a:p>
          <a:p>
            <a:pPr lvl="1"/>
            <a:r>
              <a:rPr lang="pt-BR" sz="3100" dirty="0" smtClean="0"/>
              <a:t>Restrições:</a:t>
            </a:r>
          </a:p>
          <a:p>
            <a:pPr lvl="2"/>
            <a:r>
              <a:rPr lang="pt-BR" sz="3000" dirty="0" smtClean="0"/>
              <a:t> Se locus j no genótipo i é homozigoto com estado 1, então:</a:t>
            </a:r>
          </a:p>
          <a:p>
            <a:pPr lvl="2" algn="ctr">
              <a:buNone/>
            </a:pPr>
            <a:r>
              <a:rPr lang="pt-BR" sz="3200" dirty="0" smtClean="0"/>
              <a:t>		 y(2i – 1, j) + y(2i, j) = 2 </a:t>
            </a:r>
            <a:r>
              <a:rPr lang="pt-BR" sz="3000" dirty="0" smtClean="0"/>
              <a:t> 		</a:t>
            </a:r>
          </a:p>
          <a:p>
            <a:pPr lvl="2"/>
            <a:endParaRPr lang="pt-BR" sz="3000" dirty="0" smtClean="0"/>
          </a:p>
          <a:p>
            <a:pPr lvl="2"/>
            <a:r>
              <a:rPr lang="pt-BR" sz="3000" dirty="0" smtClean="0"/>
              <a:t> Se locus j no genótipo i é heterozigoto, então:</a:t>
            </a:r>
          </a:p>
          <a:p>
            <a:pPr lvl="2">
              <a:buNone/>
            </a:pPr>
            <a:endParaRPr lang="pt-BR" sz="3000" dirty="0" smtClean="0"/>
          </a:p>
          <a:p>
            <a:pPr lvl="2" algn="ctr">
              <a:buNone/>
            </a:pPr>
            <a:r>
              <a:rPr lang="pt-BR" sz="3200" dirty="0" smtClean="0"/>
              <a:t>		 y(2i – 1, j) + y(2i, j) = </a:t>
            </a:r>
            <a:r>
              <a:rPr lang="pt-BR" sz="3000" dirty="0" smtClean="0"/>
              <a:t> 1		</a:t>
            </a:r>
          </a:p>
          <a:p>
            <a:pPr lvl="2"/>
            <a:endParaRPr lang="pt-BR" sz="3000" dirty="0" smtClean="0"/>
          </a:p>
          <a:p>
            <a:pPr lvl="2" algn="ctr">
              <a:buNone/>
            </a:pPr>
            <a:r>
              <a:rPr lang="pt-BR" sz="3300" dirty="0" smtClean="0"/>
              <a:t>  </a:t>
            </a:r>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The Pure Parsimony Criterion</a:t>
            </a:r>
            <a:endParaRPr lang="pt-BR" dirty="0"/>
          </a:p>
        </p:txBody>
      </p:sp>
      <p:sp>
        <p:nvSpPr>
          <p:cNvPr id="3" name="Content Placeholder 2"/>
          <p:cNvSpPr>
            <a:spLocks noGrp="1"/>
          </p:cNvSpPr>
          <p:nvPr>
            <p:ph sz="quarter" idx="1"/>
          </p:nvPr>
        </p:nvSpPr>
        <p:spPr>
          <a:xfrm>
            <a:off x="612648" y="1600200"/>
            <a:ext cx="8531352" cy="5257800"/>
          </a:xfrm>
        </p:spPr>
        <p:txBody>
          <a:bodyPr>
            <a:normAutofit/>
          </a:bodyPr>
          <a:lstStyle/>
          <a:p>
            <a:r>
              <a:rPr lang="pt-BR" sz="3200" dirty="0" smtClean="0"/>
              <a:t>A polynomial-size Integer Linear Programming (ILP) formulation:</a:t>
            </a:r>
          </a:p>
          <a:p>
            <a:pPr lvl="1"/>
            <a:r>
              <a:rPr lang="pt-BR" sz="2800" dirty="0" smtClean="0"/>
              <a:t>Restrições:</a:t>
            </a:r>
          </a:p>
          <a:p>
            <a:pPr lvl="1"/>
            <a:endParaRPr lang="pt-BR" sz="3100" dirty="0" smtClean="0"/>
          </a:p>
          <a:p>
            <a:pPr lvl="1">
              <a:buNone/>
            </a:pPr>
            <a:endParaRPr lang="pt-BR" sz="3100" dirty="0" smtClean="0"/>
          </a:p>
          <a:p>
            <a:pPr lvl="1">
              <a:buNone/>
            </a:pPr>
            <a:endParaRPr lang="pt-BR" sz="3100" dirty="0" smtClean="0"/>
          </a:p>
          <a:p>
            <a:pPr lvl="1"/>
            <a:r>
              <a:rPr lang="pt-BR" sz="3100" dirty="0" smtClean="0"/>
              <a:t> </a:t>
            </a:r>
            <a:r>
              <a:rPr lang="pt-BR" sz="2800" dirty="0" smtClean="0"/>
              <a:t>Função objetivo:</a:t>
            </a:r>
          </a:p>
          <a:p>
            <a:pPr lvl="2">
              <a:buNone/>
            </a:pPr>
            <a:r>
              <a:rPr lang="pt-BR" sz="3000" dirty="0" smtClean="0"/>
              <a:t>		</a:t>
            </a:r>
            <a:endParaRPr lang="pt-BR" sz="3300" dirty="0" smtClean="0"/>
          </a:p>
          <a:p>
            <a:pPr lvl="1">
              <a:buNone/>
            </a:pPr>
            <a:endParaRPr lang="pt-BR" sz="3400" dirty="0" smtClean="0"/>
          </a:p>
          <a:p>
            <a:pPr lvl="1">
              <a:buNone/>
            </a:pPr>
            <a:endParaRPr lang="pt-BR" dirty="0" smtClean="0"/>
          </a:p>
          <a:p>
            <a:pPr lvl="1">
              <a:buNone/>
            </a:pPr>
            <a:endParaRPr lang="pt-BR" dirty="0" smtClean="0"/>
          </a:p>
          <a:p>
            <a:pPr>
              <a:buNone/>
            </a:pPr>
            <a:endParaRPr lang="pt-BR" dirty="0"/>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5" name="Rectangle 3"/>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5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58" name="Rectangle 6"/>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0"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1" name="Rectangle 9"/>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3"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4" name="Rectangle 12"/>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49166" name="Rectangle 1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49167" name="Rectangle 15"/>
          <p:cNvSpPr>
            <a:spLocks noChangeArrowheads="1"/>
          </p:cNvSpPr>
          <p:nvPr/>
        </p:nvSpPr>
        <p:spPr bwMode="auto">
          <a:xfrm>
            <a:off x="0" y="6572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pt-BR" sz="1800" b="0" i="0" u="none" strike="noStrike" cap="none" normalizeH="0" baseline="0" smtClean="0">
              <a:ln>
                <a:noFill/>
              </a:ln>
              <a:solidFill>
                <a:schemeClr val="tx1"/>
              </a:solidFill>
              <a:effectLst/>
              <a:latin typeface="Arial" pitchFamily="34" charset="0"/>
              <a:cs typeface="Arial" pitchFamily="34" charset="0"/>
            </a:endParaRPr>
          </a:p>
        </p:txBody>
      </p:sp>
      <p:sp>
        <p:nvSpPr>
          <p:cNvPr id="542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42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043608" y="3501008"/>
            <a:ext cx="3516433" cy="406524"/>
          </a:xfrm>
          <a:prstGeom prst="rect">
            <a:avLst/>
          </a:prstGeom>
          <a:noFill/>
        </p:spPr>
      </p:pic>
      <p:sp>
        <p:nvSpPr>
          <p:cNvPr id="563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3"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043608" y="4149080"/>
            <a:ext cx="3520658" cy="425574"/>
          </a:xfrm>
          <a:prstGeom prst="rect">
            <a:avLst/>
          </a:prstGeom>
          <a:noFill/>
        </p:spPr>
      </p:pic>
      <p:sp>
        <p:nvSpPr>
          <p:cNvPr id="563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5"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354718" y="3429000"/>
            <a:ext cx="3609770" cy="1080891"/>
          </a:xfrm>
          <a:prstGeom prst="rect">
            <a:avLst/>
          </a:prstGeom>
          <a:noFill/>
        </p:spPr>
      </p:pic>
      <p:sp>
        <p:nvSpPr>
          <p:cNvPr id="563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pt-BR"/>
          </a:p>
        </p:txBody>
      </p:sp>
      <p:pic>
        <p:nvPicPr>
          <p:cNvPr id="56327" name="Picture 7"/>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a:off x="4094915" y="5597996"/>
            <a:ext cx="1095448" cy="999356"/>
          </a:xfrm>
          <a:prstGeom prst="rect">
            <a:avLst/>
          </a:prstGeom>
          <a:noFill/>
        </p:spPr>
      </p:pic>
      <p:sp>
        <p:nvSpPr>
          <p:cNvPr id="25" name="TextBox 24"/>
          <p:cNvSpPr txBox="1"/>
          <p:nvPr/>
        </p:nvSpPr>
        <p:spPr>
          <a:xfrm>
            <a:off x="2699792" y="5858108"/>
            <a:ext cx="1584176" cy="523220"/>
          </a:xfrm>
          <a:prstGeom prst="rect">
            <a:avLst/>
          </a:prstGeom>
          <a:noFill/>
        </p:spPr>
        <p:txBody>
          <a:bodyPr wrap="square" rtlCol="0">
            <a:spAutoFit/>
          </a:bodyPr>
          <a:lstStyle/>
          <a:p>
            <a:r>
              <a:rPr lang="pt-BR" sz="2800" dirty="0" smtClean="0"/>
              <a:t>Minimize</a:t>
            </a:r>
            <a:endParaRPr lang="pt-B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632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63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3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9" presetClass="emph" presetSubtype="0" grpId="1" nodeType="withEffect">
                                  <p:stCondLst>
                                    <p:cond delay="0"/>
                                  </p:stCondLst>
                                  <p:childTnLst>
                                    <p:set>
                                      <p:cBhvr rctx="PPT">
                                        <p:cTn id="20" dur="indefinite"/>
                                        <p:tgtEl>
                                          <p:spTgt spid="3">
                                            <p:txEl>
                                              <p:pRg st="1" end="1"/>
                                            </p:txEl>
                                          </p:spTgt>
                                        </p:tgtEl>
                                        <p:attrNameLst>
                                          <p:attrName>style.opacity</p:attrName>
                                        </p:attrNameLst>
                                      </p:cBhvr>
                                      <p:to>
                                        <p:strVal val="0.5"/>
                                      </p:to>
                                    </p:set>
                                    <p:animEffect filter="image" prLst="opacity: 0.5">
                                      <p:cBhvr rctx="IE">
                                        <p:cTn id="21" dur="indefinite"/>
                                        <p:tgtEl>
                                          <p:spTgt spid="3">
                                            <p:txEl>
                                              <p:pRg st="1" end="1"/>
                                            </p:txEl>
                                          </p:spTgt>
                                        </p:tgtEl>
                                      </p:cBhvr>
                                    </p:animEffect>
                                  </p:childTnLst>
                                </p:cTn>
                              </p:par>
                              <p:par>
                                <p:cTn id="22" presetID="9" presetClass="emph" presetSubtype="0" nodeType="withEffect">
                                  <p:stCondLst>
                                    <p:cond delay="0"/>
                                  </p:stCondLst>
                                  <p:childTnLst>
                                    <p:set>
                                      <p:cBhvr rctx="PPT">
                                        <p:cTn id="23" dur="indefinite"/>
                                        <p:tgtEl>
                                          <p:spTgt spid="56321"/>
                                        </p:tgtEl>
                                        <p:attrNameLst>
                                          <p:attrName>style.opacity</p:attrName>
                                        </p:attrNameLst>
                                      </p:cBhvr>
                                      <p:to>
                                        <p:strVal val="0.5"/>
                                      </p:to>
                                    </p:set>
                                    <p:animEffect filter="image" prLst="opacity: 0.5">
                                      <p:cBhvr rctx="IE">
                                        <p:cTn id="24" dur="indefinite"/>
                                        <p:tgtEl>
                                          <p:spTgt spid="56321"/>
                                        </p:tgtEl>
                                      </p:cBhvr>
                                    </p:animEffect>
                                  </p:childTnLst>
                                </p:cTn>
                              </p:par>
                              <p:par>
                                <p:cTn id="25" presetID="9" presetClass="emph" presetSubtype="0" nodeType="withEffect">
                                  <p:stCondLst>
                                    <p:cond delay="0"/>
                                  </p:stCondLst>
                                  <p:childTnLst>
                                    <p:set>
                                      <p:cBhvr rctx="PPT">
                                        <p:cTn id="26" dur="indefinite"/>
                                        <p:tgtEl>
                                          <p:spTgt spid="56323"/>
                                        </p:tgtEl>
                                        <p:attrNameLst>
                                          <p:attrName>style.opacity</p:attrName>
                                        </p:attrNameLst>
                                      </p:cBhvr>
                                      <p:to>
                                        <p:strVal val="0.5"/>
                                      </p:to>
                                    </p:set>
                                    <p:animEffect filter="image" prLst="opacity: 0.5">
                                      <p:cBhvr rctx="IE">
                                        <p:cTn id="27" dur="indefinite"/>
                                        <p:tgtEl>
                                          <p:spTgt spid="56323"/>
                                        </p:tgtEl>
                                      </p:cBhvr>
                                    </p:animEffect>
                                  </p:childTnLst>
                                </p:cTn>
                              </p:par>
                              <p:par>
                                <p:cTn id="28" presetID="9" presetClass="emph" presetSubtype="0" nodeType="withEffect">
                                  <p:stCondLst>
                                    <p:cond delay="0"/>
                                  </p:stCondLst>
                                  <p:childTnLst>
                                    <p:set>
                                      <p:cBhvr rctx="PPT">
                                        <p:cTn id="29" dur="indefinite"/>
                                        <p:tgtEl>
                                          <p:spTgt spid="56325"/>
                                        </p:tgtEl>
                                        <p:attrNameLst>
                                          <p:attrName>style.opacity</p:attrName>
                                        </p:attrNameLst>
                                      </p:cBhvr>
                                      <p:to>
                                        <p:strVal val="0.5"/>
                                      </p:to>
                                    </p:set>
                                    <p:animEffect filter="image" prLst="opacity: 0.5">
                                      <p:cBhvr rctx="IE">
                                        <p:cTn id="30" dur="indefinite"/>
                                        <p:tgtEl>
                                          <p:spTgt spid="56325"/>
                                        </p:tgtEl>
                                      </p:cBhvr>
                                    </p:animEffect>
                                  </p:childTnLst>
                                </p:cTn>
                              </p:par>
                              <p:par>
                                <p:cTn id="31" presetID="1" presetClass="entr" presetSubtype="0" fill="hold" nodeType="withEffect">
                                  <p:stCondLst>
                                    <p:cond delay="0"/>
                                  </p:stCondLst>
                                  <p:childTnLst>
                                    <p:set>
                                      <p:cBhvr>
                                        <p:cTn id="32" dur="1" fill="hold">
                                          <p:stCondLst>
                                            <p:cond delay="0"/>
                                          </p:stCondLst>
                                        </p:cTn>
                                        <p:tgtEl>
                                          <p:spTgt spid="563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P spid="2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a:xfrm>
            <a:off x="612648" y="1600200"/>
            <a:ext cx="8153400" cy="5069160"/>
          </a:xfrm>
        </p:spPr>
        <p:txBody>
          <a:bodyPr>
            <a:normAutofit/>
          </a:bodyPr>
          <a:lstStyle/>
          <a:p>
            <a:r>
              <a:rPr lang="pt-BR" dirty="0" smtClean="0"/>
              <a:t>Coalescente -&gt; história evolucionária de um conjunto de haplótipos;</a:t>
            </a:r>
          </a:p>
          <a:p>
            <a:endParaRPr lang="pt-BR" dirty="0" smtClean="0"/>
          </a:p>
          <a:p>
            <a:r>
              <a:rPr lang="pt-BR" dirty="0" smtClean="0"/>
              <a:t>Grafo direcionado e acíclico;</a:t>
            </a:r>
          </a:p>
          <a:p>
            <a:endParaRPr lang="pt-BR" dirty="0" smtClean="0"/>
          </a:p>
          <a:p>
            <a:r>
              <a:rPr lang="pt-BR" dirty="0" smtClean="0"/>
              <a:t>Cada sequência tem um ancestral; </a:t>
            </a:r>
          </a:p>
          <a:p>
            <a:endParaRPr lang="pt-BR" dirty="0" smtClean="0"/>
          </a:p>
          <a:p>
            <a:r>
              <a:rPr lang="pt-BR" dirty="0" smtClean="0"/>
              <a:t>Se não houve recombinação, existe um caminho para cada haplótipo;</a:t>
            </a:r>
          </a:p>
          <a:p>
            <a:pPr>
              <a:buNone/>
            </a:pPr>
            <a:endParaRPr lang="pt-B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0" end="0"/>
                                            </p:txEl>
                                          </p:spTgt>
                                        </p:tgtEl>
                                        <p:attrNameLst>
                                          <p:attrName>style.opacity</p:attrName>
                                        </p:attrNameLst>
                                      </p:cBhvr>
                                      <p:to>
                                        <p:strVal val="0.5"/>
                                      </p:to>
                                    </p:set>
                                    <p:animEffect filter="image" prLst="opacity: 0.5">
                                      <p:cBhvr rctx="IE">
                                        <p:cTn id="13" dur="indefinite"/>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2" end="2"/>
                                            </p:txEl>
                                          </p:spTgt>
                                        </p:tgtEl>
                                        <p:attrNameLst>
                                          <p:attrName>style.opacity</p:attrName>
                                        </p:attrNameLst>
                                      </p:cBhvr>
                                      <p:to>
                                        <p:strVal val="0.5"/>
                                      </p:to>
                                    </p:set>
                                    <p:animEffect filter="image" prLst="opacity: 0.5">
                                      <p:cBhvr rctx="IE">
                                        <p:cTn id="20" dur="indefinite"/>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4" end="4"/>
                                            </p:txEl>
                                          </p:spTgt>
                                        </p:tgtEl>
                                        <p:attrNameLst>
                                          <p:attrName>style.opacity</p:attrName>
                                        </p:attrNameLst>
                                      </p:cBhvr>
                                      <p:to>
                                        <p:strVal val="0.5"/>
                                      </p:to>
                                    </p:set>
                                    <p:animEffect filter="image" prLst="opacity: 0.5">
                                      <p:cBhvr rctx="IE">
                                        <p:cTn id="27" dur="indefinite"/>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Variação</a:t>
            </a:r>
          </a:p>
          <a:p>
            <a:pPr lvl="1">
              <a:buNone/>
            </a:pPr>
            <a:endParaRPr lang="pt-BR" dirty="0"/>
          </a:p>
        </p:txBody>
      </p:sp>
      <p:sp>
        <p:nvSpPr>
          <p:cNvPr id="4" name="Explosion 1 3"/>
          <p:cNvSpPr/>
          <p:nvPr/>
        </p:nvSpPr>
        <p:spPr>
          <a:xfrm>
            <a:off x="755576" y="227687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Seleção Natural</a:t>
            </a:r>
            <a:endParaRPr lang="pt-BR" dirty="0"/>
          </a:p>
        </p:txBody>
      </p:sp>
      <p:sp>
        <p:nvSpPr>
          <p:cNvPr id="5" name="Explosion 1 4"/>
          <p:cNvSpPr/>
          <p:nvPr/>
        </p:nvSpPr>
        <p:spPr>
          <a:xfrm>
            <a:off x="3347864" y="1412776"/>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Mutação</a:t>
            </a:r>
            <a:endParaRPr lang="pt-BR" dirty="0"/>
          </a:p>
        </p:txBody>
      </p:sp>
      <p:sp>
        <p:nvSpPr>
          <p:cNvPr id="6" name="Explosion 1 5"/>
          <p:cNvSpPr/>
          <p:nvPr/>
        </p:nvSpPr>
        <p:spPr>
          <a:xfrm>
            <a:off x="611560" y="4077072"/>
            <a:ext cx="2736304"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Recombinação</a:t>
            </a:r>
            <a:endParaRPr lang="pt-BR" dirty="0"/>
          </a:p>
        </p:txBody>
      </p:sp>
      <p:sp>
        <p:nvSpPr>
          <p:cNvPr id="7" name="Explosion 1 6"/>
          <p:cNvSpPr/>
          <p:nvPr/>
        </p:nvSpPr>
        <p:spPr>
          <a:xfrm>
            <a:off x="3635896" y="335699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Conversão de Genes</a:t>
            </a:r>
            <a:endParaRPr lang="pt-BR" dirty="0"/>
          </a:p>
        </p:txBody>
      </p:sp>
      <p:sp>
        <p:nvSpPr>
          <p:cNvPr id="8" name="Explosion 1 7"/>
          <p:cNvSpPr/>
          <p:nvPr/>
        </p:nvSpPr>
        <p:spPr>
          <a:xfrm>
            <a:off x="6407696" y="299695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Rearranjos Genômicos</a:t>
            </a:r>
            <a:endParaRPr lang="pt-BR" dirty="0"/>
          </a:p>
        </p:txBody>
      </p:sp>
      <p:sp>
        <p:nvSpPr>
          <p:cNvPr id="9" name="Explosion 1 8"/>
          <p:cNvSpPr/>
          <p:nvPr/>
        </p:nvSpPr>
        <p:spPr>
          <a:xfrm>
            <a:off x="6191672" y="4985792"/>
            <a:ext cx="2664296" cy="187220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Transferência Lateral de Genes</a:t>
            </a:r>
            <a:endParaRPr lang="pt-BR" dirty="0"/>
          </a:p>
        </p:txBody>
      </p:sp>
      <p:sp>
        <p:nvSpPr>
          <p:cNvPr id="10" name="Explosion 1 9"/>
          <p:cNvSpPr/>
          <p:nvPr/>
        </p:nvSpPr>
        <p:spPr>
          <a:xfrm>
            <a:off x="3059832" y="534583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Mistura de Populações</a:t>
            </a:r>
            <a:endParaRPr lang="pt-BR" dirty="0"/>
          </a:p>
        </p:txBody>
      </p:sp>
      <p:sp>
        <p:nvSpPr>
          <p:cNvPr id="11" name="Explosion 1 10"/>
          <p:cNvSpPr/>
          <p:nvPr/>
        </p:nvSpPr>
        <p:spPr>
          <a:xfrm>
            <a:off x="5868144" y="1556792"/>
            <a:ext cx="2448272" cy="1512168"/>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Deriva Genética </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500"/>
                                  </p:stCondLst>
                                  <p:childTnLst>
                                    <p:set>
                                      <p:cBhvr>
                                        <p:cTn id="9" dur="1" fill="hold">
                                          <p:stCondLst>
                                            <p:cond delay="0"/>
                                          </p:stCondLst>
                                        </p:cTn>
                                        <p:tgtEl>
                                          <p:spTgt spid="11"/>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50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1000"/>
                            </p:stCondLst>
                            <p:childTnLst>
                              <p:par>
                                <p:cTn id="14" presetID="1" presetClass="entr" presetSubtype="0" fill="hold" grpId="0" nodeType="afterEffect">
                                  <p:stCondLst>
                                    <p:cond delay="500"/>
                                  </p:stCondLst>
                                  <p:childTnLst>
                                    <p:set>
                                      <p:cBhvr>
                                        <p:cTn id="15" dur="1" fill="hold">
                                          <p:stCondLst>
                                            <p:cond delay="0"/>
                                          </p:stCondLst>
                                        </p:cTn>
                                        <p:tgtEl>
                                          <p:spTgt spid="6"/>
                                        </p:tgtEl>
                                        <p:attrNameLst>
                                          <p:attrName>style.visibility</p:attrName>
                                        </p:attrNameLst>
                                      </p:cBhvr>
                                      <p:to>
                                        <p:strVal val="visible"/>
                                      </p:to>
                                    </p:set>
                                  </p:childTnLst>
                                </p:cTn>
                              </p:par>
                            </p:childTnLst>
                          </p:cTn>
                        </p:par>
                        <p:par>
                          <p:cTn id="16" fill="hold">
                            <p:stCondLst>
                              <p:cond delay="1500"/>
                            </p:stCondLst>
                            <p:childTnLst>
                              <p:par>
                                <p:cTn id="17" presetID="1" presetClass="entr" presetSubtype="0" fill="hold" grpId="0" nodeType="afterEffect">
                                  <p:stCondLst>
                                    <p:cond delay="500"/>
                                  </p:stCondLst>
                                  <p:childTnLst>
                                    <p:set>
                                      <p:cBhvr>
                                        <p:cTn id="18" dur="1" fill="hold">
                                          <p:stCondLst>
                                            <p:cond delay="0"/>
                                          </p:stCondLst>
                                        </p:cTn>
                                        <p:tgtEl>
                                          <p:spTgt spid="7"/>
                                        </p:tgtEl>
                                        <p:attrNameLst>
                                          <p:attrName>style.visibility</p:attrName>
                                        </p:attrNameLst>
                                      </p:cBhvr>
                                      <p:to>
                                        <p:strVal val="visible"/>
                                      </p:to>
                                    </p:set>
                                  </p:childTnLst>
                                </p:cTn>
                              </p:par>
                            </p:childTnLst>
                          </p:cTn>
                        </p:par>
                        <p:par>
                          <p:cTn id="19" fill="hold">
                            <p:stCondLst>
                              <p:cond delay="2000"/>
                            </p:stCondLst>
                            <p:childTnLst>
                              <p:par>
                                <p:cTn id="20" presetID="1" presetClass="entr" presetSubtype="0" fill="hold" grpId="0" nodeType="afterEffect">
                                  <p:stCondLst>
                                    <p:cond delay="500"/>
                                  </p:stCondLst>
                                  <p:childTnLst>
                                    <p:set>
                                      <p:cBhvr>
                                        <p:cTn id="21" dur="1" fill="hold">
                                          <p:stCondLst>
                                            <p:cond delay="0"/>
                                          </p:stCondLst>
                                        </p:cTn>
                                        <p:tgtEl>
                                          <p:spTgt spid="10"/>
                                        </p:tgtEl>
                                        <p:attrNameLst>
                                          <p:attrName>style.visibility</p:attrName>
                                        </p:attrNameLst>
                                      </p:cBhvr>
                                      <p:to>
                                        <p:strVal val="visible"/>
                                      </p:to>
                                    </p:set>
                                  </p:childTnLst>
                                </p:cTn>
                              </p:par>
                            </p:childTnLst>
                          </p:cTn>
                        </p:par>
                        <p:par>
                          <p:cTn id="22" fill="hold">
                            <p:stCondLst>
                              <p:cond delay="2500"/>
                            </p:stCondLst>
                            <p:childTnLst>
                              <p:par>
                                <p:cTn id="23" presetID="1" presetClass="entr" presetSubtype="0" fill="hold" grpId="0" nodeType="afterEffect">
                                  <p:stCondLst>
                                    <p:cond delay="500"/>
                                  </p:stCondLst>
                                  <p:childTnLst>
                                    <p:set>
                                      <p:cBhvr>
                                        <p:cTn id="24" dur="1" fill="hold">
                                          <p:stCondLst>
                                            <p:cond delay="0"/>
                                          </p:stCondLst>
                                        </p:cTn>
                                        <p:tgtEl>
                                          <p:spTgt spid="8"/>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50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p:txBody>
          <a:bodyPr>
            <a:normAutofit/>
          </a:bodyPr>
          <a:lstStyle/>
          <a:p>
            <a:r>
              <a:rPr lang="pt-BR" dirty="0" smtClean="0"/>
              <a:t>A árvore da história evolucionária de 2n haplótipos, um de cada 2n indivíduos, pode ser representada como uma árvore com 2n folhas onde cada um dos m </a:t>
            </a:r>
            <a:r>
              <a:rPr lang="pt-BR" dirty="0" smtClean="0"/>
              <a:t>rótulos (</a:t>
            </a:r>
            <a:r>
              <a:rPr lang="pt-BR" dirty="0" err="1" smtClean="0"/>
              <a:t>locus</a:t>
            </a:r>
            <a:r>
              <a:rPr lang="pt-BR" dirty="0" smtClean="0"/>
              <a:t>) </a:t>
            </a:r>
            <a:r>
              <a:rPr lang="pt-BR" dirty="0" smtClean="0"/>
              <a:t>representa uma aresta;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p:txBody>
          <a:bodyPr>
            <a:normAutofit lnSpcReduction="10000"/>
          </a:bodyPr>
          <a:lstStyle/>
          <a:p>
            <a:r>
              <a:rPr lang="pt-BR" dirty="0" smtClean="0"/>
              <a:t>Seja M um conjunto de sequências binárias e V uma sequência binária raiz, a árvore que mostra a evolução dos haplótipos é chamada de </a:t>
            </a:r>
            <a:r>
              <a:rPr lang="pt-BR" i="1" dirty="0" smtClean="0"/>
              <a:t>perfeita filogenia para M e V;</a:t>
            </a:r>
          </a:p>
          <a:p>
            <a:endParaRPr lang="pt-BR" i="1" dirty="0" smtClean="0"/>
          </a:p>
          <a:p>
            <a:r>
              <a:rPr lang="pt-BR" dirty="0" smtClean="0"/>
              <a:t>Base biológica: </a:t>
            </a:r>
          </a:p>
          <a:p>
            <a:pPr lvl="1"/>
            <a:r>
              <a:rPr lang="pt-BR" dirty="0" smtClean="0"/>
              <a:t>Pouca evidência de recombinação;</a:t>
            </a:r>
          </a:p>
          <a:p>
            <a:pPr lvl="1"/>
            <a:r>
              <a:rPr lang="pt-BR" i="1" dirty="0" smtClean="0"/>
              <a:t>Infinite sites</a:t>
            </a:r>
            <a:r>
              <a:rPr lang="pt-BR" dirty="0" smtClean="0"/>
              <a:t>;</a:t>
            </a:r>
          </a:p>
          <a:p>
            <a:endParaRPr lang="pt-BR" i="1" dirty="0" smtClean="0"/>
          </a:p>
          <a:p>
            <a:pPr>
              <a:buNone/>
            </a:pPr>
            <a:r>
              <a:rPr lang="pt-BR" dirty="0" smtClean="0"/>
              <a:t>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Perfect Phylogeny Haplotyping</a:t>
            </a:r>
            <a:endParaRPr lang="pt-BR" dirty="0"/>
          </a:p>
        </p:txBody>
      </p:sp>
      <p:sp>
        <p:nvSpPr>
          <p:cNvPr id="3" name="Content Placeholder 2"/>
          <p:cNvSpPr>
            <a:spLocks noGrp="1"/>
          </p:cNvSpPr>
          <p:nvPr>
            <p:ph sz="quarter" idx="1"/>
          </p:nvPr>
        </p:nvSpPr>
        <p:spPr/>
        <p:txBody>
          <a:bodyPr>
            <a:normAutofit/>
          </a:bodyPr>
          <a:lstStyle/>
          <a:p>
            <a:r>
              <a:rPr lang="pt-BR" dirty="0" smtClean="0"/>
              <a:t>Perfect Phylogeny Haplotype Problem: Dado um conjunto de genótipos M, encontre um conjunto de haplótipos M’ que defina uma perfeita filogenia;</a:t>
            </a:r>
            <a:endParaRPr lang="pt-BR" i="1" dirty="0" smtClean="0"/>
          </a:p>
          <a:p>
            <a:endParaRPr lang="pt-BR" i="1" dirty="0" smtClean="0"/>
          </a:p>
          <a:p>
            <a:endParaRPr lang="pt-BR" i="1" dirty="0" smtClean="0"/>
          </a:p>
          <a:p>
            <a:pPr>
              <a:buNone/>
            </a:pPr>
            <a:r>
              <a:rPr lang="pt-BR" dirty="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Variação</a:t>
            </a:r>
          </a:p>
          <a:p>
            <a:pPr lvl="1"/>
            <a:r>
              <a:rPr lang="pt-BR" dirty="0" smtClean="0"/>
              <a:t>Vasta variedade de genótipos;</a:t>
            </a:r>
          </a:p>
          <a:p>
            <a:pPr lvl="1"/>
            <a:endParaRPr lang="pt-BR" dirty="0" smtClean="0"/>
          </a:p>
          <a:p>
            <a:pPr lvl="1"/>
            <a:r>
              <a:rPr lang="pt-BR" dirty="0" smtClean="0"/>
              <a:t>Desafio: Encontrar genótipos associados a traços;</a:t>
            </a:r>
          </a:p>
          <a:p>
            <a:pPr lvl="1"/>
            <a:endParaRPr lang="pt-BR" dirty="0" smtClean="0"/>
          </a:p>
          <a:p>
            <a:pPr lvl="1"/>
            <a:r>
              <a:rPr lang="pt-BR" dirty="0" smtClean="0"/>
              <a:t> Variação alélica = número de alelos (polimorfismo) presentes.</a:t>
            </a: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Single </a:t>
            </a:r>
            <a:r>
              <a:rPr lang="pt-BR" dirty="0" err="1" smtClean="0"/>
              <a:t>Nucleotide</a:t>
            </a:r>
            <a:r>
              <a:rPr lang="pt-BR" dirty="0" smtClean="0"/>
              <a:t> </a:t>
            </a:r>
            <a:r>
              <a:rPr lang="pt-BR" dirty="0" err="1" smtClean="0"/>
              <a:t>P</a:t>
            </a:r>
            <a:r>
              <a:rPr lang="pt-BR" dirty="0" err="1" smtClean="0"/>
              <a:t>olymorphisms</a:t>
            </a:r>
            <a:r>
              <a:rPr lang="pt-BR" dirty="0" smtClean="0"/>
              <a:t> </a:t>
            </a:r>
            <a:r>
              <a:rPr lang="pt-BR" dirty="0" smtClean="0"/>
              <a:t>(SNP)</a:t>
            </a:r>
          </a:p>
          <a:p>
            <a:pPr lvl="1"/>
            <a:r>
              <a:rPr lang="pt-BR" dirty="0" smtClean="0"/>
              <a:t>Uma variação em uma sequência de DNA obtida com a mudança de um único nucleotídeo;</a:t>
            </a:r>
          </a:p>
          <a:p>
            <a:pPr lvl="1"/>
            <a:endParaRPr lang="pt-BR" dirty="0" smtClean="0"/>
          </a:p>
          <a:p>
            <a:pPr lvl="1"/>
            <a:r>
              <a:rPr lang="pt-BR" dirty="0" smtClean="0"/>
              <a:t>Ex: ACC</a:t>
            </a:r>
            <a:r>
              <a:rPr lang="pt-BR" dirty="0" smtClean="0">
                <a:solidFill>
                  <a:schemeClr val="accent1">
                    <a:lumMod val="75000"/>
                  </a:schemeClr>
                </a:solidFill>
              </a:rPr>
              <a:t>T</a:t>
            </a:r>
            <a:r>
              <a:rPr lang="pt-BR" dirty="0" smtClean="0"/>
              <a:t>AGT    ACC</a:t>
            </a:r>
            <a:r>
              <a:rPr lang="pt-BR" dirty="0" smtClean="0">
                <a:solidFill>
                  <a:schemeClr val="accent1">
                    <a:lumMod val="75000"/>
                  </a:schemeClr>
                </a:solidFill>
              </a:rPr>
              <a:t>G</a:t>
            </a:r>
            <a:r>
              <a:rPr lang="pt-BR" dirty="0" smtClean="0"/>
              <a:t>AGT </a:t>
            </a:r>
          </a:p>
          <a:p>
            <a:pPr lvl="1"/>
            <a:endParaRPr lang="pt-BR" dirty="0" smtClean="0"/>
          </a:p>
          <a:p>
            <a:pPr lvl="1"/>
            <a:r>
              <a:rPr lang="pt-BR" dirty="0" smtClean="0"/>
              <a:t> 2 nucleotídeos;</a:t>
            </a:r>
          </a:p>
          <a:p>
            <a:pPr lvl="1"/>
            <a:endParaRPr lang="pt-BR" dirty="0" smtClean="0"/>
          </a:p>
          <a:p>
            <a:pPr lvl="1"/>
            <a:r>
              <a:rPr lang="pt-BR" dirty="0" smtClean="0"/>
              <a:t>Frequência acima de um </a:t>
            </a:r>
            <a:r>
              <a:rPr lang="pt-BR" i="1" dirty="0" smtClean="0"/>
              <a:t>threshold (5-10%);</a:t>
            </a:r>
          </a:p>
          <a:p>
            <a:pPr>
              <a:buNone/>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par>
                                <p:cTn id="18" presetID="9" presetClass="emph" presetSubtype="0" grpId="1" nodeType="withEffect">
                                  <p:stCondLst>
                                    <p:cond delay="0"/>
                                  </p:stCondLst>
                                  <p:childTnLst>
                                    <p:set>
                                      <p:cBhvr rctx="PPT">
                                        <p:cTn id="19" dur="indefinite"/>
                                        <p:tgtEl>
                                          <p:spTgt spid="3">
                                            <p:txEl>
                                              <p:pRg st="3" end="3"/>
                                            </p:txEl>
                                          </p:spTgt>
                                        </p:tgtEl>
                                        <p:attrNameLst>
                                          <p:attrName>style.opacity</p:attrName>
                                        </p:attrNameLst>
                                      </p:cBhvr>
                                      <p:to>
                                        <p:strVal val="0.5"/>
                                      </p:to>
                                    </p:set>
                                    <p:animEffect filter="image" prLst="opacity: 0.5">
                                      <p:cBhvr rctx="IE">
                                        <p:cTn id="20" dur="indefinite"/>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9" presetClass="emph" presetSubtype="0" grpId="1" nodeType="withEffect">
                                  <p:stCondLst>
                                    <p:cond delay="0"/>
                                  </p:stCondLst>
                                  <p:childTnLst>
                                    <p:set>
                                      <p:cBhvr rctx="PPT">
                                        <p:cTn id="26" dur="indefinite"/>
                                        <p:tgtEl>
                                          <p:spTgt spid="3">
                                            <p:txEl>
                                              <p:pRg st="5" end="5"/>
                                            </p:txEl>
                                          </p:spTgt>
                                        </p:tgtEl>
                                        <p:attrNameLst>
                                          <p:attrName>style.opacity</p:attrName>
                                        </p:attrNameLst>
                                      </p:cBhvr>
                                      <p:to>
                                        <p:strVal val="0.5"/>
                                      </p:to>
                                    </p:set>
                                    <p:animEffect filter="image" prLst="opacity: 0.5">
                                      <p:cBhvr rctx="IE">
                                        <p:cTn id="27" dur="indefinite"/>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Single Nucleotide polymorphisms (SNP)</a:t>
            </a:r>
          </a:p>
          <a:p>
            <a:pPr lvl="1"/>
            <a:r>
              <a:rPr lang="pt-BR" dirty="0" smtClean="0"/>
              <a:t>Tipo de polimorfismo mais frequente;</a:t>
            </a:r>
          </a:p>
          <a:p>
            <a:pPr lvl="1"/>
            <a:endParaRPr lang="pt-BR" dirty="0" smtClean="0"/>
          </a:p>
          <a:p>
            <a:pPr lvl="1"/>
            <a:r>
              <a:rPr lang="pt-BR" dirty="0" smtClean="0"/>
              <a:t>Importância das variações -&gt; Importância dos SNPs;</a:t>
            </a:r>
          </a:p>
          <a:p>
            <a:pPr>
              <a:buNone/>
            </a:pPr>
            <a:endParaRPr lang="pt-B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9" presetClass="emph" presetSubtype="0" grpId="1" nodeType="withEffect">
                                  <p:stCondLst>
                                    <p:cond delay="0"/>
                                  </p:stCondLst>
                                  <p:childTnLst>
                                    <p:set>
                                      <p:cBhvr rctx="PPT">
                                        <p:cTn id="12" dur="indefinite"/>
                                        <p:tgtEl>
                                          <p:spTgt spid="3">
                                            <p:txEl>
                                              <p:pRg st="1" end="1"/>
                                            </p:txEl>
                                          </p:spTgt>
                                        </p:tgtEl>
                                        <p:attrNameLst>
                                          <p:attrName>style.opacity</p:attrName>
                                        </p:attrNameLst>
                                      </p:cBhvr>
                                      <p:to>
                                        <p:strVal val="0.5"/>
                                      </p:to>
                                    </p:set>
                                    <p:animEffect filter="image" prLst="opacity: 0.5">
                                      <p:cBhvr rctx="IE">
                                        <p:cTn id="13" dur="indefinite"/>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Single Nucleotide polymorphisms (SNP)</a:t>
            </a:r>
          </a:p>
          <a:p>
            <a:pPr lvl="1"/>
            <a:r>
              <a:rPr lang="pt-BR" dirty="0" smtClean="0">
                <a:hlinkClick r:id="rId2" action="ppaction://hlinkfile"/>
              </a:rPr>
              <a:t>Vídeo 1</a:t>
            </a:r>
            <a:endParaRPr lang="pt-BR" dirty="0" smtClean="0"/>
          </a:p>
          <a:p>
            <a:pPr lvl="1"/>
            <a:r>
              <a:rPr lang="pt-BR" dirty="0" smtClean="0">
                <a:hlinkClick r:id="rId3" action="ppaction://hlinkfile"/>
              </a:rPr>
              <a:t>Vídeo 2</a:t>
            </a:r>
            <a:endParaRPr lang="pt-BR" dirty="0" smtClean="0"/>
          </a:p>
          <a:p>
            <a:pPr>
              <a:buNone/>
            </a:pPr>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dirty="0" smtClean="0"/>
              <a:t>Conceitos Básicos</a:t>
            </a:r>
            <a:endParaRPr lang="pt-BR" dirty="0"/>
          </a:p>
        </p:txBody>
      </p:sp>
      <p:sp>
        <p:nvSpPr>
          <p:cNvPr id="3" name="Content Placeholder 2"/>
          <p:cNvSpPr>
            <a:spLocks noGrp="1"/>
          </p:cNvSpPr>
          <p:nvPr>
            <p:ph sz="quarter" idx="1"/>
          </p:nvPr>
        </p:nvSpPr>
        <p:spPr/>
        <p:txBody>
          <a:bodyPr/>
          <a:lstStyle/>
          <a:p>
            <a:r>
              <a:rPr lang="pt-BR" dirty="0" smtClean="0"/>
              <a:t>Genótipo</a:t>
            </a:r>
          </a:p>
          <a:p>
            <a:pPr lvl="1"/>
            <a:r>
              <a:rPr lang="pt-BR" dirty="0" smtClean="0"/>
              <a:t>Conjunto de informações da união dos dois tipos de conjuntos de cromossomos.</a:t>
            </a:r>
            <a:endParaRPr lang="pt-BR" dirty="0"/>
          </a:p>
        </p:txBody>
      </p:sp>
      <p:pic>
        <p:nvPicPr>
          <p:cNvPr id="4" name="Picture 3" descr="cromossomos.gif"/>
          <p:cNvPicPr>
            <a:picLocks noChangeAspect="1"/>
          </p:cNvPicPr>
          <p:nvPr/>
        </p:nvPicPr>
        <p:blipFill>
          <a:blip r:embed="rId2" cstate="print"/>
          <a:stretch>
            <a:fillRect/>
          </a:stretch>
        </p:blipFill>
        <p:spPr>
          <a:xfrm>
            <a:off x="2699792" y="3068960"/>
            <a:ext cx="3634630" cy="36346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1006</TotalTime>
  <Words>2618</Words>
  <Application>Microsoft Office PowerPoint</Application>
  <PresentationFormat>Apresentação na tela (4:3)</PresentationFormat>
  <Paragraphs>391</Paragraphs>
  <Slides>42</Slides>
  <Notes>31</Notes>
  <HiddenSlides>0</HiddenSlides>
  <MMClips>0</MMClips>
  <ScaleCrop>false</ScaleCrop>
  <HeadingPairs>
    <vt:vector size="4" baseType="variant">
      <vt:variant>
        <vt:lpstr>Tema</vt:lpstr>
      </vt:variant>
      <vt:variant>
        <vt:i4>1</vt:i4>
      </vt:variant>
      <vt:variant>
        <vt:lpstr>Títulos de slides</vt:lpstr>
      </vt:variant>
      <vt:variant>
        <vt:i4>42</vt:i4>
      </vt:variant>
    </vt:vector>
  </HeadingPairs>
  <TitlesOfParts>
    <vt:vector size="43" baseType="lpstr">
      <vt:lpstr>Median</vt:lpstr>
      <vt:lpstr>InferÊncia de Haplótipos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Conceitos Básicos</vt:lpstr>
      <vt:lpstr>Problemas</vt:lpstr>
      <vt:lpstr>Problemas</vt:lpstr>
      <vt:lpstr>Problemas</vt:lpstr>
      <vt:lpstr>Problemas</vt:lpstr>
      <vt:lpstr>Soluções</vt:lpstr>
      <vt:lpstr>Algoritmo de Clark</vt:lpstr>
      <vt:lpstr>Algoritmo de Clark</vt:lpstr>
      <vt:lpstr>Algoritmo de Clark</vt:lpstr>
      <vt:lpstr>Algoritmo de Clark</vt:lpstr>
      <vt:lpstr>Algoritmo de Clark</vt:lpstr>
      <vt:lpstr>Algoritmo de Clark</vt:lpstr>
      <vt:lpstr>Algoritmo de Clark</vt:lpstr>
      <vt:lpstr>Algoritmo de Clark</vt:lpstr>
      <vt:lpstr>Algoritmo de Clark</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The Pure Parsimony Criterion</vt:lpstr>
      <vt:lpstr>Perfect Phylogeny Haplotyping</vt:lpstr>
      <vt:lpstr>Perfect Phylogeny Haplotyping</vt:lpstr>
      <vt:lpstr>Perfect Phylogeny Haplotyping</vt:lpstr>
      <vt:lpstr>Perfect Phylogeny Haplotyping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InferÊncia de Haplótipos</dc:title>
  <dc:creator>Rafacto</dc:creator>
  <cp:lastModifiedBy>rhss</cp:lastModifiedBy>
  <cp:revision>190</cp:revision>
  <dcterms:created xsi:type="dcterms:W3CDTF">2010-06-17T20:34:01Z</dcterms:created>
  <dcterms:modified xsi:type="dcterms:W3CDTF">2010-06-21T00:40:33Z</dcterms:modified>
</cp:coreProperties>
</file>