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8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88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7" r:id="rId21"/>
    <p:sldId id="289" r:id="rId22"/>
    <p:sldId id="286" r:id="rId23"/>
    <p:sldId id="290" r:id="rId24"/>
    <p:sldId id="291" r:id="rId25"/>
    <p:sldId id="292" r:id="rId26"/>
    <p:sldId id="284" r:id="rId2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997B1-5E2A-4E0C-99E6-55F4BB498ADD}" type="datetimeFigureOut">
              <a:rPr lang="pt-BR" smtClean="0"/>
              <a:pPr/>
              <a:t>16/05/2012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3514-64E7-4A39-B344-96904A3BB74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78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3514-64E7-4A39-B344-96904A3BB74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69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ângulo de cantos arredondados 9"/>
          <p:cNvSpPr/>
          <p:nvPr/>
        </p:nvSpPr>
        <p:spPr>
          <a:xfrm>
            <a:off x="419100" y="433388"/>
            <a:ext cx="8305800" cy="3109912"/>
          </a:xfrm>
          <a:prstGeom prst="roundRect">
            <a:avLst>
              <a:gd name="adj" fmla="val 4578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11" descr="E:\c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3950"/>
            <a:ext cx="1447800" cy="65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58546"/>
          </a:xfrm>
        </p:spPr>
        <p:txBody>
          <a:bodyPr tIns="0">
            <a:normAutofit/>
          </a:bodyPr>
          <a:lstStyle>
            <a:lvl1pPr marL="36576" indent="0" algn="r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1643063" y="5715000"/>
            <a:ext cx="6858000" cy="500082"/>
          </a:xfrm>
        </p:spPr>
        <p:txBody>
          <a:bodyPr>
            <a:noAutofit/>
          </a:bodyPr>
          <a:lstStyle>
            <a:lvl1pPr marL="36576" indent="0" algn="r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lang="pt-BR" sz="1600" b="1" kern="1200" dirty="0" smtClean="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ço Reservado para Data 1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DD9FCD-193C-4A71-A50C-074F017B5B10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0034" y="1428736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A297-BA4D-4E47-903E-CBD06D3811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2264" y="1285861"/>
            <a:ext cx="1981200" cy="4929222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0034" y="1285861"/>
            <a:ext cx="5943600" cy="492922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715C-161E-4575-B2BF-E2367A5E4B56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8581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485778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ângulo de cantos arredondados 10"/>
          <p:cNvSpPr/>
          <p:nvPr/>
        </p:nvSpPr>
        <p:spPr>
          <a:xfrm>
            <a:off x="419100" y="433388"/>
            <a:ext cx="8305800" cy="4341812"/>
          </a:xfrm>
          <a:prstGeom prst="roundRect">
            <a:avLst>
              <a:gd name="adj" fmla="val 212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 descr="E:\c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3950"/>
            <a:ext cx="1447800" cy="65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A752F2-5FB0-4094-B4A4-9A4F7D62911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1472" y="1428736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F7F8-1BCB-42C8-831A-ED767AE9F9F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1642446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1642446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2510808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2510808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3B7C-D7EC-46A4-AF08-322448D4A6F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4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40B96-9321-4EE9-A333-841674E13BF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1" descr="E:\c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3950"/>
            <a:ext cx="1447800" cy="65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450B98-7542-4455-836C-B4707BF404EC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0694" y="1300154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00694" y="2357430"/>
            <a:ext cx="2971800" cy="3706046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85786" y="1357298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2DC8-14F8-4AFF-850F-33C73FC815A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edondar Retângulo em um Canto Único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1" descr="E:\c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3950"/>
            <a:ext cx="1447800" cy="65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D13444-3DD5-4A18-8238-1DC905E3449B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9100" y="433388"/>
            <a:ext cx="8305800" cy="781050"/>
          </a:xfrm>
          <a:prstGeom prst="roundRect">
            <a:avLst>
              <a:gd name="adj" fmla="val 212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86750" cy="78581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extLst/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1269" name="Espaço Reservado para Texto 3"/>
          <p:cNvSpPr>
            <a:spLocks noGrp="1"/>
          </p:cNvSpPr>
          <p:nvPr>
            <p:ph type="body" idx="1"/>
          </p:nvPr>
        </p:nvSpPr>
        <p:spPr bwMode="auto">
          <a:xfrm>
            <a:off x="500063" y="1285875"/>
            <a:ext cx="81835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F8E9F4B-0957-4063-AC8D-1135A8E97A3D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10" name="Picture 11" descr="E:\cin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03950"/>
            <a:ext cx="1447800" cy="65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58B7C3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58B7C3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DE50E4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Monitoria de </a:t>
            </a:r>
            <a:br>
              <a:rPr lang="pt-BR" dirty="0" smtClean="0"/>
            </a:br>
            <a:r>
              <a:rPr lang="pt-BR" dirty="0" smtClean="0"/>
              <a:t>Probabilidade e Estatística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6513">
              <a:lnSpc>
                <a:spcPct val="130000"/>
              </a:lnSpc>
              <a:spcBef>
                <a:spcPct val="0"/>
              </a:spcBef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Medidas 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Centro, Medidas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Dispersão, Medidas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Posição, Medidas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, Assimetria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Curtose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Monitores: Rafael </a:t>
            </a:r>
            <a:r>
              <a:rPr lang="pt-BR" smtClean="0"/>
              <a:t>Nunes </a:t>
            </a:r>
            <a:r>
              <a:rPr lang="pt-BR"/>
              <a:t>e Rodrigo Antônio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3DD9FCD-193C-4A71-A50C-074F017B5B1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Moda para dados agrupados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7992888" cy="4896544"/>
          </a:xfrm>
          <a:prstGeom prst="rect">
            <a:avLst/>
          </a:prstGeom>
        </p:spPr>
        <p:txBody>
          <a:bodyPr vert="horz" wrap="square" lIns="182880" tIns="0" rtlCol="0">
            <a:noAutofit/>
          </a:bodyPr>
          <a:lstStyle/>
          <a:p>
            <a:pPr marL="36576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/>
        </p:nvSpPr>
        <p:spPr bwMode="auto">
          <a:xfrm>
            <a:off x="467544" y="1340768"/>
            <a:ext cx="81835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58B7C3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58B7C3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E50E4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pt-BR" dirty="0" smtClean="0"/>
              <a:t>Utiliza-se a seguinte fórmula: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000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</a:t>
            </a:r>
            <a:endParaRPr lang="pt-BR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6644" y="1907230"/>
            <a:ext cx="32146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4335034"/>
            <a:ext cx="45719" cy="45719"/>
          </a:xfrm>
          <a:prstGeom prst="rect">
            <a:avLst/>
          </a:prstGeom>
        </p:spPr>
        <p:txBody>
          <a:bodyPr vert="horz" wrap="square" lIns="182880" tIns="0" rtlCol="0">
            <a:noAutofit/>
          </a:bodyPr>
          <a:lstStyle/>
          <a:p>
            <a:pPr marL="36576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table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3102931"/>
            <a:ext cx="2881312" cy="2834640"/>
          </a:xfrm>
          <a:prstGeom prst="rect">
            <a:avLst/>
          </a:prstGeom>
        </p:spPr>
      </p:pic>
      <p:sp>
        <p:nvSpPr>
          <p:cNvPr id="30" name="CaixaDeTexto 3"/>
          <p:cNvSpPr txBox="1"/>
          <p:nvPr/>
        </p:nvSpPr>
        <p:spPr>
          <a:xfrm>
            <a:off x="3131840" y="2031369"/>
            <a:ext cx="8001000" cy="2786062"/>
          </a:xfrm>
          <a:prstGeom prst="rect">
            <a:avLst/>
          </a:prstGeom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pt-BR" sz="2200" dirty="0" smtClean="0">
              <a:latin typeface="+mn-lt"/>
              <a:cs typeface="+mn-cs"/>
            </a:endParaRPr>
          </a:p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pt-BR" sz="2200" dirty="0">
              <a:latin typeface="+mn-lt"/>
              <a:cs typeface="+mn-cs"/>
            </a:endParaRPr>
          </a:p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2200" dirty="0" smtClean="0">
                <a:latin typeface="+mn-lt"/>
                <a:cs typeface="+mn-cs"/>
              </a:rPr>
              <a:t>        Limite </a:t>
            </a:r>
            <a:r>
              <a:rPr lang="pt-BR" sz="2200" dirty="0">
                <a:latin typeface="+mn-lt"/>
                <a:cs typeface="+mn-cs"/>
              </a:rPr>
              <a:t>inferior da classe modal = 40</a:t>
            </a:r>
          </a:p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2200" dirty="0" smtClean="0">
                <a:solidFill>
                  <a:schemeClr val="bg2">
                    <a:shade val="25000"/>
                  </a:schemeClr>
                </a:solidFill>
                <a:latin typeface="+mn-lt"/>
                <a:cs typeface="+mn-cs"/>
              </a:rPr>
              <a:t>        </a:t>
            </a:r>
            <a:r>
              <a:rPr lang="pt-BR" sz="2200" dirty="0" smtClean="0">
                <a:latin typeface="+mn-lt"/>
                <a:cs typeface="+mn-cs"/>
              </a:rPr>
              <a:t>Diferença </a:t>
            </a:r>
            <a:r>
              <a:rPr lang="pt-BR" sz="2200" dirty="0">
                <a:latin typeface="+mn-lt"/>
                <a:cs typeface="+mn-cs"/>
              </a:rPr>
              <a:t>entre a freqüência da classe </a:t>
            </a:r>
            <a:endParaRPr lang="pt-BR" sz="2200" dirty="0" smtClean="0">
              <a:latin typeface="+mn-lt"/>
              <a:cs typeface="+mn-cs"/>
            </a:endParaRPr>
          </a:p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2200" dirty="0">
                <a:latin typeface="+mn-lt"/>
                <a:cs typeface="+mn-cs"/>
              </a:rPr>
              <a:t>  </a:t>
            </a:r>
            <a:r>
              <a:rPr lang="pt-BR" sz="2200" dirty="0" smtClean="0">
                <a:latin typeface="+mn-lt"/>
                <a:cs typeface="+mn-cs"/>
              </a:rPr>
              <a:t>       e </a:t>
            </a:r>
            <a:r>
              <a:rPr lang="pt-BR" sz="2200" dirty="0">
                <a:latin typeface="+mn-lt"/>
                <a:cs typeface="+mn-cs"/>
              </a:rPr>
              <a:t>a anterior = 16</a:t>
            </a:r>
          </a:p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2200" dirty="0" smtClean="0">
                <a:solidFill>
                  <a:schemeClr val="bg2">
                    <a:shade val="25000"/>
                  </a:schemeClr>
                </a:solidFill>
                <a:latin typeface="+mn-lt"/>
                <a:cs typeface="+mn-cs"/>
              </a:rPr>
              <a:t>    </a:t>
            </a:r>
            <a:r>
              <a:rPr lang="pt-BR" sz="2200" dirty="0">
                <a:latin typeface="+mn-lt"/>
                <a:cs typeface="+mn-cs"/>
              </a:rPr>
              <a:t> </a:t>
            </a:r>
            <a:r>
              <a:rPr lang="pt-BR" sz="2200" dirty="0" smtClean="0">
                <a:latin typeface="+mn-lt"/>
                <a:cs typeface="+mn-cs"/>
              </a:rPr>
              <a:t>   Diferença </a:t>
            </a:r>
            <a:r>
              <a:rPr lang="pt-BR" sz="2200" dirty="0">
                <a:latin typeface="+mn-lt"/>
                <a:cs typeface="+mn-cs"/>
              </a:rPr>
              <a:t>entre a freqüência da </a:t>
            </a:r>
            <a:r>
              <a:rPr lang="pt-BR" sz="2200" dirty="0" smtClean="0">
                <a:latin typeface="+mn-lt"/>
                <a:cs typeface="+mn-cs"/>
              </a:rPr>
              <a:t>classe</a:t>
            </a:r>
          </a:p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2200" dirty="0" smtClean="0">
                <a:latin typeface="+mn-lt"/>
                <a:cs typeface="+mn-cs"/>
              </a:rPr>
              <a:t>          </a:t>
            </a:r>
            <a:r>
              <a:rPr lang="pt-BR" sz="2200" dirty="0">
                <a:latin typeface="+mn-lt"/>
                <a:cs typeface="+mn-cs"/>
              </a:rPr>
              <a:t>e a posterior = 7</a:t>
            </a:r>
          </a:p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2200" dirty="0" smtClean="0">
                <a:latin typeface="+mn-lt"/>
                <a:cs typeface="+mn-cs"/>
              </a:rPr>
              <a:t>        Amplitude </a:t>
            </a:r>
            <a:r>
              <a:rPr lang="pt-BR" sz="2200" dirty="0">
                <a:latin typeface="+mn-lt"/>
                <a:cs typeface="+mn-cs"/>
              </a:rPr>
              <a:t>da classe modal = 20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1167" y="3102931"/>
            <a:ext cx="1285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0453" y="3629068"/>
            <a:ext cx="28575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1167" y="4603119"/>
            <a:ext cx="28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6448" y="5583760"/>
            <a:ext cx="1793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Medidas de dispersão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Amplitude Total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 smtClean="0"/>
              <a:t>É a diferença entre o maior e menor valor de um conjunto de dados.</a:t>
            </a:r>
          </a:p>
          <a:p>
            <a:pPr marL="0" indent="0" algn="ctr">
              <a:buNone/>
            </a:pPr>
            <a:r>
              <a:rPr lang="pt-BR" sz="2000" i="1" dirty="0"/>
              <a:t>Amplitude = (maior valor)-(menor valor</a:t>
            </a:r>
            <a:r>
              <a:rPr lang="pt-BR" sz="2000" i="1" dirty="0" smtClean="0"/>
              <a:t>)</a:t>
            </a:r>
          </a:p>
          <a:p>
            <a:pPr marL="0" indent="0" algn="ctr">
              <a:buNone/>
            </a:pPr>
            <a:endParaRPr lang="pt-BR" sz="2000" i="1" dirty="0"/>
          </a:p>
          <a:p>
            <a:pPr marL="0" indent="0" algn="ctr">
              <a:buNone/>
            </a:pPr>
            <a:r>
              <a:rPr lang="pt-BR" sz="2400" dirty="0" smtClean="0"/>
              <a:t>Exemplo:</a:t>
            </a:r>
          </a:p>
          <a:p>
            <a:pPr marL="0" indent="0" algn="ctr">
              <a:buNone/>
            </a:pPr>
            <a:r>
              <a:rPr lang="pt-BR" sz="2000" i="1" dirty="0" smtClean="0"/>
              <a:t>30,4 34,7 39,8 40,45 47,9 49,5 51,9 69,7</a:t>
            </a:r>
          </a:p>
          <a:p>
            <a:pPr marL="0" indent="0" algn="ctr">
              <a:buNone/>
            </a:pPr>
            <a:r>
              <a:rPr lang="pt-BR" sz="2000" i="1" dirty="0" smtClean="0"/>
              <a:t>69,7-30,4 = 39,3</a:t>
            </a:r>
          </a:p>
          <a:p>
            <a:pPr marL="0" indent="0" algn="ctr">
              <a:buNone/>
            </a:pPr>
            <a:endParaRPr lang="pt-BR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0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Desvio Padrão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Variação dos valores em torno de uma média dado um conjunto de valores amostrais.</a:t>
            </a:r>
            <a:endParaRPr lang="pt-BR" b="1" dirty="0">
              <a:solidFill>
                <a:schemeClr val="bg2">
                  <a:shade val="25000"/>
                </a:schemeClr>
              </a:solidFill>
            </a:endParaRPr>
          </a:p>
          <a:p>
            <a:pPr marL="0" indent="0">
              <a:buNone/>
            </a:pPr>
            <a:r>
              <a:rPr lang="pt-BR" sz="2400" dirty="0" smtClean="0"/>
              <a:t>		  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Desvio padrão populacional	Desvio padrão amostral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7848872" cy="4680520"/>
          </a:xfrm>
          <a:prstGeom prst="rect">
            <a:avLst/>
          </a:prstGeom>
        </p:spPr>
        <p:txBody>
          <a:bodyPr vert="horz" wrap="square" lIns="182880" tIns="0" rtlCol="0">
            <a:noAutofit/>
          </a:bodyPr>
          <a:lstStyle/>
          <a:p>
            <a:pPr marL="36576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9592" y="3567627"/>
                <a:ext cx="3240360" cy="1529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𝜎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67627"/>
                <a:ext cx="3240360" cy="152920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19618" y="3584566"/>
                <a:ext cx="3440814" cy="1529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𝑆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18" y="3584566"/>
                <a:ext cx="3440814" cy="152920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0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Coeficiente de Variação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Percentual do desvio padrão com relação à média.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  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População                    Amostra</a:t>
            </a:r>
            <a:endParaRPr lang="pt-BR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76380" y="3429000"/>
                <a:ext cx="1165640" cy="780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𝑐𝑣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80" y="3429000"/>
                <a:ext cx="1165640" cy="78015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64088" y="3419916"/>
                <a:ext cx="1151404" cy="724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𝑐𝑣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419916"/>
                <a:ext cx="1151404" cy="72475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6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Variância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Medida da variação é o quadrado do desvio padrão.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Para uma população		 Para uma amostra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400" dirty="0" smtClean="0"/>
              <a:t>Obs: Dado um desvio padrão de unidade “u” a variância do mesmo terá unidade “u²”.    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04281"/>
            <a:ext cx="3888432" cy="105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68723"/>
            <a:ext cx="38385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0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Amplitude Inter-quartílica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a amplitude do intervalo entre o primeiro e o terceiro quartil. Representada por </a:t>
            </a:r>
            <a:r>
              <a:rPr lang="pt-BR" dirty="0" smtClean="0"/>
              <a:t>Q. 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Q </a:t>
            </a:r>
            <a:r>
              <a:rPr lang="pt-BR" dirty="0"/>
              <a:t>= Q</a:t>
            </a:r>
            <a:r>
              <a:rPr lang="pt-BR" baseline="-25000" dirty="0"/>
              <a:t>3</a:t>
            </a:r>
            <a:r>
              <a:rPr lang="pt-BR" dirty="0"/>
              <a:t> – </a:t>
            </a:r>
            <a:r>
              <a:rPr lang="pt-BR" dirty="0" smtClean="0"/>
              <a:t>Q</a:t>
            </a:r>
            <a:r>
              <a:rPr lang="pt-BR" baseline="-25000" dirty="0" smtClean="0"/>
              <a:t>1</a:t>
            </a: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400" dirty="0" smtClean="0"/>
              <a:t>Obs: Às </a:t>
            </a:r>
            <a:r>
              <a:rPr lang="pt-BR" sz="2400" dirty="0"/>
              <a:t>vezes também é usada a semi-amplitude inter-quartílica, que é a metade da anterior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Obs</a:t>
            </a:r>
            <a:r>
              <a:rPr lang="pt-BR" sz="1800" b="1" dirty="0" smtClean="0"/>
              <a:t>2</a:t>
            </a:r>
            <a:r>
              <a:rPr lang="pt-BR" sz="2400" dirty="0" smtClean="0"/>
              <a:t>: Q é aproximadamente 4/3*(desvio padrão)</a:t>
            </a:r>
          </a:p>
          <a:p>
            <a:pPr marL="0" indent="0">
              <a:buNone/>
            </a:pPr>
            <a:r>
              <a:rPr lang="pt-BR" dirty="0" smtClean="0"/>
              <a:t>	   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5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Medida de Posição - Quartil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Quartil é qualquer um dos três valorres que divide o conjunto em quatro partes iguais.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Para dados agrupados.</a:t>
            </a:r>
          </a:p>
          <a:p>
            <a:pPr marL="514350" indent="-514350">
              <a:buFont typeface="+mj-lt"/>
              <a:buAutoNum type="arabicPeriod"/>
            </a:pPr>
            <a:endParaRPr lang="pt-BR" sz="2400" dirty="0"/>
          </a:p>
          <a:p>
            <a:pPr marL="514350" indent="-514350">
              <a:buFont typeface="+mj-lt"/>
              <a:buAutoNum type="arabicPeriod"/>
            </a:pPr>
            <a:endParaRPr lang="pt-BR" sz="2400" dirty="0" smtClean="0"/>
          </a:p>
          <a:p>
            <a:pPr marL="514350" indent="-514350">
              <a:buFont typeface="+mj-lt"/>
              <a:buAutoNum type="arabicPeriod"/>
            </a:pPr>
            <a:endParaRPr lang="pt-BR" sz="2400" dirty="0"/>
          </a:p>
          <a:p>
            <a:pPr marL="0" indent="0">
              <a:buNone/>
            </a:pPr>
            <a:r>
              <a:rPr lang="pt-BR" sz="2000" dirty="0" smtClean="0"/>
              <a:t>Obs: Se fosse para calcularmos o Q3, o fariamos na razão de 3n/4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71414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2485948" y="4358531"/>
            <a:ext cx="9810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13" algn="r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 b="1">
                <a:cs typeface="Times New Roman" pitchFamily="18" charset="0"/>
              </a:rPr>
              <a:t>Q1  =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8948" y="4039443"/>
            <a:ext cx="2733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89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Percentil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Valores que dividem o conjunto em partes iguais que representam 1/100 da amostra ou população!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 smtClean="0"/>
              <a:t>Seja N igual ao tamanho amostral, temos: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Pk = N.k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        100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4067944" y="4005064"/>
            <a:ext cx="86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Percentil para dados agrupados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714500"/>
            <a:ext cx="28765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ixaDeTexto 5"/>
          <p:cNvSpPr txBox="1">
            <a:spLocks noChangeArrowheads="1"/>
          </p:cNvSpPr>
          <p:nvPr/>
        </p:nvSpPr>
        <p:spPr bwMode="auto">
          <a:xfrm>
            <a:off x="2132285" y="2000250"/>
            <a:ext cx="1000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13" algn="r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b="1">
                <a:cs typeface="Times New Roman" pitchFamily="18" charset="0"/>
              </a:rPr>
              <a:t>P</a:t>
            </a:r>
            <a:r>
              <a:rPr lang="pt-BR" sz="1400" b="1">
                <a:cs typeface="Times New Roman" pitchFamily="18" charset="0"/>
              </a:rPr>
              <a:t>i</a:t>
            </a:r>
            <a:r>
              <a:rPr lang="pt-BR" b="1">
                <a:cs typeface="Times New Roman" pitchFamily="18" charset="0"/>
              </a:rPr>
              <a:t>  = </a:t>
            </a:r>
          </a:p>
        </p:txBody>
      </p:sp>
      <p:sp>
        <p:nvSpPr>
          <p:cNvPr id="22" name="CaixaDeTexto 8"/>
          <p:cNvSpPr txBox="1">
            <a:spLocks noChangeArrowheads="1"/>
          </p:cNvSpPr>
          <p:nvPr/>
        </p:nvSpPr>
        <p:spPr bwMode="auto">
          <a:xfrm>
            <a:off x="2989535" y="3357563"/>
            <a:ext cx="4643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13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 b="1">
                <a:cs typeface="Times New Roman" pitchFamily="18" charset="0"/>
              </a:rPr>
              <a:t>i     {1,2,3,4,5,...,96,97,98,99,100}</a:t>
            </a:r>
          </a:p>
          <a:p>
            <a:pPr marL="36513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 b="1">
                <a:cs typeface="Times New Roman" pitchFamily="18" charset="0"/>
              </a:rPr>
              <a:t>Limite inferior de </a:t>
            </a:r>
          </a:p>
          <a:p>
            <a:pPr marL="36513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 b="1">
                <a:cs typeface="Times New Roman" pitchFamily="18" charset="0"/>
              </a:rPr>
              <a:t>Soma das freqüências anteriores de </a:t>
            </a:r>
          </a:p>
          <a:p>
            <a:pPr marL="36513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 b="1">
                <a:cs typeface="Times New Roman" pitchFamily="18" charset="0"/>
              </a:rPr>
              <a:t>Amplitude da classe de </a:t>
            </a:r>
          </a:p>
          <a:p>
            <a:pPr marL="36513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 b="1">
                <a:cs typeface="Times New Roman" pitchFamily="18" charset="0"/>
              </a:rPr>
              <a:t>Frequência da classe 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910" y="3786188"/>
            <a:ext cx="43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0910" y="4357688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5685" y="4838700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0910" y="521493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ixaDeTexto 22"/>
          <p:cNvSpPr txBox="1"/>
          <p:nvPr/>
        </p:nvSpPr>
        <p:spPr>
          <a:xfrm>
            <a:off x="2775223" y="4357688"/>
            <a:ext cx="428625" cy="285750"/>
          </a:xfrm>
          <a:prstGeom prst="rect">
            <a:avLst/>
          </a:prstGeom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76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1600" b="1" dirty="0">
                <a:latin typeface="+mn-lt"/>
                <a:cs typeface="+mn-cs"/>
              </a:rPr>
              <a:t>=</a:t>
            </a:r>
          </a:p>
        </p:txBody>
      </p:sp>
      <p:sp>
        <p:nvSpPr>
          <p:cNvPr id="28" name="CaixaDeTexto 23"/>
          <p:cNvSpPr txBox="1"/>
          <p:nvPr/>
        </p:nvSpPr>
        <p:spPr>
          <a:xfrm>
            <a:off x="2775223" y="4786313"/>
            <a:ext cx="428625" cy="285750"/>
          </a:xfrm>
          <a:prstGeom prst="rect">
            <a:avLst/>
          </a:prstGeom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76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1600" b="1" dirty="0">
                <a:latin typeface="+mn-lt"/>
                <a:cs typeface="+mn-cs"/>
              </a:rPr>
              <a:t>=</a:t>
            </a:r>
          </a:p>
        </p:txBody>
      </p:sp>
      <p:sp>
        <p:nvSpPr>
          <p:cNvPr id="29" name="CaixaDeTexto 24"/>
          <p:cNvSpPr txBox="1"/>
          <p:nvPr/>
        </p:nvSpPr>
        <p:spPr>
          <a:xfrm>
            <a:off x="2775223" y="5286375"/>
            <a:ext cx="428625" cy="285750"/>
          </a:xfrm>
          <a:prstGeom prst="rect">
            <a:avLst/>
          </a:prstGeom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76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1600" b="1" dirty="0">
                <a:latin typeface="+mn-lt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976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Medida de Assimetria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O calculo da Assimetria resultará em valores sempre entre -1 e 1 e para tal utilizamos a equação de Pearson: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15816" y="3046224"/>
                <a:ext cx="2690160" cy="1079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𝑺𝒌</m:t>
                      </m:r>
                      <m:r>
                        <a:rPr lang="pt-BR" sz="32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sz="32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3200" b="1" i="1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  <m:r>
                            <a:rPr lang="pt-BR" sz="3200" b="1" i="1">
                              <a:latin typeface="Cambria Math"/>
                            </a:rPr>
                            <m:t>−</m:t>
                          </m:r>
                          <m:r>
                            <a:rPr lang="pt-BR" sz="3200" b="1" i="1">
                              <a:latin typeface="Cambria Math"/>
                            </a:rPr>
                            <m:t>𝑴𝒐</m:t>
                          </m:r>
                        </m:num>
                        <m:den>
                          <m:r>
                            <a:rPr lang="pt-BR" sz="3200" b="1" i="1">
                              <a:latin typeface="Cambria Math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046224"/>
                <a:ext cx="2690160" cy="107984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3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285860"/>
            <a:ext cx="8183880" cy="485778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Média Aritmética</a:t>
            </a:r>
            <a:br>
              <a:rPr lang="pt-BR" dirty="0" smtClean="0"/>
            </a:br>
            <a:r>
              <a:rPr lang="pt-BR" dirty="0" smtClean="0"/>
              <a:t>(valor médio de uma distribuição)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Média Aritmética(dados agrupados)</a:t>
            </a: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64468" y="2204864"/>
                <a:ext cx="4642415" cy="1100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pt-BR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>
                              <a:latin typeface="Cambria Math"/>
                            </a:rPr>
                            <m:t>𝑖</m:t>
                          </m:r>
                          <m:r>
                            <a:rPr lang="pt-BR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>
                              <a:latin typeface="Cambria Math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68" y="2204864"/>
                <a:ext cx="4642415" cy="110055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97343" y="4437112"/>
                <a:ext cx="5976664" cy="962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pt-BR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pt-BR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43" y="4437112"/>
                <a:ext cx="5976664" cy="9621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8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41325">
              <a:spcBef>
                <a:spcPct val="0"/>
              </a:spcBef>
              <a:buClrTx/>
              <a:buSzTx/>
              <a:buNone/>
            </a:pPr>
            <a:r>
              <a:rPr lang="pt-BR" sz="1600" dirty="0">
                <a:latin typeface="+mj-lt"/>
              </a:rPr>
              <a:t>1</a:t>
            </a:r>
            <a:r>
              <a:rPr lang="pt-BR" sz="1600" dirty="0" smtClean="0">
                <a:latin typeface="+mj-lt"/>
              </a:rPr>
              <a:t>)</a:t>
            </a:r>
            <a:r>
              <a:rPr lang="pt-BR" sz="16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Para a distribuição abaixo responda:</a:t>
            </a:r>
            <a:endParaRPr lang="pt-BR" sz="1000" dirty="0">
              <a:latin typeface="+mj-lt"/>
              <a:cs typeface="Arial" pitchFamily="34" charset="0"/>
            </a:endParaRPr>
          </a:p>
          <a:p>
            <a:pPr marL="342900" lvl="0" indent="-342900" eaLnBrk="0" hangingPunct="0">
              <a:spcBef>
                <a:spcPct val="0"/>
              </a:spcBef>
              <a:buClrTx/>
              <a:buSzTx/>
              <a:buFont typeface="+mj-lt"/>
              <a:buAutoNum type="alphaLcParenR"/>
            </a:pP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Qual a amplitude total? 			</a:t>
            </a:r>
            <a:endParaRPr lang="pt-BR" sz="1000" dirty="0">
              <a:latin typeface="+mj-lt"/>
              <a:cs typeface="Arial" pitchFamily="34" charset="0"/>
            </a:endParaRPr>
          </a:p>
          <a:p>
            <a:pPr marL="342900" lvl="0" indent="-342900" eaLnBrk="0" hangingPunct="0">
              <a:spcBef>
                <a:spcPct val="0"/>
              </a:spcBef>
              <a:buClrTx/>
              <a:buSzTx/>
              <a:buFont typeface="+mj-lt"/>
              <a:buAutoNum type="alphaLcParenR"/>
            </a:pP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Ponto médio do terceiro intervalo.		</a:t>
            </a:r>
            <a:endParaRPr lang="pt-BR" sz="1000" dirty="0">
              <a:latin typeface="+mj-lt"/>
              <a:cs typeface="Arial" pitchFamily="34" charset="0"/>
            </a:endParaRPr>
          </a:p>
          <a:p>
            <a:pPr marL="342900" lvl="0" indent="-342900" eaLnBrk="0" hangingPunct="0">
              <a:spcBef>
                <a:spcPct val="0"/>
              </a:spcBef>
              <a:buClrTx/>
              <a:buSzTx/>
              <a:buFont typeface="+mj-lt"/>
              <a:buAutoNum type="alphaLcParenR"/>
            </a:pP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Qual(is) o comprimento dos intervalos?		</a:t>
            </a:r>
            <a:endParaRPr lang="pt-BR" sz="1000" dirty="0">
              <a:latin typeface="+mj-lt"/>
              <a:cs typeface="Arial" pitchFamily="34" charset="0"/>
            </a:endParaRPr>
          </a:p>
          <a:p>
            <a:pPr marL="342900" lvl="0" indent="-342900" eaLnBrk="0" hangingPunct="0">
              <a:spcBef>
                <a:spcPct val="0"/>
              </a:spcBef>
              <a:buClrTx/>
              <a:buSzTx/>
              <a:buFont typeface="+mj-lt"/>
              <a:buAutoNum type="alphaLcParenR"/>
            </a:pP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Qual a porcentagem de internautas que gastam acima de 42 minutos na </a:t>
            </a:r>
            <a:r>
              <a:rPr lang="pt-BR" sz="1600" dirty="0" smtClean="0">
                <a:latin typeface="+mj-lt"/>
                <a:ea typeface="Times New Roman" pitchFamily="18" charset="0"/>
                <a:cs typeface="Arial" pitchFamily="34" charset="0"/>
              </a:rPr>
              <a:t>internete?</a:t>
            </a:r>
          </a:p>
          <a:p>
            <a:pPr marL="342900" lvl="0" indent="-342900" eaLnBrk="0" hangingPunct="0">
              <a:spcBef>
                <a:spcPct val="0"/>
              </a:spcBef>
              <a:buClrTx/>
              <a:buSzTx/>
              <a:buFont typeface="+mj-lt"/>
              <a:buAutoNum type="alphaLcParenR"/>
            </a:pPr>
            <a:r>
              <a:rPr lang="pt-BR" sz="1600" dirty="0" smtClean="0">
                <a:latin typeface="+mj-lt"/>
                <a:ea typeface="Times New Roman" pitchFamily="18" charset="0"/>
                <a:cs typeface="Arial" pitchFamily="34" charset="0"/>
              </a:rPr>
              <a:t>Qual </a:t>
            </a: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o valor: </a:t>
            </a:r>
            <a:r>
              <a:rPr lang="pt-BR" sz="1600" dirty="0" smtClean="0">
                <a:latin typeface="+mj-lt"/>
                <a:ea typeface="Times New Roman" pitchFamily="18" charset="0"/>
                <a:cs typeface="Arial" pitchFamily="34" charset="0"/>
              </a:rPr>
              <a:t>modal, </a:t>
            </a: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mediano e médio? O que eles representam na distribuição?</a:t>
            </a:r>
            <a:endParaRPr lang="pt-BR" sz="1000" dirty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r>
              <a:rPr lang="pt-BR" sz="16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endParaRPr lang="pt-BR" sz="1000" dirty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			Tempo de uso de internet </a:t>
            </a:r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endParaRPr lang="pt-BR" sz="1600" dirty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endParaRPr lang="pt-BR" sz="1600" dirty="0" smtClean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endParaRPr lang="pt-BR" sz="1600" dirty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endParaRPr lang="pt-BR" sz="1600" dirty="0" smtClean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endParaRPr lang="pt-BR" sz="1600" dirty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endParaRPr lang="pt-BR" sz="1600" dirty="0" smtClean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endParaRPr lang="pt-BR" sz="1600" dirty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endParaRPr lang="pt-BR" sz="1600" dirty="0" smtClean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r>
              <a:rPr lang="pt-BR" sz="1600" dirty="0" smtClean="0">
                <a:latin typeface="+mj-lt"/>
                <a:ea typeface="Times New Roman" pitchFamily="18" charset="0"/>
                <a:cs typeface="Arial" pitchFamily="34" charset="0"/>
              </a:rPr>
              <a:t>			       Recife- </a:t>
            </a: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2009</a:t>
            </a:r>
            <a:endParaRPr lang="pt-BR" sz="1000" dirty="0">
              <a:latin typeface="+mj-lt"/>
              <a:cs typeface="Arial" pitchFamily="34" charset="0"/>
            </a:endParaRPr>
          </a:p>
          <a:p>
            <a:pPr marL="0" lvl="0" indent="441325" eaLnBrk="0" hangingPunct="0">
              <a:spcBef>
                <a:spcPct val="0"/>
              </a:spcBef>
              <a:buClrTx/>
              <a:buSzTx/>
              <a:buNone/>
            </a:pP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			 </a:t>
            </a:r>
            <a:r>
              <a:rPr lang="pt-BR" sz="1600" dirty="0" smtClean="0">
                <a:latin typeface="+mj-lt"/>
                <a:ea typeface="Times New Roman" pitchFamily="18" charset="0"/>
                <a:cs typeface="Arial" pitchFamily="34" charset="0"/>
              </a:rPr>
              <a:t>      Fonte</a:t>
            </a:r>
            <a:r>
              <a:rPr lang="pt-BR" sz="1600" dirty="0">
                <a:latin typeface="+mj-lt"/>
                <a:ea typeface="Times New Roman" pitchFamily="18" charset="0"/>
                <a:cs typeface="Arial" pitchFamily="34" charset="0"/>
              </a:rPr>
              <a:t>: Fictícia.</a:t>
            </a:r>
            <a:endParaRPr lang="pt-BR" sz="24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03690"/>
              </p:ext>
            </p:extLst>
          </p:nvPr>
        </p:nvGraphicFramePr>
        <p:xfrm>
          <a:off x="3275856" y="3645024"/>
          <a:ext cx="2520315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930"/>
                <a:gridCol w="1302385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Tempo (minutos)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Internautas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7 |-- 18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18 |-- 31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31 |-- 42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42 |-- 54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54 |-- 66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66 |-- 78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78 |-- 90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13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pt-BR" sz="1600" dirty="0" smtClean="0"/>
                  <a:t>Amplitude total = 90 – 7</a:t>
                </a:r>
                <a:r>
                  <a:rPr lang="pt-BR" sz="1600" dirty="0"/>
                  <a:t> </a:t>
                </a:r>
                <a:r>
                  <a:rPr lang="pt-BR" sz="1600" dirty="0" smtClean="0"/>
                  <a:t>=  83</a:t>
                </a:r>
              </a:p>
              <a:p>
                <a:pPr marL="514350" indent="-514350">
                  <a:buAutoNum type="alphaLcParenR"/>
                </a:pPr>
                <a:r>
                  <a:rPr lang="pt-BR" sz="1600" dirty="0" smtClean="0"/>
                  <a:t>Ponto Médio 3º classe = 42+31/2 = 66,5</a:t>
                </a:r>
              </a:p>
              <a:p>
                <a:pPr marL="514350" indent="-514350">
                  <a:buAutoNum type="alphaLcParenR"/>
                </a:pPr>
                <a:r>
                  <a:rPr lang="pt-BR" sz="1600" dirty="0" smtClean="0"/>
                  <a:t>Comprimento dos intervalos = Amplitude de cada intervalo. Exemplo: </a:t>
                </a:r>
                <a:br>
                  <a:rPr lang="pt-BR" sz="1600" dirty="0" smtClean="0"/>
                </a:br>
                <a:r>
                  <a:rPr lang="pt-BR" sz="1600" dirty="0" smtClean="0"/>
                  <a:t>1º  18 – 7 = 11; 2º 31 – 18 = 13 [...]</a:t>
                </a:r>
              </a:p>
              <a:p>
                <a:pPr marL="514350" indent="-514350">
                  <a:buAutoNum type="alphaLcParenR"/>
                </a:pPr>
                <a:r>
                  <a:rPr lang="pt-BR" sz="1600" dirty="0" smtClean="0"/>
                  <a:t>Porcentagem de users para &gt; 42min,  a partir da 4ª classe.</a:t>
                </a:r>
                <a:br>
                  <a:rPr lang="pt-BR" sz="16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pt-B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/>
                          </a:rPr>
                          <m:t>8+5+6+2 </m:t>
                        </m:r>
                      </m:num>
                      <m:den>
                        <m:r>
                          <a:rPr lang="pt-BR" sz="1600" b="0" i="1" smtClean="0">
                            <a:latin typeface="Cambria Math"/>
                          </a:rPr>
                          <m:t>50</m:t>
                        </m:r>
                      </m:den>
                    </m:f>
                  </m:oMath>
                </a14:m>
                <a:r>
                  <a:rPr lang="pt-BR" sz="1600" dirty="0" smtClean="0"/>
                  <a:t>= 0,42</a:t>
                </a:r>
              </a:p>
              <a:p>
                <a:pPr marL="514350" indent="-514350">
                  <a:buAutoNum type="alphaLcParenR"/>
                </a:pPr>
                <a:r>
                  <a:rPr lang="pt-BR" sz="1600" dirty="0" smtClean="0"/>
                  <a:t>Moda, Mo = 31—42| , pois aparece com maior frequência.</a:t>
                </a:r>
                <a:br>
                  <a:rPr lang="pt-BR" sz="1600" dirty="0" smtClean="0"/>
                </a:br>
                <a:r>
                  <a:rPr lang="pt-BR" sz="1600" dirty="0" smtClean="0"/>
                  <a:t>Média,</a:t>
                </a:r>
                <a:br>
                  <a:rPr lang="pt-BR" sz="16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pt-BR" sz="16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sz="16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>
                                <a:latin typeface="Cambria Math"/>
                              </a:rPr>
                              <m:t>𝑖</m:t>
                            </m:r>
                            <m:r>
                              <a:rPr lang="pt-BR" sz="16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pt-BR" sz="160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60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sz="160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60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60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pt-BR" sz="16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>
                                <a:latin typeface="Cambria Math"/>
                              </a:rPr>
                              <m:t>𝑖</m:t>
                            </m:r>
                            <m:r>
                              <a:rPr lang="pt-BR" sz="16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pt-BR" sz="160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60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sz="160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pt-BR" sz="1600" b="0" i="0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pt-BR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/>
                          </a:rPr>
                          <m:t>(12,5∗6+24,5∗10+36,5∗13+48∗8+60∗5+72∗6+84∗2</m:t>
                        </m:r>
                      </m:num>
                      <m:den>
                        <m:r>
                          <a:rPr lang="pt-BR" sz="1600" b="0" i="1" smtClean="0"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pt-BR" sz="16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/>
                          </a:rPr>
                          <m:t>2082,5</m:t>
                        </m:r>
                      </m:num>
                      <m:den>
                        <m:r>
                          <a:rPr lang="pt-BR" sz="1600" b="0" i="1" smtClean="0"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pt-BR" sz="1600" b="0" i="1" smtClean="0">
                        <a:latin typeface="Cambria Math"/>
                      </a:rPr>
                      <m:t>=4,65</m:t>
                    </m:r>
                  </m:oMath>
                </a14:m>
                <a:r>
                  <a:rPr lang="pt-BR" sz="1600" b="0" dirty="0" smtClean="0"/>
                  <a:t/>
                </a:r>
                <a:br>
                  <a:rPr lang="pt-BR" sz="1600" b="0" dirty="0" smtClean="0"/>
                </a:br>
                <a:r>
                  <a:rPr lang="pt-BR" sz="1600" b="0" dirty="0" smtClean="0"/>
                  <a:t>Mediana, n/2 = soma das frequencias/2  = 50/2 = 25. </a:t>
                </a:r>
                <a:r>
                  <a:rPr lang="pt-BR" sz="1600" dirty="0" smtClean="0"/>
                  <a:t>Se fizermos a tabela de frequências acumuladas esse valor vai referenciar a 3ª classe. Então:</a:t>
                </a:r>
                <a:endParaRPr lang="pt-BR" sz="1600" b="0" dirty="0" smtClean="0"/>
              </a:p>
              <a:p>
                <a:pPr marL="0" indent="0">
                  <a:buNone/>
                </a:pPr>
                <a:r>
                  <a:rPr lang="pt-BR" sz="1600" b="0" dirty="0" smtClean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smtClean="0">
                        <a:latin typeface="Cambria Math"/>
                      </a:rPr>
                      <m:t>Md</m:t>
                    </m:r>
                    <m:r>
                      <a:rPr lang="pt-BR" sz="16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pt-BR" sz="1600" b="0" i="1" smtClean="0">
                            <a:latin typeface="Cambria Math"/>
                          </a:rPr>
                        </m:ctrlPr>
                      </m:sSupPr>
                      <m:e>
                        <m:eqArr>
                          <m:eqArrPr>
                            <m:ctrlPr>
                              <a:rPr lang="pt-BR" sz="16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t-BR" sz="1600" b="0" i="1" smtClean="0">
                                <a:latin typeface="Cambria Math"/>
                              </a:rPr>
                              <m:t>31+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/>
                                  </a:rPr>
                                  <m:t>25 −16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pt-BR" sz="1600" b="0" i="1" smtClean="0">
                                <a:latin typeface="Cambria Math"/>
                              </a:rPr>
                              <m:t> 11</m:t>
                            </m:r>
                          </m:e>
                          <m:e>
                            <m:r>
                              <a:rPr lang="pt-BR" sz="1600" b="0" i="1" smtClean="0">
                                <a:latin typeface="Cambria Math"/>
                              </a:rPr>
                              <m:t>13</m:t>
                            </m:r>
                          </m:e>
                        </m:eqArr>
                      </m:e>
                      <m:sup/>
                    </m:sSup>
                    <m:r>
                      <a:rPr lang="pt-BR" sz="1600" b="0" i="1" smtClean="0">
                        <a:latin typeface="Cambria Math"/>
                      </a:rPr>
                      <m:t>=  38,61</m:t>
                    </m:r>
                  </m:oMath>
                </a14:m>
                <a:endParaRPr lang="pt-BR" sz="16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5182375"/>
            <a:ext cx="2066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7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49263">
              <a:spcBef>
                <a:spcPct val="0"/>
              </a:spcBef>
              <a:buClrTx/>
              <a:buSzTx/>
              <a:buNone/>
            </a:pPr>
            <a:r>
              <a:rPr lang="pt-BR" sz="2400" dirty="0">
                <a:latin typeface="+mj-lt"/>
              </a:rPr>
              <a:t>2</a:t>
            </a:r>
            <a:r>
              <a:rPr lang="pt-BR" sz="2400" dirty="0" smtClean="0">
                <a:latin typeface="+mj-lt"/>
              </a:rPr>
              <a:t>)</a:t>
            </a:r>
            <a:r>
              <a:rPr lang="pt-BR" sz="2400" dirty="0" smtClean="0">
                <a:latin typeface="+mj-lt"/>
                <a:ea typeface="Times New Roman" pitchFamily="18" charset="0"/>
                <a:cs typeface="Arial" pitchFamily="34" charset="0"/>
              </a:rPr>
              <a:t> Considere a seguinte distribuição de freqüências. </a:t>
            </a:r>
            <a:endParaRPr lang="pt-BR" sz="1200" dirty="0" smtClean="0">
              <a:latin typeface="+mj-lt"/>
              <a:cs typeface="Arial" pitchFamily="34" charset="0"/>
            </a:endParaRPr>
          </a:p>
          <a:p>
            <a:pPr marL="0" lvl="0" indent="449263" eaLnBrk="0" hangingPunct="0">
              <a:spcBef>
                <a:spcPct val="0"/>
              </a:spcBef>
              <a:buClrTx/>
              <a:buSzTx/>
              <a:buNone/>
            </a:pPr>
            <a:r>
              <a:rPr lang="pt-BR" sz="2400" dirty="0" smtClean="0">
                <a:latin typeface="+mj-lt"/>
                <a:ea typeface="Times New Roman" pitchFamily="18" charset="0"/>
                <a:cs typeface="Arial" pitchFamily="34" charset="0"/>
              </a:rPr>
              <a:t>a) Calcule a média, a variância e o desvio padrão, a mediana e a moda.</a:t>
            </a:r>
            <a:endParaRPr lang="pt-BR" sz="1200" dirty="0" smtClean="0">
              <a:latin typeface="+mj-lt"/>
              <a:cs typeface="Arial" pitchFamily="34" charset="0"/>
            </a:endParaRPr>
          </a:p>
          <a:p>
            <a:pPr marL="0" lvl="0" indent="449263" eaLnBrk="0" hangingPunct="0">
              <a:spcBef>
                <a:spcPct val="0"/>
              </a:spcBef>
              <a:buClrTx/>
              <a:buSzTx/>
              <a:buNone/>
            </a:pPr>
            <a:r>
              <a:rPr lang="pt-BR" sz="2400" dirty="0" smtClean="0">
                <a:latin typeface="+mj-lt"/>
                <a:ea typeface="Times New Roman" pitchFamily="18" charset="0"/>
                <a:cs typeface="Arial" pitchFamily="34" charset="0"/>
              </a:rPr>
              <a:t>b) Qual das medidas de tendência central descreve melhor os dados? Justifique</a:t>
            </a:r>
            <a:endParaRPr lang="pt-BR" sz="1200" dirty="0" smtClean="0">
              <a:latin typeface="+mj-lt"/>
              <a:cs typeface="Arial" pitchFamily="34" charset="0"/>
            </a:endParaRPr>
          </a:p>
          <a:p>
            <a:pPr marL="0" lvl="0" indent="449263" eaLnBrk="0" hangingPunct="0">
              <a:spcBef>
                <a:spcPct val="0"/>
              </a:spcBef>
              <a:buClrTx/>
              <a:buSzTx/>
              <a:buNone/>
            </a:pPr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12770"/>
              </p:ext>
            </p:extLst>
          </p:nvPr>
        </p:nvGraphicFramePr>
        <p:xfrm>
          <a:off x="1187624" y="3575873"/>
          <a:ext cx="6552728" cy="1149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153"/>
                <a:gridCol w="668169"/>
                <a:gridCol w="670427"/>
                <a:gridCol w="670427"/>
                <a:gridCol w="670427"/>
                <a:gridCol w="670427"/>
                <a:gridCol w="670427"/>
                <a:gridCol w="670427"/>
                <a:gridCol w="668922"/>
                <a:gridCol w="668922"/>
              </a:tblGrid>
              <a:tr h="57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X</a:t>
                      </a:r>
                      <a:r>
                        <a:rPr lang="pt-BR" sz="2400" baseline="-25000" dirty="0">
                          <a:effectLst/>
                        </a:rPr>
                        <a:t>i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-4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-3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-2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-1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7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f</a:t>
                      </a:r>
                      <a:r>
                        <a:rPr lang="pt-BR" sz="2400" baseline="-25000">
                          <a:effectLst/>
                        </a:rPr>
                        <a:t>i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60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120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180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240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190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160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90</a:t>
                      </a:r>
                      <a:endParaRPr lang="pt-B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a) 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9" y="1700808"/>
            <a:ext cx="3856037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36" y="1556791"/>
            <a:ext cx="34480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67" y="4404676"/>
            <a:ext cx="29845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0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Continuação...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157537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8205"/>
            <a:ext cx="3484563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0" y="1340768"/>
                <a:ext cx="839216" cy="374079"/>
              </a:xfrm>
              <a:prstGeom prst="rect">
                <a:avLst/>
              </a:prstGeom>
            </p:spPr>
            <p:txBody>
              <a:bodyPr vert="horz" wrap="none" lIns="182880" tIns="0" rtlCol="0">
                <a:noAutofit/>
              </a:bodyPr>
              <a:lstStyle/>
              <a:p>
                <a:pPr marL="36576" marR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2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2">
                              <a:shade val="25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𝑴𝒆𝒅𝒊𝒂𝒏𝒂</m:t>
                      </m:r>
                      <m:r>
                        <a:rPr kumimoji="0" lang="pt-BR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2">
                              <a:shade val="25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2">
                              <a:shade val="25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2">
                              <a:shade val="25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pt-BR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2">
                                  <a:shade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shade val="2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pt-BR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2">
                                          <a:shade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pt-BR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2">
                                          <a:shade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𝟏𝟐𝟕𝟎</m:t>
                                  </m:r>
                                </m:num>
                                <m:den>
                                  <m:r>
                                    <a:rPr kumimoji="0" lang="pt-BR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2">
                                          <a:shade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pt-BR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shade val="2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r>
                                <a:rPr kumimoji="0" lang="pt-BR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shade val="2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𝟓𝟔𝟎</m:t>
                              </m:r>
                            </m:e>
                          </m:d>
                          <m:r>
                            <a:rPr kumimoji="0" lang="pt-BR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2">
                                  <a:shade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pt-BR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2">
                                  <a:shade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pt-BR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2">
                                  <a:shade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𝟖𝟎𝟎</m:t>
                          </m:r>
                        </m:den>
                      </m:f>
                    </m:oMath>
                  </m:oMathPara>
                </a14:m>
                <a:endPara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shade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40768"/>
                <a:ext cx="839216" cy="374079"/>
              </a:xfrm>
              <a:prstGeom prst="rect">
                <a:avLst/>
              </a:prstGeom>
              <a:blipFill rotWithShape="1">
                <a:blip r:embed="rId4"/>
                <a:stretch>
                  <a:fillRect r="-298551" b="-1262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79912" y="2428202"/>
            <a:ext cx="3528392" cy="352723"/>
          </a:xfrm>
          <a:prstGeom prst="rect">
            <a:avLst/>
          </a:prstGeom>
        </p:spPr>
        <p:txBody>
          <a:bodyPr vert="horz" wrap="none" lIns="182880" tIns="0" rtlCol="0">
            <a:noAutofit/>
          </a:bodyPr>
          <a:lstStyle/>
          <a:p>
            <a:pPr marL="36576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Obs: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limite inferior da classe é o próprio valor.</a:t>
            </a:r>
          </a:p>
          <a:p>
            <a:pPr marL="36576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</a:pPr>
            <a:r>
              <a:rPr lang="pt-BR" sz="1600" b="1" baseline="0" dirty="0" smtClean="0">
                <a:solidFill>
                  <a:schemeClr val="bg2">
                    <a:shade val="25000"/>
                  </a:schemeClr>
                </a:solidFill>
                <a:latin typeface="+mn-lt"/>
                <a:cs typeface="+mn-cs"/>
              </a:rPr>
              <a:t>Obs2: A</a:t>
            </a:r>
            <a:r>
              <a:rPr lang="pt-BR" sz="1600" b="1" dirty="0" smtClean="0">
                <a:solidFill>
                  <a:schemeClr val="bg2">
                    <a:shade val="25000"/>
                  </a:schemeClr>
                </a:solidFill>
                <a:latin typeface="+mn-lt"/>
                <a:cs typeface="+mn-cs"/>
              </a:rPr>
              <a:t> amplitude da classe é 1, pois só existe </a:t>
            </a:r>
          </a:p>
          <a:p>
            <a:pPr marL="36576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</a:pPr>
            <a:r>
              <a:rPr lang="pt-BR" sz="1600" b="1" dirty="0" smtClean="0">
                <a:solidFill>
                  <a:schemeClr val="bg2">
                    <a:shade val="25000"/>
                  </a:schemeClr>
                </a:solidFill>
                <a:latin typeface="+mn-lt"/>
                <a:cs typeface="+mn-cs"/>
              </a:rPr>
              <a:t>um elemento.</a:t>
            </a: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716016" y="3685353"/>
                <a:ext cx="32233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chemeClr val="bg2">
                              <a:shade val="25000"/>
                            </a:schemeClr>
                          </a:solidFill>
                          <a:latin typeface="Cambria Math"/>
                        </a:rPr>
                        <m:t>𝑴𝒆𝒅𝒊𝒂𝒏𝒂</m:t>
                      </m:r>
                      <m:r>
                        <a:rPr lang="pt-BR" b="1" i="1" smtClean="0">
                          <a:solidFill>
                            <a:schemeClr val="bg2">
                              <a:shade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solidFill>
                            <a:schemeClr val="bg2">
                              <a:shade val="25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solidFill>
                            <a:schemeClr val="bg2">
                              <a:shade val="2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solidFill>
                            <a:schemeClr val="bg2">
                              <a:shade val="25000"/>
                            </a:schemeClr>
                          </a:solidFill>
                          <a:latin typeface="Cambria Math"/>
                        </a:rPr>
                        <m:t>𝟎𝟗𝟑𝟕𝟓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685353"/>
                <a:ext cx="322338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690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Continução...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2" y="2780928"/>
            <a:ext cx="3875087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87508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685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1800" dirty="0"/>
              <a:t>4</a:t>
            </a:r>
            <a:r>
              <a:rPr lang="pt-BR" sz="1800" dirty="0" smtClean="0"/>
              <a:t>) </a:t>
            </a:r>
            <a:r>
              <a:rPr lang="pt-BR" sz="1800" dirty="0"/>
              <a:t>Seguidamente apresentam-se algumas estimativas para a velocidade da luz, determinadas por Michelson em 1882 (Statistics and Data Analysis, Siegel):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pt-BR" sz="1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pt-BR" sz="1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1800" dirty="0" smtClean="0"/>
              <a:t>	299.88</a:t>
            </a:r>
            <a:r>
              <a:rPr lang="pt-BR" sz="1800" dirty="0"/>
              <a:t>, 299.90, 299.94, 299.88, 299.96, 299.85, 299.94, 299.80, 299.84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pt-BR" sz="1800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pt-BR" sz="1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1800" dirty="0"/>
              <a:t>	</a:t>
            </a:r>
            <a:r>
              <a:rPr lang="pt-BR" sz="1800" b="1" dirty="0"/>
              <a:t>a)</a:t>
            </a:r>
            <a:r>
              <a:rPr lang="pt-BR" sz="1800" dirty="0"/>
              <a:t> Determine a média</a:t>
            </a:r>
            <a:br>
              <a:rPr lang="pt-BR" sz="1800" dirty="0"/>
            </a:br>
            <a:r>
              <a:rPr lang="pt-BR" sz="1800" b="1" dirty="0"/>
              <a:t>b)</a:t>
            </a:r>
            <a:r>
              <a:rPr lang="pt-BR" sz="1800" dirty="0"/>
              <a:t> Determine o desvio padrão, utilizando a expressão da definição.</a:t>
            </a:r>
            <a:br>
              <a:rPr lang="pt-BR" sz="1800" dirty="0"/>
            </a:br>
            <a:r>
              <a:rPr lang="pt-BR" sz="1800" b="1" dirty="0"/>
              <a:t>c)</a:t>
            </a:r>
            <a:r>
              <a:rPr lang="pt-BR" sz="1800" dirty="0"/>
              <a:t> Subtraia 299 de cada um dos dados e determine o desvio padrão, dos resultados obtidos, utilizando a fórmula utilizada na alínea anterior. Comente os resultados obtidos.</a:t>
            </a:r>
            <a:br>
              <a:rPr lang="pt-BR" sz="1800" dirty="0"/>
            </a:br>
            <a:r>
              <a:rPr lang="pt-BR" sz="1800" b="1" dirty="0"/>
              <a:t>d)</a:t>
            </a:r>
            <a:r>
              <a:rPr lang="pt-BR" sz="1800" dirty="0"/>
              <a:t> Calcule a média dos valores com que trabalhou na alínea anterior. Adicione à média obtida 299. </a:t>
            </a:r>
            <a:endParaRPr lang="pt-BR" sz="1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pt-BR" sz="1800" dirty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8060" y="1484784"/>
            <a:ext cx="6096000" cy="2595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423" y="4581128"/>
            <a:ext cx="62372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717544"/>
            <a:ext cx="876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1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	      Média Ponderada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		      Média Harmônica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63427" y="2159806"/>
                <a:ext cx="6102424" cy="902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27" y="2159806"/>
                <a:ext cx="6102424" cy="90255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79700" y="4293096"/>
                <a:ext cx="4469878" cy="108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𝐻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+…+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700" y="4293096"/>
                <a:ext cx="4469878" cy="108523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6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	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	      Média Geométrica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23728" y="2776866"/>
                <a:ext cx="4643899" cy="1304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𝐺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pt-BR" i="1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i="1">
                              <a:latin typeface="Cambria Math"/>
                            </a:rPr>
                            <m:t>𝑛</m:t>
                          </m:r>
                        </m:deg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⋅…⋅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776866"/>
                <a:ext cx="4643899" cy="130426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Mediana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É um número que sepera a população em ½ de valores inferiores ao tal número e ½ de valores superiores!</a:t>
            </a:r>
          </a:p>
          <a:p>
            <a:pPr marL="0" indent="0">
              <a:buNone/>
            </a:pPr>
            <a:endParaRPr lang="pt-BR" dirty="0"/>
          </a:p>
          <a:p>
            <a:pPr marL="347663" lvl="1" indent="0">
              <a:buNone/>
            </a:pPr>
            <a:r>
              <a:rPr lang="pt-BR" sz="2000" i="1" dirty="0">
                <a:solidFill>
                  <a:srgbClr val="FF0000"/>
                </a:solidFill>
              </a:rPr>
              <a:t>Se n é ímpar, mediana é o valor central:</a:t>
            </a:r>
          </a:p>
          <a:p>
            <a:pPr lvl="1">
              <a:buNone/>
            </a:pPr>
            <a:r>
              <a:rPr lang="pt-BR" sz="2000" i="1" dirty="0"/>
              <a:t>		Na amostra 30 32 35 48 76 a mediana é 35</a:t>
            </a:r>
          </a:p>
          <a:p>
            <a:pPr lvl="1">
              <a:buNone/>
            </a:pPr>
            <a:endParaRPr lang="pt-BR" sz="2000" i="1" dirty="0"/>
          </a:p>
          <a:p>
            <a:pPr marL="347663" lvl="1" indent="0">
              <a:buNone/>
            </a:pPr>
            <a:r>
              <a:rPr lang="pt-BR" sz="2000" i="1" dirty="0">
                <a:solidFill>
                  <a:srgbClr val="FF0000"/>
                </a:solidFill>
              </a:rPr>
              <a:t>Se n é par, mediana é a média simples entre os dois valores centrais:</a:t>
            </a:r>
          </a:p>
          <a:p>
            <a:pPr lvl="1">
              <a:buNone/>
            </a:pPr>
            <a:r>
              <a:rPr lang="pt-BR" sz="2000" i="1" dirty="0"/>
              <a:t>		Na amostra 30 32 35 48 76 81 a mediana é </a:t>
            </a:r>
          </a:p>
          <a:p>
            <a:pPr lvl="1">
              <a:buNone/>
            </a:pPr>
            <a:r>
              <a:rPr lang="pt-BR" sz="2000" i="1" dirty="0"/>
              <a:t>		         </a:t>
            </a:r>
            <a:r>
              <a:rPr lang="pt-BR" sz="2000" i="1" u="sng" dirty="0"/>
              <a:t>35 + 48</a:t>
            </a:r>
            <a:r>
              <a:rPr lang="pt-BR" sz="2000" i="1" dirty="0"/>
              <a:t> = 41,5</a:t>
            </a:r>
          </a:p>
          <a:p>
            <a:pPr lvl="1">
              <a:buNone/>
            </a:pPr>
            <a:r>
              <a:rPr lang="pt-BR" sz="2000" i="1" dirty="0"/>
              <a:t>                    </a:t>
            </a:r>
            <a:r>
              <a:rPr lang="pt-BR" sz="2000" i="1" dirty="0" smtClean="0"/>
              <a:t>   2</a:t>
            </a:r>
            <a:endParaRPr lang="pt-BR" sz="2000" i="1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9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3" y="3853526"/>
            <a:ext cx="4133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Mediana para dados agrupados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lvl="1" indent="0" algn="ctr">
              <a:buNone/>
            </a:pPr>
            <a:r>
              <a:rPr lang="pt-BR" sz="2000" i="1" dirty="0"/>
              <a:t>1º: Calcula-se n/2;</a:t>
            </a:r>
          </a:p>
          <a:p>
            <a:pPr lvl="1" algn="ctr">
              <a:buNone/>
            </a:pPr>
            <a:endParaRPr lang="pt-BR" sz="2000" i="1" dirty="0"/>
          </a:p>
          <a:p>
            <a:pPr marL="347663" lvl="1" indent="0" algn="ctr">
              <a:buNone/>
            </a:pPr>
            <a:r>
              <a:rPr lang="pt-BR" sz="2000" i="1" dirty="0"/>
              <a:t>2º: Achar qual das classes esse valor se encontra a partir das freqüências absolutas;</a:t>
            </a:r>
          </a:p>
          <a:p>
            <a:pPr lvl="1" algn="ctr">
              <a:buNone/>
            </a:pPr>
            <a:endParaRPr lang="pt-BR" sz="2000" i="1" dirty="0"/>
          </a:p>
          <a:p>
            <a:pPr marL="347663" lvl="1" indent="0" algn="ctr">
              <a:buNone/>
            </a:pPr>
            <a:r>
              <a:rPr lang="pt-BR" sz="2000" i="1" dirty="0"/>
              <a:t>3º: Usar a fórmula</a:t>
            </a:r>
          </a:p>
          <a:p>
            <a:pPr marL="0" indent="0">
              <a:buNone/>
            </a:pPr>
            <a:endParaRPr lang="pt-BR" dirty="0" smtClean="0"/>
          </a:p>
        </p:txBody>
      </p:sp>
      <p:cxnSp>
        <p:nvCxnSpPr>
          <p:cNvPr id="6" name="Conector de seta reta 7"/>
          <p:cNvCxnSpPr/>
          <p:nvPr/>
        </p:nvCxnSpPr>
        <p:spPr>
          <a:xfrm rot="5400000">
            <a:off x="2442363" y="4965193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11"/>
          <p:cNvCxnSpPr/>
          <p:nvPr/>
        </p:nvCxnSpPr>
        <p:spPr>
          <a:xfrm rot="5400000" flipH="1" flipV="1">
            <a:off x="4337621" y="5342442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15"/>
          <p:cNvCxnSpPr/>
          <p:nvPr/>
        </p:nvCxnSpPr>
        <p:spPr>
          <a:xfrm>
            <a:off x="5505446" y="3822410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6"/>
          <p:cNvCxnSpPr/>
          <p:nvPr/>
        </p:nvCxnSpPr>
        <p:spPr>
          <a:xfrm rot="5400000" flipH="1" flipV="1">
            <a:off x="4320379" y="3769590"/>
            <a:ext cx="4302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23"/>
          <p:cNvSpPr txBox="1"/>
          <p:nvPr/>
        </p:nvSpPr>
        <p:spPr>
          <a:xfrm>
            <a:off x="1335875" y="5214431"/>
            <a:ext cx="2786063" cy="428625"/>
          </a:xfrm>
          <a:prstGeom prst="rect">
            <a:avLst/>
          </a:prstGeom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1600" b="1" dirty="0">
                <a:solidFill>
                  <a:srgbClr val="0070C0"/>
                </a:solidFill>
                <a:cs typeface="Arial" charset="0"/>
              </a:rPr>
              <a:t>Limite inferior da classe</a:t>
            </a:r>
            <a:endParaRPr lang="pt-BR" sz="16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11" name="CaixaDeTexto 24"/>
          <p:cNvSpPr txBox="1"/>
          <p:nvPr/>
        </p:nvSpPr>
        <p:spPr>
          <a:xfrm>
            <a:off x="5719758" y="3609685"/>
            <a:ext cx="3429000" cy="714375"/>
          </a:xfrm>
          <a:prstGeom prst="rect">
            <a:avLst/>
          </a:prstGeom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1600" b="1" dirty="0">
                <a:solidFill>
                  <a:srgbClr val="0070C0"/>
                </a:solidFill>
                <a:cs typeface="Arial" charset="0"/>
              </a:rPr>
              <a:t>Amplitude da classe da mediana</a:t>
            </a:r>
            <a:endParaRPr lang="pt-BR" sz="16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12" name="CaixaDeTexto 25"/>
          <p:cNvSpPr txBox="1"/>
          <p:nvPr/>
        </p:nvSpPr>
        <p:spPr>
          <a:xfrm>
            <a:off x="5336952" y="5414673"/>
            <a:ext cx="3214688" cy="571500"/>
          </a:xfrm>
          <a:prstGeom prst="rect">
            <a:avLst/>
          </a:prstGeom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1600" b="1" dirty="0">
                <a:solidFill>
                  <a:srgbClr val="0070C0"/>
                </a:solidFill>
                <a:cs typeface="Arial" charset="0"/>
              </a:rPr>
              <a:t>Freqüência da classe da mediana</a:t>
            </a:r>
            <a:endParaRPr lang="pt-BR" sz="16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13" name="CaixaDeTexto 26"/>
          <p:cNvSpPr txBox="1"/>
          <p:nvPr/>
        </p:nvSpPr>
        <p:spPr>
          <a:xfrm>
            <a:off x="321466" y="3340965"/>
            <a:ext cx="4071937" cy="714375"/>
          </a:xfrm>
          <a:prstGeom prst="rect">
            <a:avLst/>
          </a:prstGeom>
        </p:spPr>
        <p:txBody>
          <a:bodyPr lIns="182880" t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1600" b="1" dirty="0">
                <a:solidFill>
                  <a:srgbClr val="0070C0"/>
                </a:solidFill>
                <a:cs typeface="Arial" charset="0"/>
              </a:rPr>
              <a:t>Soma das freqüências anteriores a classe da mediana</a:t>
            </a:r>
            <a:endParaRPr lang="pt-BR" sz="16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cxnSp>
        <p:nvCxnSpPr>
          <p:cNvPr id="14" name="Conector de seta reta 9"/>
          <p:cNvCxnSpPr/>
          <p:nvPr/>
        </p:nvCxnSpPr>
        <p:spPr>
          <a:xfrm>
            <a:off x="4622577" y="5631006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22"/>
          <p:cNvCxnSpPr/>
          <p:nvPr/>
        </p:nvCxnSpPr>
        <p:spPr>
          <a:xfrm rot="10800000">
            <a:off x="4107654" y="3561411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3"/>
          <p:cNvCxnSpPr/>
          <p:nvPr/>
        </p:nvCxnSpPr>
        <p:spPr>
          <a:xfrm rot="5400000" flipH="1" flipV="1">
            <a:off x="5396702" y="3926318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9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98561"/>
              </p:ext>
            </p:extLst>
          </p:nvPr>
        </p:nvGraphicFramePr>
        <p:xfrm>
          <a:off x="1979712" y="1340768"/>
          <a:ext cx="3456384" cy="33357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/>
                <a:gridCol w="1728192"/>
              </a:tblGrid>
              <a:tr h="775468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Idade</a:t>
                      </a:r>
                      <a:r>
                        <a:rPr lang="pt-BR" baseline="0" dirty="0" smtClean="0"/>
                        <a:t> 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Nº </a:t>
                      </a:r>
                      <a:r>
                        <a:rPr lang="pt-BR" baseline="0" dirty="0" smtClean="0"/>
                        <a:t>Crianças</a:t>
                      </a:r>
                      <a:endParaRPr lang="pt-BR" dirty="0"/>
                    </a:p>
                  </a:txBody>
                  <a:tcPr/>
                </a:tc>
              </a:tr>
              <a:tr h="36241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 –</a:t>
                      </a:r>
                      <a:r>
                        <a:rPr lang="pt-BR" baseline="0" dirty="0" smtClean="0"/>
                        <a:t> 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69</a:t>
                      </a:r>
                      <a:endParaRPr lang="pt-BR" dirty="0"/>
                    </a:p>
                  </a:txBody>
                  <a:tcPr/>
                </a:tc>
              </a:tr>
              <a:tr h="36241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 – 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</a:t>
                      </a:r>
                      <a:endParaRPr lang="pt-BR" dirty="0"/>
                    </a:p>
                  </a:txBody>
                  <a:tcPr/>
                </a:tc>
              </a:tr>
              <a:tr h="36241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 – 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</a:t>
                      </a:r>
                      <a:endParaRPr lang="pt-BR" dirty="0"/>
                    </a:p>
                  </a:txBody>
                  <a:tcPr/>
                </a:tc>
              </a:tr>
              <a:tr h="36241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 – 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</a:tr>
              <a:tr h="36241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80 – 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</a:p>
                  </a:txBody>
                  <a:tcPr/>
                </a:tc>
              </a:tr>
              <a:tr h="36241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 – 140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</a:tr>
              <a:tr h="36241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9224"/>
              </p:ext>
            </p:extLst>
          </p:nvPr>
        </p:nvGraphicFramePr>
        <p:xfrm>
          <a:off x="5436096" y="1340766"/>
          <a:ext cx="1656184" cy="33297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4"/>
              </a:tblGrid>
              <a:tr h="769472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F</a:t>
                      </a:r>
                      <a:endParaRPr lang="pt-BR" dirty="0"/>
                    </a:p>
                  </a:txBody>
                  <a:tcPr/>
                </a:tc>
              </a:tr>
              <a:tr h="36327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0+69</a:t>
                      </a:r>
                      <a:r>
                        <a:rPr lang="pt-BR" baseline="0" dirty="0" smtClean="0"/>
                        <a:t> = 69</a:t>
                      </a:r>
                      <a:endParaRPr lang="pt-BR" dirty="0"/>
                    </a:p>
                  </a:txBody>
                  <a:tcPr/>
                </a:tc>
              </a:tr>
              <a:tr h="36327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69+26</a:t>
                      </a:r>
                      <a:r>
                        <a:rPr lang="pt-BR" baseline="0" dirty="0" smtClean="0"/>
                        <a:t> = 95</a:t>
                      </a:r>
                      <a:endParaRPr lang="pt-BR" dirty="0"/>
                    </a:p>
                  </a:txBody>
                  <a:tcPr/>
                </a:tc>
              </a:tr>
              <a:tr h="36327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95+13 = 108</a:t>
                      </a:r>
                      <a:endParaRPr lang="pt-BR" dirty="0"/>
                    </a:p>
                  </a:txBody>
                  <a:tcPr/>
                </a:tc>
              </a:tr>
              <a:tr h="36327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108+9</a:t>
                      </a:r>
                      <a:r>
                        <a:rPr lang="pt-BR" baseline="0" dirty="0" smtClean="0"/>
                        <a:t> = 117</a:t>
                      </a:r>
                      <a:endParaRPr lang="pt-BR" dirty="0"/>
                    </a:p>
                  </a:txBody>
                  <a:tcPr/>
                </a:tc>
              </a:tr>
              <a:tr h="36327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117+7</a:t>
                      </a:r>
                      <a:r>
                        <a:rPr lang="pt-BR" baseline="0" dirty="0" smtClean="0"/>
                        <a:t> =124</a:t>
                      </a:r>
                      <a:endParaRPr lang="pt-BR" dirty="0"/>
                    </a:p>
                  </a:txBody>
                  <a:tcPr/>
                </a:tc>
              </a:tr>
              <a:tr h="36327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124</a:t>
                      </a:r>
                      <a:r>
                        <a:rPr lang="pt-BR" baseline="0" dirty="0" smtClean="0"/>
                        <a:t> + 6 = 130</a:t>
                      </a:r>
                      <a:endParaRPr lang="pt-BR" dirty="0"/>
                    </a:p>
                  </a:txBody>
                  <a:tcPr/>
                </a:tc>
              </a:tr>
              <a:tr h="36327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5013176"/>
            <a:ext cx="7848872" cy="576064"/>
          </a:xfrm>
          <a:prstGeom prst="rect">
            <a:avLst/>
          </a:prstGeom>
        </p:spPr>
        <p:txBody>
          <a:bodyPr vert="horz" wrap="square" lIns="182880" tIns="0" rtlCol="0">
            <a:noAutofit/>
          </a:bodyPr>
          <a:lstStyle/>
          <a:p>
            <a:pPr marL="36576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</a:pPr>
            <a:r>
              <a:rPr lang="pt-BR" sz="1600" noProof="0" dirty="0" smtClean="0">
                <a:latin typeface="+mn-lt"/>
                <a:cs typeface="+mn-cs"/>
              </a:rPr>
              <a:t>n/2 = 130/2 = 65 (Representa o elemento metade, localizado na primeira classe)</a:t>
            </a:r>
          </a:p>
          <a:p>
            <a:pPr marL="36576" marR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</a:pPr>
            <a:r>
              <a:rPr kumimoji="0" lang="pt-BR" sz="160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			</a:t>
            </a:r>
            <a:endParaRPr kumimoji="0" lang="pt-BR" sz="18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67944" y="5805264"/>
            <a:ext cx="1512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9805" y="5376540"/>
            <a:ext cx="7632848" cy="605415"/>
          </a:xfrm>
          <a:prstGeom prst="rect">
            <a:avLst/>
          </a:prstGeom>
        </p:spPr>
        <p:txBody>
          <a:bodyPr vert="horz" wrap="none" lIns="182880" tIns="0" rtlCol="0">
            <a:noAutofit/>
          </a:bodyPr>
          <a:lstStyle/>
          <a:p>
            <a:pPr marL="36576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pt-BR" sz="2000" dirty="0" smtClean="0"/>
              <a:t>Md </a:t>
            </a:r>
            <a:r>
              <a:rPr lang="pt-BR" sz="2000" dirty="0"/>
              <a:t>= </a:t>
            </a:r>
            <a:r>
              <a:rPr lang="pt-BR" sz="2000" dirty="0" smtClean="0"/>
              <a:t>0 </a:t>
            </a:r>
            <a:r>
              <a:rPr lang="pt-BR" sz="2000" dirty="0"/>
              <a:t>+ </a:t>
            </a:r>
            <a:r>
              <a:rPr lang="pt-BR" sz="2000" dirty="0" smtClean="0"/>
              <a:t>(65 – 0 )*</a:t>
            </a:r>
            <a:r>
              <a:rPr lang="pt-BR" sz="2000" u="sng" dirty="0"/>
              <a:t>20</a:t>
            </a:r>
            <a:r>
              <a:rPr lang="pt-BR" sz="2000" dirty="0"/>
              <a:t> = </a:t>
            </a:r>
            <a:r>
              <a:rPr lang="pt-BR" sz="2000" dirty="0" smtClean="0"/>
              <a:t>18,84</a:t>
            </a:r>
          </a:p>
          <a:p>
            <a:pPr marL="365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pt-BR" sz="2000" dirty="0" smtClean="0"/>
              <a:t>			           69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41494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9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	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7992888" cy="4896544"/>
          </a:xfrm>
          <a:prstGeom prst="rect">
            <a:avLst/>
          </a:prstGeom>
        </p:spPr>
        <p:txBody>
          <a:bodyPr vert="horz" wrap="square" lIns="182880" tIns="0" rtlCol="0">
            <a:noAutofit/>
          </a:bodyPr>
          <a:lstStyle/>
          <a:p>
            <a:pPr marL="36576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" y="1285860"/>
            <a:ext cx="81838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1" fontAlgn="base" hangingPunct="1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1" fontAlgn="base" hangingPunct="1">
              <a:spcBef>
                <a:spcPts val="250"/>
              </a:spcBef>
              <a:spcAft>
                <a:spcPct val="0"/>
              </a:spcAft>
              <a:buClr>
                <a:srgbClr val="58B7C3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1" fontAlgn="base" hangingPunct="1">
              <a:spcBef>
                <a:spcPts val="225"/>
              </a:spcBef>
              <a:spcAft>
                <a:spcPct val="0"/>
              </a:spcAft>
              <a:buClr>
                <a:srgbClr val="58B7C3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1" fontAlgn="base" hangingPunct="1">
              <a:spcBef>
                <a:spcPts val="250"/>
              </a:spcBef>
              <a:spcAft>
                <a:spcPct val="0"/>
              </a:spcAft>
              <a:buClr>
                <a:srgbClr val="DE50E4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 pitchFamily="18" charset="2"/>
              <a:buNone/>
            </a:pPr>
            <a:r>
              <a:rPr lang="pt-BR" dirty="0" smtClean="0"/>
              <a:t>Valor que ocorre com maior frequência.</a:t>
            </a:r>
          </a:p>
          <a:p>
            <a:pPr marL="0" indent="0">
              <a:buFont typeface="Wingdings 2" pitchFamily="18" charset="2"/>
              <a:buNone/>
            </a:pPr>
            <a:endParaRPr lang="pt-BR" dirty="0"/>
          </a:p>
          <a:p>
            <a:r>
              <a:rPr lang="pt-BR" dirty="0" smtClean="0"/>
              <a:t>2 6 2 9 8 4 3 2 4 5</a:t>
            </a:r>
          </a:p>
          <a:p>
            <a:pPr marL="0" indent="0">
              <a:buNone/>
            </a:pPr>
            <a:r>
              <a:rPr lang="pt-BR" i="1" dirty="0" smtClean="0"/>
              <a:t>	2 2 2 3 4 4 5 6 8 9 </a:t>
            </a:r>
          </a:p>
          <a:p>
            <a:pPr marL="0" indent="0">
              <a:buNone/>
            </a:pPr>
            <a:r>
              <a:rPr lang="pt-BR" i="1" dirty="0" smtClean="0"/>
              <a:t>	Mo = 2</a:t>
            </a:r>
            <a:endParaRPr lang="pt-BR" i="1" dirty="0"/>
          </a:p>
          <a:p>
            <a:endParaRPr lang="pt-BR" dirty="0" smtClean="0"/>
          </a:p>
          <a:p>
            <a:r>
              <a:rPr lang="pt-BR" dirty="0"/>
              <a:t>45 46 49 52 52 60 60 76 </a:t>
            </a:r>
            <a:r>
              <a:rPr lang="pt-BR" dirty="0" smtClean="0"/>
              <a:t>79</a:t>
            </a:r>
          </a:p>
          <a:p>
            <a:pPr marL="0" indent="0">
              <a:buNone/>
            </a:pPr>
            <a:r>
              <a:rPr lang="pt-BR" i="1" dirty="0" smtClean="0"/>
              <a:t>	Mo = 52 e 60</a:t>
            </a:r>
            <a:endParaRPr lang="pt-BR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16/05/2012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08E7-FE29-4869-ADB7-1FDDFE6EE185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0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tatístic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ersonalizada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/>
      <a:bodyPr vert="horz" lIns="182880" tIns="0">
        <a:noAutofit/>
      </a:bodyPr>
      <a:lstStyle>
        <a:defPPr marL="36576" marR="0" indent="0" algn="r" defTabSz="914400" rtl="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>
            <a:schemeClr val="accent1"/>
          </a:buClr>
          <a:buSzPct val="80000"/>
          <a:buFont typeface="Wingdings 2"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chemeClr val="bg2">
                <a:shade val="2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Estatística</Template>
  <TotalTime>690</TotalTime>
  <Words>1091</Words>
  <Application>Microsoft Office PowerPoint</Application>
  <PresentationFormat>On-screen Show (4:3)</PresentationFormat>
  <Paragraphs>321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Estatística</vt:lpstr>
      <vt:lpstr>Monitoria de  Probabilidade e Estatística</vt:lpstr>
      <vt:lpstr>Médias</vt:lpstr>
      <vt:lpstr>Exemplo</vt:lpstr>
      <vt:lpstr>Médias</vt:lpstr>
      <vt:lpstr>Médias</vt:lpstr>
      <vt:lpstr>Mediana</vt:lpstr>
      <vt:lpstr>Mediana para dados agrupados</vt:lpstr>
      <vt:lpstr>Exemplo</vt:lpstr>
      <vt:lpstr>Moda</vt:lpstr>
      <vt:lpstr>Moda para dados agrupados</vt:lpstr>
      <vt:lpstr>Medidas de dispersão</vt:lpstr>
      <vt:lpstr>Desvio Padrão</vt:lpstr>
      <vt:lpstr>Coeficiente de Variação</vt:lpstr>
      <vt:lpstr>Variância</vt:lpstr>
      <vt:lpstr>Amplitude Inter-quartílica</vt:lpstr>
      <vt:lpstr>Medida de Posição - Quartil</vt:lpstr>
      <vt:lpstr>Percentil</vt:lpstr>
      <vt:lpstr>Percentil para dados agrupados</vt:lpstr>
      <vt:lpstr>Medida de Assimetria</vt:lpstr>
      <vt:lpstr>Exercícios</vt:lpstr>
      <vt:lpstr>Resolução</vt:lpstr>
      <vt:lpstr>Exercícios</vt:lpstr>
      <vt:lpstr>Resolução</vt:lpstr>
      <vt:lpstr>Continuação...</vt:lpstr>
      <vt:lpstr>Continução...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Monitoria de  Probabilidade e Estatística</dc:title>
  <dc:creator>Rafael Nunes</dc:creator>
  <cp:lastModifiedBy>Rafael Nunes</cp:lastModifiedBy>
  <cp:revision>84</cp:revision>
  <dcterms:created xsi:type="dcterms:W3CDTF">2012-03-17T03:21:15Z</dcterms:created>
  <dcterms:modified xsi:type="dcterms:W3CDTF">2012-05-16T23:38:38Z</dcterms:modified>
</cp:coreProperties>
</file>