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1"/>
  </p:notesMasterIdLst>
  <p:sldIdLst>
    <p:sldId id="256" r:id="rId2"/>
    <p:sldId id="295" r:id="rId3"/>
    <p:sldId id="288" r:id="rId4"/>
    <p:sldId id="289" r:id="rId5"/>
    <p:sldId id="291" r:id="rId6"/>
    <p:sldId id="292" r:id="rId7"/>
    <p:sldId id="296" r:id="rId8"/>
    <p:sldId id="294" r:id="rId9"/>
    <p:sldId id="298" r:id="rId10"/>
    <p:sldId id="299" r:id="rId11"/>
    <p:sldId id="328" r:id="rId12"/>
    <p:sldId id="279" r:id="rId13"/>
    <p:sldId id="286" r:id="rId14"/>
    <p:sldId id="287" r:id="rId15"/>
    <p:sldId id="300" r:id="rId16"/>
    <p:sldId id="301" r:id="rId17"/>
    <p:sldId id="302" r:id="rId18"/>
    <p:sldId id="317" r:id="rId19"/>
    <p:sldId id="303" r:id="rId20"/>
    <p:sldId id="304" r:id="rId21"/>
    <p:sldId id="305" r:id="rId22"/>
    <p:sldId id="306" r:id="rId23"/>
    <p:sldId id="307" r:id="rId24"/>
    <p:sldId id="308" r:id="rId25"/>
    <p:sldId id="309" r:id="rId26"/>
    <p:sldId id="310" r:id="rId27"/>
    <p:sldId id="314" r:id="rId28"/>
    <p:sldId id="312" r:id="rId29"/>
    <p:sldId id="315" r:id="rId3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748" autoAdjust="0"/>
  </p:normalViewPr>
  <p:slideViewPr>
    <p:cSldViewPr>
      <p:cViewPr>
        <p:scale>
          <a:sx n="105" d="100"/>
          <a:sy n="105" d="100"/>
        </p:scale>
        <p:origin x="-54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59C1C-C492-4FAD-8228-A6E17A363ED1}" type="datetimeFigureOut">
              <a:rPr lang="pt-BR" smtClean="0"/>
              <a:pPr/>
              <a:t>06/04/2012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6B681E-D740-4E6A-A84A-5EA95E0C03E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2870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B681E-D740-4E6A-A84A-5EA95E0C03E2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2744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EB87-C356-4A3D-8AC5-1FBE52253934}" type="datetime1">
              <a:rPr lang="pt-BR" smtClean="0"/>
              <a:pPr/>
              <a:t>06/04/2012</a:t>
            </a:fld>
            <a:endParaRPr lang="pt-B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4C780-9739-4DA9-908A-0485E7263256}" type="datetime1">
              <a:rPr lang="pt-BR" smtClean="0"/>
              <a:pPr/>
              <a:t>06/04/2012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7275-C02C-4706-9455-09018E84C420}" type="datetime1">
              <a:rPr lang="pt-BR" smtClean="0"/>
              <a:pPr/>
              <a:t>06/04/2012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02C42-CC3A-4241-BC14-784ABEBBDDB2}" type="datetime1">
              <a:rPr lang="pt-BR" smtClean="0"/>
              <a:pPr/>
              <a:t>06/04/2012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CC3A-83F8-468E-BB0B-382A5145FEAE}" type="datetime1">
              <a:rPr lang="pt-BR" smtClean="0"/>
              <a:pPr/>
              <a:t>06/04/2012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294C-061E-4310-8733-0C3D54619E50}" type="datetime1">
              <a:rPr lang="pt-BR" smtClean="0"/>
              <a:pPr/>
              <a:t>06/04/2012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74527-0CFC-4ED8-8F29-70B4A878AD5B}" type="datetime1">
              <a:rPr lang="pt-BR" smtClean="0"/>
              <a:pPr/>
              <a:t>06/04/2012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3304D-E7E5-44B7-BAF8-DD872DD45256}" type="datetime1">
              <a:rPr lang="pt-BR" smtClean="0"/>
              <a:pPr/>
              <a:t>06/04/2012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6A49-5255-4E9E-9E5D-F04FB19E9947}" type="datetime1">
              <a:rPr lang="pt-BR" smtClean="0"/>
              <a:pPr/>
              <a:t>06/04/2012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41CA-2423-422F-8202-90991D6D8A0D}" type="datetime1">
              <a:rPr lang="pt-BR" smtClean="0"/>
              <a:pPr/>
              <a:t>06/04/2012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D3EEE-A789-4B61-B278-3D36BB2DECAE}" type="datetime1">
              <a:rPr lang="pt-BR" smtClean="0"/>
              <a:pPr/>
              <a:t>06/04/2012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93DAD91-236D-4E97-B16C-5BEAB36A35CD}" type="datetime1">
              <a:rPr lang="pt-BR" smtClean="0"/>
              <a:pPr/>
              <a:t>06/04/2012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2527921"/>
          </a:xfrm>
        </p:spPr>
        <p:txBody>
          <a:bodyPr/>
          <a:lstStyle/>
          <a:p>
            <a:r>
              <a:rPr lang="en-US" dirty="0" err="1" smtClean="0"/>
              <a:t>Monitoria</a:t>
            </a:r>
            <a:r>
              <a:rPr lang="en-US" dirty="0" smtClean="0"/>
              <a:t> GDI</a:t>
            </a:r>
            <a:br>
              <a:rPr lang="en-US" dirty="0" smtClean="0"/>
            </a:br>
            <a:r>
              <a:rPr lang="en-US" sz="5400" dirty="0" smtClean="0"/>
              <a:t>Aula </a:t>
            </a:r>
            <a:r>
              <a:rPr lang="en-US" sz="5400" dirty="0" err="1" smtClean="0"/>
              <a:t>Prática</a:t>
            </a:r>
            <a:endParaRPr lang="pt-BR" sz="6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 err="1" smtClean="0"/>
              <a:t>Ambiente</a:t>
            </a:r>
            <a:r>
              <a:rPr lang="en-US" sz="3200" b="1" dirty="0" smtClean="0"/>
              <a:t> de </a:t>
            </a:r>
            <a:r>
              <a:rPr lang="en-US" sz="3200" b="1" dirty="0" err="1" smtClean="0"/>
              <a:t>Desenvolvimento</a:t>
            </a:r>
            <a:endParaRPr lang="en-US" sz="3200" b="1" dirty="0" smtClean="0"/>
          </a:p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01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3600" dirty="0" smtClean="0">
                <a:solidFill>
                  <a:schemeClr val="tx1"/>
                </a:solidFill>
              </a:rPr>
              <a:t>Alguns comandos úteis</a:t>
            </a:r>
          </a:p>
          <a:p>
            <a:pPr lvl="1"/>
            <a:r>
              <a:rPr lang="pt-BR" sz="2400" dirty="0" smtClean="0">
                <a:solidFill>
                  <a:schemeClr val="tx1"/>
                </a:solidFill>
              </a:rPr>
              <a:t>SELECT * FROM </a:t>
            </a:r>
            <a:r>
              <a:rPr lang="pt-BR" sz="2400" dirty="0" err="1" smtClean="0">
                <a:solidFill>
                  <a:schemeClr val="tx1"/>
                </a:solidFill>
              </a:rPr>
              <a:t>tabs</a:t>
            </a:r>
            <a:r>
              <a:rPr lang="pt-BR" sz="2400" dirty="0" smtClean="0">
                <a:solidFill>
                  <a:schemeClr val="tx1"/>
                </a:solidFill>
              </a:rPr>
              <a:t>;</a:t>
            </a:r>
          </a:p>
          <a:p>
            <a:pPr lvl="1"/>
            <a:r>
              <a:rPr lang="pt-BR" sz="2400" dirty="0" smtClean="0">
                <a:solidFill>
                  <a:schemeClr val="tx1"/>
                </a:solidFill>
              </a:rPr>
              <a:t>DESCRIBE </a:t>
            </a:r>
            <a:r>
              <a:rPr lang="pt-BR" sz="2400" dirty="0" err="1" smtClean="0">
                <a:solidFill>
                  <a:schemeClr val="tx1"/>
                </a:solidFill>
              </a:rPr>
              <a:t>nometabela</a:t>
            </a:r>
            <a:r>
              <a:rPr lang="pt-BR" sz="2400" dirty="0" smtClean="0">
                <a:solidFill>
                  <a:schemeClr val="tx1"/>
                </a:solidFill>
              </a:rPr>
              <a:t> ou DESC </a:t>
            </a:r>
            <a:r>
              <a:rPr lang="pt-BR" sz="2400" dirty="0" err="1" smtClean="0">
                <a:solidFill>
                  <a:schemeClr val="tx1"/>
                </a:solidFill>
              </a:rPr>
              <a:t>nometabela</a:t>
            </a:r>
            <a:r>
              <a:rPr lang="pt-BR" sz="2400" dirty="0" smtClean="0">
                <a:solidFill>
                  <a:schemeClr val="tx1"/>
                </a:solidFill>
              </a:rPr>
              <a:t>;</a:t>
            </a:r>
          </a:p>
          <a:p>
            <a:pPr lvl="1"/>
            <a:r>
              <a:rPr lang="pt-BR" sz="2400" dirty="0" smtClean="0">
                <a:solidFill>
                  <a:schemeClr val="tx1"/>
                </a:solidFill>
              </a:rPr>
              <a:t>SELECT * FROM </a:t>
            </a:r>
            <a:r>
              <a:rPr lang="pt-BR" sz="2400" dirty="0" err="1" smtClean="0">
                <a:solidFill>
                  <a:schemeClr val="tx1"/>
                </a:solidFill>
              </a:rPr>
              <a:t>user_triggers</a:t>
            </a:r>
            <a:r>
              <a:rPr lang="pt-BR" sz="2400" dirty="0" smtClean="0">
                <a:solidFill>
                  <a:schemeClr val="tx1"/>
                </a:solidFill>
              </a:rPr>
              <a:t>;</a:t>
            </a:r>
          </a:p>
          <a:p>
            <a:pPr lvl="1"/>
            <a:r>
              <a:rPr lang="pt-BR" sz="2400" dirty="0" smtClean="0">
                <a:solidFill>
                  <a:schemeClr val="tx1"/>
                </a:solidFill>
              </a:rPr>
              <a:t>SELECT * FROM </a:t>
            </a:r>
            <a:r>
              <a:rPr lang="pt-BR" sz="2400" dirty="0" err="1" smtClean="0">
                <a:solidFill>
                  <a:schemeClr val="tx1"/>
                </a:solidFill>
              </a:rPr>
              <a:t>user_procedures</a:t>
            </a:r>
            <a:r>
              <a:rPr lang="pt-BR" sz="2400" dirty="0" smtClean="0">
                <a:solidFill>
                  <a:schemeClr val="tx1"/>
                </a:solidFill>
              </a:rPr>
              <a:t>;</a:t>
            </a:r>
          </a:p>
          <a:p>
            <a:pPr lvl="1"/>
            <a:r>
              <a:rPr lang="pt-BR" sz="2400" dirty="0" smtClean="0">
                <a:solidFill>
                  <a:schemeClr val="tx1"/>
                </a:solidFill>
              </a:rPr>
              <a:t>SELECT * FROM </a:t>
            </a:r>
            <a:r>
              <a:rPr lang="pt-BR" sz="2400" dirty="0" err="1" smtClean="0">
                <a:solidFill>
                  <a:schemeClr val="tx1"/>
                </a:solidFill>
              </a:rPr>
              <a:t>user_sequences</a:t>
            </a:r>
            <a:r>
              <a:rPr lang="pt-BR" sz="2400" dirty="0" smtClean="0">
                <a:solidFill>
                  <a:schemeClr val="tx1"/>
                </a:solidFill>
              </a:rPr>
              <a:t>;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SHOW errors;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SET </a:t>
            </a:r>
            <a:r>
              <a:rPr lang="en-US" sz="2400" dirty="0" err="1" smtClean="0">
                <a:solidFill>
                  <a:schemeClr val="tx1"/>
                </a:solidFill>
              </a:rPr>
              <a:t>serveroutput</a:t>
            </a:r>
            <a:r>
              <a:rPr lang="en-US" sz="2400" dirty="0" smtClean="0">
                <a:solidFill>
                  <a:schemeClr val="tx1"/>
                </a:solidFill>
              </a:rPr>
              <a:t> on</a:t>
            </a:r>
            <a:endParaRPr lang="pt-BR" sz="2400" dirty="0" smtClean="0">
              <a:solidFill>
                <a:schemeClr val="tx1"/>
              </a:solidFill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10</a:t>
            </a:fld>
            <a:endParaRPr lang="pt-BR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467544" y="332656"/>
            <a:ext cx="8229600" cy="907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8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Para </a:t>
            </a: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começar</a:t>
            </a:r>
            <a:endParaRPr kumimoji="0" lang="pt-BR" sz="5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 </a:t>
            </a:r>
            <a:r>
              <a:rPr lang="en-US" dirty="0" err="1" smtClean="0"/>
              <a:t>começar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000"/>
              </a:spcAft>
            </a:pPr>
            <a:r>
              <a:rPr lang="en-US" sz="3600" dirty="0" err="1" smtClean="0">
                <a:solidFill>
                  <a:schemeClr val="tx1"/>
                </a:solidFill>
              </a:rPr>
              <a:t>Copiar</a:t>
            </a:r>
            <a:r>
              <a:rPr lang="en-US" sz="3600" dirty="0" smtClean="0">
                <a:solidFill>
                  <a:schemeClr val="tx1"/>
                </a:solidFill>
              </a:rPr>
              <a:t>/</a:t>
            </a:r>
            <a:r>
              <a:rPr lang="en-US" sz="3600" dirty="0" err="1" smtClean="0">
                <a:solidFill>
                  <a:schemeClr val="tx1"/>
                </a:solidFill>
              </a:rPr>
              <a:t>Colar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dentro</a:t>
            </a:r>
            <a:r>
              <a:rPr lang="en-US" sz="3600" dirty="0" smtClean="0">
                <a:solidFill>
                  <a:schemeClr val="tx1"/>
                </a:solidFill>
              </a:rPr>
              <a:t> do SQL Plus:</a:t>
            </a:r>
          </a:p>
          <a:p>
            <a:pPr lvl="1"/>
            <a:r>
              <a:rPr lang="en-US" sz="2400" dirty="0" err="1" smtClean="0">
                <a:solidFill>
                  <a:schemeClr val="tx1"/>
                </a:solidFill>
              </a:rPr>
              <a:t>Selecione</a:t>
            </a:r>
            <a:r>
              <a:rPr lang="en-US" sz="2400" dirty="0" smtClean="0">
                <a:solidFill>
                  <a:schemeClr val="tx1"/>
                </a:solidFill>
              </a:rPr>
              <a:t> o </a:t>
            </a:r>
            <a:r>
              <a:rPr lang="en-US" sz="2400" dirty="0" err="1" smtClean="0">
                <a:solidFill>
                  <a:schemeClr val="tx1"/>
                </a:solidFill>
              </a:rPr>
              <a:t>que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você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deseja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copiar</a:t>
            </a:r>
            <a:r>
              <a:rPr lang="en-US" sz="2400" dirty="0" smtClean="0">
                <a:solidFill>
                  <a:schemeClr val="tx1"/>
                </a:solidFill>
              </a:rPr>
              <a:t> com o </a:t>
            </a:r>
            <a:r>
              <a:rPr lang="en-US" sz="2400" dirty="0" err="1" smtClean="0">
                <a:solidFill>
                  <a:schemeClr val="tx1"/>
                </a:solidFill>
              </a:rPr>
              <a:t>botão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esquerdo</a:t>
            </a:r>
            <a:r>
              <a:rPr lang="en-US" sz="2400" dirty="0" smtClean="0">
                <a:solidFill>
                  <a:schemeClr val="tx1"/>
                </a:solidFill>
              </a:rPr>
              <a:t> do mouse, </a:t>
            </a:r>
            <a:r>
              <a:rPr lang="en-US" sz="2400" dirty="0" err="1" smtClean="0">
                <a:solidFill>
                  <a:schemeClr val="tx1"/>
                </a:solidFill>
              </a:rPr>
              <a:t>mantenha</a:t>
            </a:r>
            <a:r>
              <a:rPr lang="en-US" sz="2400" dirty="0" smtClean="0">
                <a:solidFill>
                  <a:schemeClr val="tx1"/>
                </a:solidFill>
              </a:rPr>
              <a:t>-o </a:t>
            </a:r>
            <a:r>
              <a:rPr lang="en-US" sz="2400" dirty="0" err="1" smtClean="0">
                <a:solidFill>
                  <a:schemeClr val="tx1"/>
                </a:solidFill>
              </a:rPr>
              <a:t>pressionado</a:t>
            </a:r>
            <a:r>
              <a:rPr lang="en-US" sz="2400" dirty="0" smtClean="0">
                <a:solidFill>
                  <a:schemeClr val="tx1"/>
                </a:solidFill>
              </a:rPr>
              <a:t> e clique com o </a:t>
            </a:r>
            <a:r>
              <a:rPr lang="en-US" sz="2400" dirty="0" err="1" smtClean="0">
                <a:solidFill>
                  <a:schemeClr val="tx1"/>
                </a:solidFill>
              </a:rPr>
              <a:t>botão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direito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na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tela</a:t>
            </a:r>
            <a:r>
              <a:rPr lang="en-US" sz="2400" dirty="0" smtClean="0">
                <a:solidFill>
                  <a:schemeClr val="tx1"/>
                </a:solidFill>
              </a:rPr>
              <a:t> do SQL Plus.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2061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4581128"/>
            <a:ext cx="8229600" cy="1600200"/>
          </a:xfrm>
        </p:spPr>
        <p:txBody>
          <a:bodyPr/>
          <a:lstStyle/>
          <a:p>
            <a:r>
              <a:rPr lang="en-US" dirty="0" err="1" smtClean="0"/>
              <a:t>Algumas</a:t>
            </a:r>
            <a:r>
              <a:rPr lang="en-US" dirty="0" smtClean="0"/>
              <a:t> </a:t>
            </a:r>
            <a:r>
              <a:rPr lang="en-US" dirty="0" err="1" smtClean="0"/>
              <a:t>consultas</a:t>
            </a:r>
            <a:r>
              <a:rPr lang="en-US" dirty="0" smtClean="0"/>
              <a:t>…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298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907504"/>
          </a:xfrm>
        </p:spPr>
        <p:txBody>
          <a:bodyPr/>
          <a:lstStyle/>
          <a:p>
            <a:r>
              <a:rPr lang="en-US" dirty="0" err="1" smtClean="0"/>
              <a:t>Modelo</a:t>
            </a:r>
            <a:r>
              <a:rPr lang="en-US" dirty="0" smtClean="0"/>
              <a:t> </a:t>
            </a:r>
            <a:r>
              <a:rPr lang="en-US" dirty="0" err="1" smtClean="0"/>
              <a:t>Conceitual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13</a:t>
            </a:fld>
            <a:endParaRPr lang="pt-BR"/>
          </a:p>
        </p:txBody>
      </p:sp>
      <p:pic>
        <p:nvPicPr>
          <p:cNvPr id="1026" name="Picture 2" descr="C:\Users\Eduardo Pires\Downloads\gdi(1)\gdi\2 - PL-SQL\Aula\Modelo Conceitu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9192236" cy="55172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07504"/>
          </a:xfrm>
        </p:spPr>
        <p:txBody>
          <a:bodyPr/>
          <a:lstStyle/>
          <a:p>
            <a:r>
              <a:rPr lang="en-US" sz="4800" dirty="0" err="1" smtClean="0"/>
              <a:t>Modelo</a:t>
            </a:r>
            <a:r>
              <a:rPr lang="en-US" sz="4800" dirty="0" smtClean="0"/>
              <a:t> </a:t>
            </a:r>
            <a:r>
              <a:rPr lang="en-US" sz="4800" dirty="0" err="1" smtClean="0"/>
              <a:t>Lógico</a:t>
            </a: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14</a:t>
            </a:fld>
            <a:endParaRPr lang="pt-BR"/>
          </a:p>
        </p:txBody>
      </p:sp>
      <p:pic>
        <p:nvPicPr>
          <p:cNvPr id="2050" name="Picture 2" descr="C:\Users\Eduardo Pires\Downloads\gdi(1)\gdi\2 - PL-SQL\Aula\Modelo Logi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2"/>
            <a:ext cx="9096163" cy="5661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Estrutura básica de uma consulta SQL</a:t>
            </a:r>
          </a:p>
          <a:p>
            <a:endParaRPr lang="pt-BR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SELECT Coluna1[,Coluna2[,Coluna3[,...]]]</a:t>
            </a:r>
          </a:p>
          <a:p>
            <a:pPr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FROM Tabela1[,Tabela2[,...]]</a:t>
            </a:r>
          </a:p>
          <a:p>
            <a:pPr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WHERE Condição</a:t>
            </a:r>
            <a:endParaRPr lang="pt-BR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15</a:t>
            </a:fld>
            <a:endParaRPr lang="pt-B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b="1" dirty="0" smtClean="0">
                <a:solidFill>
                  <a:schemeClr val="tx1"/>
                </a:solidFill>
              </a:rPr>
              <a:t>Estrutura genérica de uma consulta SQL</a:t>
            </a:r>
          </a:p>
          <a:p>
            <a:endParaRPr lang="pt-BR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SELECT [</a:t>
            </a:r>
            <a:r>
              <a:rPr lang="pt-BR" sz="2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DISTINCT|ALL</a:t>
            </a: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{*|[Tabela.]Coluna1 [AS Alias1]</a:t>
            </a:r>
          </a:p>
          <a:p>
            <a:pPr>
              <a:buNone/>
            </a:pP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[[Tabela.]Coluna2 [AS Alias2] [,...]]}</a:t>
            </a:r>
          </a:p>
          <a:p>
            <a:pPr>
              <a:buNone/>
            </a:pP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FROM Tabela1[,Tabela2[,...]]</a:t>
            </a:r>
          </a:p>
          <a:p>
            <a:pPr>
              <a:buNone/>
            </a:pP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[WHERE {Condição </a:t>
            </a:r>
            <a:r>
              <a:rPr lang="pt-BR" sz="2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Simples|Condição</a:t>
            </a: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de Sub-consulta}]</a:t>
            </a:r>
          </a:p>
          <a:p>
            <a:pPr>
              <a:buNone/>
            </a:pPr>
            <a:r>
              <a:rPr lang="en-US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[ORDER BY Coluna1 [ASC|DESC] [,Coluna2 [ASC|DESC] [, ... ]]]</a:t>
            </a:r>
          </a:p>
          <a:p>
            <a:pPr>
              <a:buNone/>
            </a:pPr>
            <a:r>
              <a:rPr lang="en-US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[GROUP BY Coluna1 [,Coluna2[,...]] [HAVING </a:t>
            </a:r>
            <a:r>
              <a:rPr lang="en-US" sz="2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Condição</a:t>
            </a:r>
            <a:r>
              <a:rPr lang="en-US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]]</a:t>
            </a:r>
          </a:p>
          <a:p>
            <a:pPr>
              <a:buNone/>
            </a:pP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[{</a:t>
            </a:r>
            <a:r>
              <a:rPr lang="pt-BR" sz="2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UNION|INTERSECT|EXCEPT</a:t>
            </a: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 SELECT ...]</a:t>
            </a:r>
            <a:endParaRPr lang="pt-BR" sz="2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16</a:t>
            </a:fld>
            <a:endParaRPr lang="pt-B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Exercício 1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Selecione a matrícula e o nome de todas as mulheres, ordenando-as por ordem alfabética.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17</a:t>
            </a:fld>
            <a:endParaRPr lang="pt-B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Exercício 1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Selecione a matrícula e o nome de todas as mulheres, ordenando-as por ordem alfabética.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>
                <a:solidFill>
                  <a:schemeClr val="tx1"/>
                </a:solidFill>
              </a:rPr>
              <a:t>Agora, </a:t>
            </a:r>
            <a:r>
              <a:rPr lang="en-US" b="1" dirty="0" err="1" smtClean="0">
                <a:solidFill>
                  <a:schemeClr val="tx1"/>
                </a:solidFill>
              </a:rPr>
              <a:t>faça</a:t>
            </a:r>
            <a:r>
              <a:rPr lang="en-US" b="1" dirty="0" smtClean="0">
                <a:solidFill>
                  <a:schemeClr val="tx1"/>
                </a:solidFill>
              </a:rPr>
              <a:t> a </a:t>
            </a:r>
            <a:r>
              <a:rPr lang="en-US" b="1" dirty="0" err="1" smtClean="0">
                <a:solidFill>
                  <a:schemeClr val="tx1"/>
                </a:solidFill>
              </a:rPr>
              <a:t>mesma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consulta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exibindo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apenas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aquelas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que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são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professoras</a:t>
            </a:r>
            <a:endParaRPr lang="pt-BR" b="1" dirty="0" smtClean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18</a:t>
            </a:fld>
            <a:endParaRPr lang="pt-B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Quais são as disciplinas que o professor '</a:t>
            </a:r>
            <a:r>
              <a:rPr lang="pt-BR" b="1" dirty="0" err="1" smtClean="0">
                <a:solidFill>
                  <a:schemeClr val="tx1"/>
                </a:solidFill>
              </a:rPr>
              <a:t>Sirenio</a:t>
            </a:r>
            <a:r>
              <a:rPr lang="pt-BR" b="1" dirty="0" smtClean="0">
                <a:solidFill>
                  <a:schemeClr val="tx1"/>
                </a:solidFill>
              </a:rPr>
              <a:t> Arruda’ está ministrando atualmente?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19</a:t>
            </a:fld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Roteiro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Linguagem</a:t>
            </a:r>
            <a:r>
              <a:rPr lang="en-US" dirty="0" smtClean="0">
                <a:solidFill>
                  <a:schemeClr val="tx1"/>
                </a:solidFill>
              </a:rPr>
              <a:t> SQL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Ambiente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Desenvolvimento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Exemplo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Consultas</a:t>
            </a:r>
            <a:r>
              <a:rPr lang="en-US" dirty="0" smtClean="0">
                <a:solidFill>
                  <a:schemeClr val="tx1"/>
                </a:solidFill>
              </a:rPr>
              <a:t> simples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4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Repita a consulta anterior utilizando JOIN.</a:t>
            </a:r>
          </a:p>
          <a:p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20</a:t>
            </a:fld>
            <a:endParaRPr lang="pt-B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5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Para as disciplinas de código 1, 2 e 3, mostre quais alunos já foram seus monitores. (Use IN)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21</a:t>
            </a:fld>
            <a:endParaRPr lang="pt-B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6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Mostre os nomes de TODOS os professores e, caso existam, os nomes dos seus líderes.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22</a:t>
            </a:fld>
            <a:endParaRPr lang="pt-B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Mostre os alunos que não têm nenhum projeto. Exiba também as informações de quando eles pagaram a cadeira. (Use IS NULL)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23</a:t>
            </a:fld>
            <a:endParaRPr lang="pt-B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Selecione todos os professores, exceto aqueles que entraram entre 1995 e 2005. (Use BETWEEN)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24</a:t>
            </a:fld>
            <a:endParaRPr lang="pt-BR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539552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8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Exercício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 8</a:t>
            </a:r>
            <a:endParaRPr kumimoji="0" lang="pt-BR" sz="5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9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Mostre quantas vezes que o professor 'Jose </a:t>
            </a:r>
            <a:r>
              <a:rPr lang="pt-BR" b="1" dirty="0" err="1" smtClean="0">
                <a:solidFill>
                  <a:schemeClr val="tx1"/>
                </a:solidFill>
              </a:rPr>
              <a:t>Alcantara</a:t>
            </a:r>
            <a:r>
              <a:rPr lang="pt-BR" b="1" dirty="0" smtClean="0">
                <a:solidFill>
                  <a:schemeClr val="tx1"/>
                </a:solidFill>
              </a:rPr>
              <a:t>' já esteve a lecionar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25</a:t>
            </a:fld>
            <a:endParaRPr lang="pt-B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10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Mostre a média das notas dos alunos agrupadas por período.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26</a:t>
            </a:fld>
            <a:endParaRPr lang="pt-B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11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b="1" dirty="0" smtClean="0">
                <a:solidFill>
                  <a:schemeClr val="tx1"/>
                </a:solidFill>
              </a:rPr>
              <a:t>Considere um relatório e mostre, numa mesma consulta, para o </a:t>
            </a:r>
            <a:r>
              <a:rPr lang="pt-BR" sz="2000" b="1" dirty="0" err="1" smtClean="0">
                <a:solidFill>
                  <a:schemeClr val="tx1"/>
                </a:solidFill>
              </a:rPr>
              <a:t>semeste</a:t>
            </a:r>
            <a:r>
              <a:rPr lang="pt-BR" sz="2000" b="1" dirty="0" smtClean="0">
                <a:solidFill>
                  <a:schemeClr val="tx1"/>
                </a:solidFill>
              </a:rPr>
              <a:t> '2009.1', os registros dos professores em todas as </a:t>
            </a:r>
            <a:r>
              <a:rPr lang="pt-BR" sz="2000" b="1" dirty="0" err="1" smtClean="0">
                <a:solidFill>
                  <a:schemeClr val="tx1"/>
                </a:solidFill>
              </a:rPr>
              <a:t>ministrações</a:t>
            </a:r>
            <a:r>
              <a:rPr lang="pt-BR" sz="2000" b="1" dirty="0" smtClean="0">
                <a:solidFill>
                  <a:schemeClr val="tx1"/>
                </a:solidFill>
              </a:rPr>
              <a:t> que realizaram mais os registros dos alunos nas vezes em que pagaram alguma cadeira. </a:t>
            </a:r>
          </a:p>
          <a:p>
            <a:r>
              <a:rPr lang="pt-BR" sz="2000" b="1" dirty="0" smtClean="0">
                <a:solidFill>
                  <a:schemeClr val="tx1"/>
                </a:solidFill>
              </a:rPr>
              <a:t>Exiba o código da disciplina, o código do curso e a matrícula do professor ou do aluno que realizou a atividade. (Realize SELECTS independentes e use UNION)</a:t>
            </a:r>
          </a:p>
          <a:p>
            <a:endParaRPr lang="en-US" sz="2000" b="1" dirty="0" smtClean="0">
              <a:solidFill>
                <a:schemeClr val="tx1"/>
              </a:solidFill>
            </a:endParaRPr>
          </a:p>
          <a:p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27</a:t>
            </a:fld>
            <a:endParaRPr lang="pt-B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 </a:t>
            </a:r>
            <a:r>
              <a:rPr lang="en-US" dirty="0" err="1" smtClean="0"/>
              <a:t>próxima</a:t>
            </a:r>
            <a:r>
              <a:rPr lang="en-US" dirty="0" smtClean="0"/>
              <a:t> aula…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Consultas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mais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difíceis</a:t>
            </a:r>
            <a:r>
              <a:rPr lang="en-US" dirty="0" smtClean="0">
                <a:solidFill>
                  <a:schemeClr val="tx1"/>
                </a:solidFill>
              </a:rPr>
              <a:t>, PL/SQL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28</a:t>
            </a:fld>
            <a:endParaRPr lang="pt-B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TENTEM FAZER AS QUESTÕES ANTES DA AULA!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u="sng" dirty="0" smtClean="0">
                <a:solidFill>
                  <a:srgbClr val="0070C0"/>
                </a:solidFill>
              </a:rPr>
              <a:t>www.cin.ufpe.br/~</a:t>
            </a:r>
            <a:r>
              <a:rPr lang="en-US" sz="2400" u="sng" dirty="0" smtClean="0">
                <a:solidFill>
                  <a:srgbClr val="0070C0"/>
                </a:solidFill>
              </a:rPr>
              <a:t>rsmbf/gdi/AULA3 - SQL+PL</a:t>
            </a:r>
            <a:endParaRPr lang="pt-BR" sz="2400" u="sng" dirty="0">
              <a:solidFill>
                <a:srgbClr val="0070C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29</a:t>
            </a:fld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80728"/>
          </a:xfrm>
        </p:spPr>
        <p:txBody>
          <a:bodyPr/>
          <a:lstStyle/>
          <a:p>
            <a:r>
              <a:rPr lang="en-US" dirty="0" smtClean="0"/>
              <a:t>SQL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DML</a:t>
            </a:r>
            <a:r>
              <a:rPr lang="en-US" dirty="0" smtClean="0">
                <a:solidFill>
                  <a:schemeClr val="tx1"/>
                </a:solidFill>
              </a:rPr>
              <a:t> – </a:t>
            </a:r>
            <a:r>
              <a:rPr lang="en-US" dirty="0" err="1" smtClean="0">
                <a:solidFill>
                  <a:schemeClr val="tx1"/>
                </a:solidFill>
              </a:rPr>
              <a:t>Linguagem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Manipulação</a:t>
            </a:r>
            <a:r>
              <a:rPr lang="en-US" dirty="0" smtClean="0">
                <a:solidFill>
                  <a:schemeClr val="tx1"/>
                </a:solidFill>
              </a:rPr>
              <a:t> de Dados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Linguagem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pesquisa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declarativa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banco</a:t>
            </a:r>
            <a:r>
              <a:rPr lang="en-US" dirty="0" smtClean="0">
                <a:solidFill>
                  <a:schemeClr val="tx1"/>
                </a:solidFill>
              </a:rPr>
              <a:t> de dados </a:t>
            </a:r>
            <a:r>
              <a:rPr lang="en-US" dirty="0" err="1" smtClean="0">
                <a:solidFill>
                  <a:schemeClr val="tx1"/>
                </a:solidFill>
              </a:rPr>
              <a:t>relacional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en-US" dirty="0" smtClean="0"/>
              <a:t>IDE SQL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Durante </a:t>
            </a:r>
            <a:r>
              <a:rPr lang="en-US" b="1" dirty="0" smtClean="0">
                <a:solidFill>
                  <a:srgbClr val="FF0000"/>
                </a:solidFill>
              </a:rPr>
              <a:t>TODA</a:t>
            </a:r>
            <a:r>
              <a:rPr lang="en-US" dirty="0" smtClean="0">
                <a:solidFill>
                  <a:schemeClr val="tx1"/>
                </a:solidFill>
              </a:rPr>
              <a:t> a </a:t>
            </a:r>
            <a:r>
              <a:rPr lang="en-US" dirty="0" err="1" smtClean="0">
                <a:solidFill>
                  <a:schemeClr val="tx1"/>
                </a:solidFill>
              </a:rPr>
              <a:t>disciplina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utilizaremos</a:t>
            </a:r>
            <a:r>
              <a:rPr lang="en-US" dirty="0" smtClean="0">
                <a:solidFill>
                  <a:schemeClr val="tx1"/>
                </a:solidFill>
              </a:rPr>
              <a:t> a IDE (</a:t>
            </a:r>
            <a:r>
              <a:rPr lang="en-US" dirty="0" err="1" smtClean="0">
                <a:solidFill>
                  <a:schemeClr val="tx1"/>
                </a:solidFill>
              </a:rPr>
              <a:t>Ambiente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Desenvolvimento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Integrado</a:t>
            </a:r>
            <a:r>
              <a:rPr lang="en-US" dirty="0" smtClean="0">
                <a:solidFill>
                  <a:schemeClr val="tx1"/>
                </a:solidFill>
              </a:rPr>
              <a:t>) </a:t>
            </a:r>
            <a:r>
              <a:rPr lang="en-US" dirty="0" err="1" smtClean="0">
                <a:solidFill>
                  <a:schemeClr val="tx1"/>
                </a:solidFill>
              </a:rPr>
              <a:t>nativa</a:t>
            </a:r>
            <a:r>
              <a:rPr lang="en-US" dirty="0" smtClean="0">
                <a:solidFill>
                  <a:schemeClr val="tx1"/>
                </a:solidFill>
              </a:rPr>
              <a:t> do Oracle: SQL PLUS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Existem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muitas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outras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ferramentas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executar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consultas</a:t>
            </a:r>
            <a:r>
              <a:rPr lang="en-US" dirty="0" smtClean="0">
                <a:solidFill>
                  <a:schemeClr val="tx1"/>
                </a:solidFill>
              </a:rPr>
              <a:t> e </a:t>
            </a:r>
            <a:r>
              <a:rPr lang="en-US" dirty="0" err="1" smtClean="0">
                <a:solidFill>
                  <a:schemeClr val="tx1"/>
                </a:solidFill>
              </a:rPr>
              <a:t>gerenciar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os</a:t>
            </a:r>
            <a:r>
              <a:rPr lang="en-US" dirty="0" smtClean="0">
                <a:solidFill>
                  <a:schemeClr val="tx1"/>
                </a:solidFill>
              </a:rPr>
              <a:t> dados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PL/SQL Developer (Oracle SQL Developer), Visual Studio, </a:t>
            </a:r>
            <a:r>
              <a:rPr lang="en-US" dirty="0" err="1" smtClean="0">
                <a:solidFill>
                  <a:schemeClr val="tx1"/>
                </a:solidFill>
              </a:rPr>
              <a:t>pgAdmin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plugins</a:t>
            </a:r>
            <a:r>
              <a:rPr lang="en-US" dirty="0" smtClean="0">
                <a:solidFill>
                  <a:schemeClr val="tx1"/>
                </a:solidFill>
              </a:rPr>
              <a:t>, etc.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</a:rPr>
              <a:t>Essas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ferramentas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fornecem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ambientes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gráficos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fácil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utilização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 err="1" smtClean="0"/>
              <a:t>Mas</a:t>
            </a:r>
            <a:r>
              <a:rPr lang="en-US" sz="6600" dirty="0" smtClean="0"/>
              <a:t> </a:t>
            </a:r>
            <a:r>
              <a:rPr lang="en-US" sz="6600" dirty="0" err="1" smtClean="0"/>
              <a:t>por</a:t>
            </a:r>
            <a:r>
              <a:rPr lang="en-US" sz="6600" dirty="0" smtClean="0"/>
              <a:t> </a:t>
            </a:r>
            <a:r>
              <a:rPr lang="en-US" sz="6600" dirty="0" err="1" smtClean="0"/>
              <a:t>que</a:t>
            </a:r>
            <a:r>
              <a:rPr lang="en-US" sz="6600" dirty="0" smtClean="0"/>
              <a:t> </a:t>
            </a:r>
            <a:r>
              <a:rPr lang="en-US" sz="6600" dirty="0" err="1" smtClean="0"/>
              <a:t>utilizar</a:t>
            </a:r>
            <a:r>
              <a:rPr lang="en-US" sz="6600" dirty="0" smtClean="0"/>
              <a:t> o SQL PLUS?</a:t>
            </a:r>
            <a:endParaRPr lang="pt-BR" sz="6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07504"/>
          </a:xfrm>
        </p:spPr>
        <p:txBody>
          <a:bodyPr/>
          <a:lstStyle/>
          <a:p>
            <a:r>
              <a:rPr lang="en-US" dirty="0" smtClean="0"/>
              <a:t>SQL Plus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Ferramenta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didática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Fácil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utilização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Semelhante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ao</a:t>
            </a:r>
            <a:r>
              <a:rPr lang="en-US" dirty="0" smtClean="0">
                <a:solidFill>
                  <a:schemeClr val="tx1"/>
                </a:solidFill>
              </a:rPr>
              <a:t> MS-DOS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Será</a:t>
            </a:r>
            <a:r>
              <a:rPr lang="en-US" dirty="0" smtClean="0">
                <a:solidFill>
                  <a:schemeClr val="tx1"/>
                </a:solidFill>
              </a:rPr>
              <a:t> o </a:t>
            </a:r>
            <a:r>
              <a:rPr lang="en-US" dirty="0" err="1" smtClean="0">
                <a:solidFill>
                  <a:schemeClr val="tx1"/>
                </a:solidFill>
              </a:rPr>
              <a:t>ambiente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utilizado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provas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práticas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Na </a:t>
            </a:r>
            <a:r>
              <a:rPr lang="en-US" dirty="0" err="1" smtClean="0">
                <a:solidFill>
                  <a:schemeClr val="tx1"/>
                </a:solidFill>
              </a:rPr>
              <a:t>prova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escrita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será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só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você</a:t>
            </a:r>
            <a:r>
              <a:rPr lang="en-US" dirty="0" smtClean="0">
                <a:solidFill>
                  <a:schemeClr val="tx1"/>
                </a:solidFill>
              </a:rPr>
              <a:t>, a </a:t>
            </a:r>
            <a:r>
              <a:rPr lang="en-US" dirty="0" err="1" smtClean="0">
                <a:solidFill>
                  <a:schemeClr val="tx1"/>
                </a:solidFill>
              </a:rPr>
              <a:t>caneta</a:t>
            </a:r>
            <a:r>
              <a:rPr lang="en-US" dirty="0" smtClean="0">
                <a:solidFill>
                  <a:schemeClr val="tx1"/>
                </a:solidFill>
              </a:rPr>
              <a:t> e o </a:t>
            </a:r>
            <a:r>
              <a:rPr lang="en-US" dirty="0" err="1" smtClean="0">
                <a:solidFill>
                  <a:schemeClr val="tx1"/>
                </a:solidFill>
              </a:rPr>
              <a:t>papel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6</a:t>
            </a:fld>
            <a:endParaRPr lang="pt-BR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991092"/>
            <a:ext cx="5544616" cy="2678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07504"/>
          </a:xfrm>
        </p:spPr>
        <p:txBody>
          <a:bodyPr/>
          <a:lstStyle/>
          <a:p>
            <a:r>
              <a:rPr lang="en-US" dirty="0" err="1" smtClean="0"/>
              <a:t>Estudo</a:t>
            </a:r>
            <a:r>
              <a:rPr lang="en-US" dirty="0" smtClean="0"/>
              <a:t> de </a:t>
            </a:r>
            <a:r>
              <a:rPr lang="en-US" dirty="0" err="1" smtClean="0"/>
              <a:t>caso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Pegar arquivo GDI.zip em </a:t>
            </a:r>
          </a:p>
          <a:p>
            <a:pPr>
              <a:buNone/>
            </a:pPr>
            <a:r>
              <a:rPr lang="pt-BR" dirty="0" smtClean="0">
                <a:solidFill>
                  <a:schemeClr val="tx1"/>
                </a:solidFill>
              </a:rPr>
              <a:t>			www.cin.ufpe.br/~rsmbf/gdi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Descompactar arquivo:</a:t>
            </a:r>
          </a:p>
          <a:p>
            <a:pPr lvl="1"/>
            <a:r>
              <a:rPr lang="pt-BR" dirty="0" err="1" smtClean="0">
                <a:solidFill>
                  <a:schemeClr val="tx1"/>
                </a:solidFill>
              </a:rPr>
              <a:t>criacaoTabelas</a:t>
            </a:r>
            <a:r>
              <a:rPr lang="pt-BR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pt-BR" dirty="0" err="1" smtClean="0">
                <a:solidFill>
                  <a:schemeClr val="tx1"/>
                </a:solidFill>
              </a:rPr>
              <a:t>povoamentoBD</a:t>
            </a:r>
            <a:r>
              <a:rPr lang="pt-BR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</a:rPr>
              <a:t>Modelo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Lógico</a:t>
            </a:r>
            <a:endParaRPr lang="pt-BR" dirty="0" smtClean="0">
              <a:solidFill>
                <a:schemeClr val="tx1"/>
              </a:solidFill>
            </a:endParaRPr>
          </a:p>
          <a:p>
            <a:pPr lvl="2"/>
            <a:r>
              <a:rPr lang="pt-BR" sz="2000" dirty="0" smtClean="0">
                <a:solidFill>
                  <a:schemeClr val="tx1"/>
                </a:solidFill>
              </a:rPr>
              <a:t>Modelo Logico.jpg</a:t>
            </a:r>
          </a:p>
          <a:p>
            <a:pPr lvl="1"/>
            <a:r>
              <a:rPr lang="pt-BR" dirty="0" smtClean="0">
                <a:solidFill>
                  <a:schemeClr val="tx1"/>
                </a:solidFill>
              </a:rPr>
              <a:t>Modelo Conceitual</a:t>
            </a:r>
          </a:p>
          <a:p>
            <a:pPr lvl="2"/>
            <a:r>
              <a:rPr lang="pt-BR" sz="2000" dirty="0" smtClean="0">
                <a:solidFill>
                  <a:schemeClr val="tx1"/>
                </a:solidFill>
              </a:rPr>
              <a:t>Modelo Conceitual.jpg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07504"/>
          </a:xfrm>
        </p:spPr>
        <p:txBody>
          <a:bodyPr/>
          <a:lstStyle/>
          <a:p>
            <a:r>
              <a:rPr lang="en-US" dirty="0" err="1" smtClean="0"/>
              <a:t>Estudo</a:t>
            </a:r>
            <a:r>
              <a:rPr lang="en-US" dirty="0" smtClean="0"/>
              <a:t> de </a:t>
            </a:r>
            <a:r>
              <a:rPr lang="en-US" dirty="0" err="1" smtClean="0"/>
              <a:t>caso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Primeiros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passos</a:t>
            </a:r>
            <a:r>
              <a:rPr lang="en-US" sz="2800" dirty="0" smtClean="0">
                <a:solidFill>
                  <a:schemeClr val="tx1"/>
                </a:solidFill>
              </a:rPr>
              <a:t>…</a:t>
            </a:r>
          </a:p>
          <a:p>
            <a:pPr lvl="1"/>
            <a:r>
              <a:rPr lang="en-US" sz="1800" dirty="0" err="1" smtClean="0">
                <a:solidFill>
                  <a:schemeClr val="tx1"/>
                </a:solidFill>
              </a:rPr>
              <a:t>Abrir</a:t>
            </a:r>
            <a:r>
              <a:rPr lang="en-US" sz="1800" dirty="0" smtClean="0">
                <a:solidFill>
                  <a:schemeClr val="tx1"/>
                </a:solidFill>
              </a:rPr>
              <a:t> o SQL Plus</a:t>
            </a:r>
          </a:p>
          <a:p>
            <a:pPr lvl="1"/>
            <a:r>
              <a:rPr lang="en-US" sz="1800" dirty="0" err="1" smtClean="0">
                <a:solidFill>
                  <a:schemeClr val="tx1"/>
                </a:solidFill>
              </a:rPr>
              <a:t>Inserir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os</a:t>
            </a:r>
            <a:r>
              <a:rPr lang="en-US" sz="1800" dirty="0" smtClean="0">
                <a:solidFill>
                  <a:schemeClr val="tx1"/>
                </a:solidFill>
              </a:rPr>
              <a:t> dados </a:t>
            </a:r>
            <a:r>
              <a:rPr lang="en-US" sz="1800" dirty="0" err="1" smtClean="0">
                <a:solidFill>
                  <a:schemeClr val="tx1"/>
                </a:solidFill>
              </a:rPr>
              <a:t>enviados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por</a:t>
            </a:r>
            <a:r>
              <a:rPr lang="en-US" sz="1800" dirty="0" smtClean="0">
                <a:solidFill>
                  <a:schemeClr val="tx1"/>
                </a:solidFill>
              </a:rPr>
              <a:t> e-mail </a:t>
            </a:r>
            <a:r>
              <a:rPr lang="en-US" sz="1800" dirty="0" err="1" smtClean="0">
                <a:solidFill>
                  <a:schemeClr val="tx1"/>
                </a:solidFill>
              </a:rPr>
              <a:t>pelo</a:t>
            </a:r>
            <a:r>
              <a:rPr lang="en-US" sz="1800" dirty="0" smtClean="0">
                <a:solidFill>
                  <a:schemeClr val="tx1"/>
                </a:solidFill>
              </a:rPr>
              <a:t> Helpdesk</a:t>
            </a:r>
          </a:p>
          <a:p>
            <a:pPr lvl="1"/>
            <a:r>
              <a:rPr lang="en-US" sz="1800" dirty="0" err="1" smtClean="0">
                <a:solidFill>
                  <a:schemeClr val="tx1"/>
                </a:solidFill>
              </a:rPr>
              <a:t>Ao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entrar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pela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primeira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vez</a:t>
            </a:r>
            <a:r>
              <a:rPr lang="en-US" sz="1800" dirty="0" smtClean="0">
                <a:solidFill>
                  <a:schemeClr val="tx1"/>
                </a:solidFill>
              </a:rPr>
              <a:t>, </a:t>
            </a:r>
            <a:r>
              <a:rPr lang="en-US" sz="1800" dirty="0" err="1" smtClean="0">
                <a:solidFill>
                  <a:schemeClr val="tx1"/>
                </a:solidFill>
              </a:rPr>
              <a:t>será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pedido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para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alterar</a:t>
            </a:r>
            <a:r>
              <a:rPr lang="en-US" sz="1800" dirty="0" smtClean="0">
                <a:solidFill>
                  <a:schemeClr val="tx1"/>
                </a:solidFill>
              </a:rPr>
              <a:t> a </a:t>
            </a:r>
            <a:r>
              <a:rPr lang="en-US" sz="1800" dirty="0" err="1" smtClean="0">
                <a:solidFill>
                  <a:schemeClr val="tx1"/>
                </a:solidFill>
              </a:rPr>
              <a:t>senha</a:t>
            </a:r>
            <a:endParaRPr lang="en-US" sz="1800" dirty="0" smtClean="0">
              <a:solidFill>
                <a:schemeClr val="tx1"/>
              </a:solidFill>
            </a:endParaRPr>
          </a:p>
          <a:p>
            <a:pPr lvl="1"/>
            <a:r>
              <a:rPr lang="en-US" sz="1800" dirty="0" smtClean="0">
                <a:solidFill>
                  <a:schemeClr val="tx1"/>
                </a:solidFill>
              </a:rPr>
              <a:t>IMPORTANTE: o </a:t>
            </a:r>
            <a:r>
              <a:rPr lang="en-US" sz="1800" dirty="0" err="1" smtClean="0">
                <a:solidFill>
                  <a:schemeClr val="tx1"/>
                </a:solidFill>
              </a:rPr>
              <a:t>usuário</a:t>
            </a:r>
            <a:r>
              <a:rPr lang="en-US" sz="1800" dirty="0" smtClean="0">
                <a:solidFill>
                  <a:schemeClr val="tx1"/>
                </a:solidFill>
              </a:rPr>
              <a:t> e </a:t>
            </a:r>
            <a:r>
              <a:rPr lang="en-US" sz="1800" dirty="0" err="1" smtClean="0">
                <a:solidFill>
                  <a:schemeClr val="tx1"/>
                </a:solidFill>
              </a:rPr>
              <a:t>senha</a:t>
            </a:r>
            <a:r>
              <a:rPr lang="en-US" sz="1800" dirty="0" smtClean="0">
                <a:solidFill>
                  <a:schemeClr val="tx1"/>
                </a:solidFill>
              </a:rPr>
              <a:t> é o </a:t>
            </a:r>
            <a:r>
              <a:rPr lang="en-US" sz="1800" dirty="0" err="1" smtClean="0">
                <a:solidFill>
                  <a:schemeClr val="tx1"/>
                </a:solidFill>
              </a:rPr>
              <a:t>mesmo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para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todos</a:t>
            </a:r>
            <a:r>
              <a:rPr lang="en-US" sz="1800" dirty="0" smtClean="0">
                <a:solidFill>
                  <a:schemeClr val="tx1"/>
                </a:solidFill>
              </a:rPr>
              <a:t> do </a:t>
            </a:r>
            <a:r>
              <a:rPr lang="en-US" sz="1800" dirty="0" err="1" smtClean="0">
                <a:solidFill>
                  <a:schemeClr val="tx1"/>
                </a:solidFill>
              </a:rPr>
              <a:t>grupo</a:t>
            </a:r>
            <a:r>
              <a:rPr lang="en-US" sz="1800" dirty="0" smtClean="0">
                <a:solidFill>
                  <a:schemeClr val="tx1"/>
                </a:solidFill>
              </a:rPr>
              <a:t>. </a:t>
            </a:r>
            <a:r>
              <a:rPr lang="en-US" sz="1800" dirty="0" err="1" smtClean="0">
                <a:solidFill>
                  <a:schemeClr val="tx1"/>
                </a:solidFill>
              </a:rPr>
              <a:t>Então</a:t>
            </a:r>
            <a:r>
              <a:rPr lang="en-US" sz="1800" dirty="0" smtClean="0">
                <a:solidFill>
                  <a:schemeClr val="tx1"/>
                </a:solidFill>
              </a:rPr>
              <a:t>, </a:t>
            </a:r>
            <a:r>
              <a:rPr lang="en-US" sz="1800" dirty="0" err="1" smtClean="0">
                <a:solidFill>
                  <a:schemeClr val="tx1"/>
                </a:solidFill>
              </a:rPr>
              <a:t>quando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alterar</a:t>
            </a:r>
            <a:r>
              <a:rPr lang="en-US" sz="1800" dirty="0" smtClean="0">
                <a:solidFill>
                  <a:schemeClr val="tx1"/>
                </a:solidFill>
              </a:rPr>
              <a:t>, utilize </a:t>
            </a:r>
            <a:r>
              <a:rPr lang="en-US" sz="1800" dirty="0" err="1" smtClean="0">
                <a:solidFill>
                  <a:schemeClr val="tx1"/>
                </a:solidFill>
              </a:rPr>
              <a:t>uma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senha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comum</a:t>
            </a:r>
            <a:r>
              <a:rPr lang="en-US" sz="1800" dirty="0" smtClean="0">
                <a:solidFill>
                  <a:schemeClr val="tx1"/>
                </a:solidFill>
              </a:rPr>
              <a:t> com </a:t>
            </a:r>
            <a:r>
              <a:rPr lang="en-US" sz="1800" dirty="0" err="1" smtClean="0">
                <a:solidFill>
                  <a:schemeClr val="tx1"/>
                </a:solidFill>
              </a:rPr>
              <a:t>todos</a:t>
            </a:r>
            <a:r>
              <a:rPr lang="en-US" sz="1800" dirty="0" smtClean="0">
                <a:solidFill>
                  <a:schemeClr val="tx1"/>
                </a:solidFill>
              </a:rPr>
              <a:t> do </a:t>
            </a:r>
            <a:r>
              <a:rPr lang="en-US" sz="1800" dirty="0" err="1" smtClean="0">
                <a:solidFill>
                  <a:schemeClr val="tx1"/>
                </a:solidFill>
              </a:rPr>
              <a:t>grupo</a:t>
            </a:r>
            <a:r>
              <a:rPr lang="en-US" sz="1800" dirty="0" smtClean="0">
                <a:solidFill>
                  <a:schemeClr val="tx1"/>
                </a:solidFill>
              </a:rPr>
              <a:t>.</a:t>
            </a:r>
            <a:endParaRPr lang="pt-BR" sz="18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8</a:t>
            </a:fld>
            <a:endParaRPr lang="pt-B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4077072"/>
            <a:ext cx="34099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07504"/>
          </a:xfrm>
        </p:spPr>
        <p:txBody>
          <a:bodyPr/>
          <a:lstStyle/>
          <a:p>
            <a:r>
              <a:rPr lang="en-US" dirty="0" smtClean="0"/>
              <a:t>Para </a:t>
            </a:r>
            <a:r>
              <a:rPr lang="en-US" dirty="0" err="1" smtClean="0"/>
              <a:t>começar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/>
          </a:bodyPr>
          <a:lstStyle/>
          <a:p>
            <a:r>
              <a:rPr lang="pt-BR" sz="3200" dirty="0" smtClean="0">
                <a:solidFill>
                  <a:schemeClr val="tx1"/>
                </a:solidFill>
              </a:rPr>
              <a:t>Criar as tabelas</a:t>
            </a:r>
          </a:p>
          <a:p>
            <a:pPr lvl="1"/>
            <a:r>
              <a:rPr lang="pt-BR" sz="2000" dirty="0" smtClean="0">
                <a:solidFill>
                  <a:schemeClr val="tx1"/>
                </a:solidFill>
              </a:rPr>
              <a:t>Executar script em </a:t>
            </a:r>
            <a:r>
              <a:rPr lang="pt-BR" sz="2000" dirty="0" err="1" smtClean="0">
                <a:solidFill>
                  <a:schemeClr val="tx1"/>
                </a:solidFill>
              </a:rPr>
              <a:t>criacaoTabelas</a:t>
            </a:r>
            <a:r>
              <a:rPr lang="pt-BR" sz="2000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@”</a:t>
            </a:r>
            <a:r>
              <a:rPr lang="en-US" sz="2000" dirty="0" err="1" smtClean="0">
                <a:solidFill>
                  <a:schemeClr val="tx1"/>
                </a:solidFill>
              </a:rPr>
              <a:t>caminho</a:t>
            </a:r>
            <a:r>
              <a:rPr lang="en-US" sz="2000" dirty="0" smtClean="0">
                <a:solidFill>
                  <a:schemeClr val="tx1"/>
                </a:solidFill>
              </a:rPr>
              <a:t>-do-</a:t>
            </a:r>
            <a:r>
              <a:rPr lang="en-US" sz="2000" dirty="0" err="1" smtClean="0">
                <a:solidFill>
                  <a:schemeClr val="tx1"/>
                </a:solidFill>
              </a:rPr>
              <a:t>arquivo</a:t>
            </a:r>
            <a:r>
              <a:rPr lang="en-US" sz="2000" dirty="0">
                <a:solidFill>
                  <a:schemeClr val="tx1"/>
                </a:solidFill>
              </a:rPr>
              <a:t>\</a:t>
            </a:r>
            <a:r>
              <a:rPr lang="en-US" sz="2000" dirty="0" err="1" smtClean="0">
                <a:solidFill>
                  <a:schemeClr val="tx1"/>
                </a:solidFill>
              </a:rPr>
              <a:t>criacaoTabelas.SQL</a:t>
            </a:r>
            <a:r>
              <a:rPr lang="en-US" sz="2000" dirty="0" smtClean="0">
                <a:solidFill>
                  <a:schemeClr val="tx1"/>
                </a:solidFill>
              </a:rPr>
              <a:t>”</a:t>
            </a:r>
            <a:endParaRPr lang="pt-BR" sz="2000" dirty="0" smtClean="0">
              <a:solidFill>
                <a:schemeClr val="tx1"/>
              </a:solidFill>
            </a:endParaRPr>
          </a:p>
          <a:p>
            <a:r>
              <a:rPr lang="pt-BR" sz="3200" dirty="0" smtClean="0">
                <a:solidFill>
                  <a:schemeClr val="tx1"/>
                </a:solidFill>
              </a:rPr>
              <a:t>Popular base de dados</a:t>
            </a:r>
          </a:p>
          <a:p>
            <a:pPr lvl="1"/>
            <a:r>
              <a:rPr lang="pt-BR" sz="2000" dirty="0" smtClean="0">
                <a:solidFill>
                  <a:schemeClr val="tx1"/>
                </a:solidFill>
              </a:rPr>
              <a:t>Executar script em </a:t>
            </a:r>
            <a:r>
              <a:rPr lang="en-US" sz="2000" u="sng" dirty="0" err="1" smtClean="0">
                <a:solidFill>
                  <a:schemeClr val="tx1"/>
                </a:solidFill>
              </a:rPr>
              <a:t>povoamentoBD</a:t>
            </a:r>
            <a:r>
              <a:rPr lang="pt-BR" sz="2000" u="sng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@”</a:t>
            </a:r>
            <a:r>
              <a:rPr lang="en-US" sz="2000" dirty="0" err="1" smtClean="0">
                <a:solidFill>
                  <a:schemeClr val="tx1"/>
                </a:solidFill>
              </a:rPr>
              <a:t>caminho_do_arquivo</a:t>
            </a:r>
            <a:r>
              <a:rPr lang="en-US" sz="2000" dirty="0" smtClean="0">
                <a:solidFill>
                  <a:schemeClr val="tx1"/>
                </a:solidFill>
              </a:rPr>
              <a:t>\</a:t>
            </a:r>
            <a:r>
              <a:rPr lang="en-US" sz="2000" dirty="0" err="1" smtClean="0">
                <a:solidFill>
                  <a:schemeClr val="tx1"/>
                </a:solidFill>
              </a:rPr>
              <a:t>povoamentoBD.SQL</a:t>
            </a:r>
            <a:r>
              <a:rPr lang="en-US" sz="2000" dirty="0" smtClean="0">
                <a:solidFill>
                  <a:schemeClr val="tx1"/>
                </a:solidFill>
              </a:rPr>
              <a:t>”</a:t>
            </a:r>
            <a:endParaRPr lang="pt-BR" sz="2000" u="sng" dirty="0" smtClean="0">
              <a:solidFill>
                <a:schemeClr val="tx1"/>
              </a:solidFill>
            </a:endParaRPr>
          </a:p>
          <a:p>
            <a:pPr marL="438150" lvl="1" indent="-319088">
              <a:spcBef>
                <a:spcPct val="0"/>
              </a:spcBef>
              <a:buClr>
                <a:schemeClr val="accent1"/>
              </a:buClr>
              <a:buSzPct val="80000"/>
              <a:buNone/>
            </a:pPr>
            <a:endParaRPr lang="pt-BR" sz="2000" b="1" dirty="0" smtClean="0">
              <a:solidFill>
                <a:schemeClr val="tx1"/>
              </a:solidFill>
            </a:endParaRPr>
          </a:p>
          <a:p>
            <a:pPr marL="438150" lvl="1" indent="-319088">
              <a:spcBef>
                <a:spcPct val="0"/>
              </a:spcBef>
              <a:buClr>
                <a:schemeClr val="accent1"/>
              </a:buClr>
              <a:buSzPct val="80000"/>
              <a:buNone/>
            </a:pPr>
            <a:endParaRPr lang="pt-BR" sz="2000" b="1" dirty="0" smtClean="0">
              <a:solidFill>
                <a:schemeClr val="tx1"/>
              </a:solidFill>
            </a:endParaRPr>
          </a:p>
          <a:p>
            <a:pPr marL="438150" lvl="1" indent="-319088">
              <a:spcBef>
                <a:spcPct val="0"/>
              </a:spcBef>
              <a:buClr>
                <a:schemeClr val="accent1"/>
              </a:buClr>
              <a:buSzPct val="80000"/>
              <a:buNone/>
            </a:pPr>
            <a:r>
              <a:rPr lang="pt-BR" sz="2000" b="1" dirty="0" smtClean="0">
                <a:solidFill>
                  <a:srgbClr val="FF0000"/>
                </a:solidFill>
              </a:rPr>
              <a:t>Observação:</a:t>
            </a:r>
            <a:r>
              <a:rPr lang="pt-BR" sz="2000" dirty="0" smtClean="0">
                <a:solidFill>
                  <a:srgbClr val="FF0000"/>
                </a:solidFill>
              </a:rPr>
              <a:t> </a:t>
            </a:r>
            <a:r>
              <a:rPr lang="pt-BR" sz="2000" dirty="0" smtClean="0">
                <a:solidFill>
                  <a:schemeClr val="tx1"/>
                </a:solidFill>
              </a:rPr>
              <a:t>apenas </a:t>
            </a:r>
            <a:r>
              <a:rPr lang="pt-BR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uma pessoa por equipe </a:t>
            </a:r>
            <a:r>
              <a:rPr lang="pt-BR" sz="2000" dirty="0" smtClean="0">
                <a:solidFill>
                  <a:schemeClr val="tx1"/>
                </a:solidFill>
              </a:rPr>
              <a:t>realize essas tarefas para evitar exceções.</a:t>
            </a:r>
          </a:p>
          <a:p>
            <a:endParaRPr lang="en-US" sz="3600" dirty="0" smtClean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o">
  <a:themeElements>
    <a:clrScheme name="Personalizada 2">
      <a:dk1>
        <a:sysClr val="windowText" lastClr="000000"/>
      </a:dk1>
      <a:lt1>
        <a:sysClr val="window" lastClr="FFFFFF"/>
      </a:lt1>
      <a:dk2>
        <a:srgbClr val="2F5897"/>
      </a:dk2>
      <a:lt2>
        <a:srgbClr val="000000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0C0C0C"/>
      </a:folHlink>
    </a:clrScheme>
    <a:fontScheme name="Ex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289</TotalTime>
  <Words>716</Words>
  <Application>Microsoft Office PowerPoint</Application>
  <PresentationFormat>Apresentação na tela (4:3)</PresentationFormat>
  <Paragraphs>141</Paragraphs>
  <Slides>29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0" baseType="lpstr">
      <vt:lpstr>Executivo</vt:lpstr>
      <vt:lpstr>Monitoria GDI Aula Prática</vt:lpstr>
      <vt:lpstr>Roteiro</vt:lpstr>
      <vt:lpstr>SQL</vt:lpstr>
      <vt:lpstr>IDE SQL</vt:lpstr>
      <vt:lpstr>Mas por que utilizar o SQL PLUS?</vt:lpstr>
      <vt:lpstr>SQL Plus</vt:lpstr>
      <vt:lpstr>Estudo de caso</vt:lpstr>
      <vt:lpstr>Estudo de caso</vt:lpstr>
      <vt:lpstr>Para começar</vt:lpstr>
      <vt:lpstr>Apresentação do PowerPoint</vt:lpstr>
      <vt:lpstr>Para começar </vt:lpstr>
      <vt:lpstr>Algumas consultas…</vt:lpstr>
      <vt:lpstr>Modelo Conceitual</vt:lpstr>
      <vt:lpstr>Modelo Lógico</vt:lpstr>
      <vt:lpstr>SQL</vt:lpstr>
      <vt:lpstr>SQL</vt:lpstr>
      <vt:lpstr>Exercício 1</vt:lpstr>
      <vt:lpstr>Exercício 1</vt:lpstr>
      <vt:lpstr>Exercício 3</vt:lpstr>
      <vt:lpstr>Exercício 4</vt:lpstr>
      <vt:lpstr>Exercício 5</vt:lpstr>
      <vt:lpstr>Exercício 6</vt:lpstr>
      <vt:lpstr>Exercício 7</vt:lpstr>
      <vt:lpstr>Apresentação do PowerPoint</vt:lpstr>
      <vt:lpstr>Exercício 9</vt:lpstr>
      <vt:lpstr>Exercício 10</vt:lpstr>
      <vt:lpstr>Exercício 11</vt:lpstr>
      <vt:lpstr>Na próxima aula…</vt:lpstr>
      <vt:lpstr>TENTEM FAZER AS QUESTÕES ANTES DA AULA!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Ambiente Desenvolvimento + SQL</dc:title>
  <dc:creator>Eduardo Pires</dc:creator>
  <cp:lastModifiedBy>Roberto</cp:lastModifiedBy>
  <cp:revision>32</cp:revision>
  <dcterms:created xsi:type="dcterms:W3CDTF">2011-08-24T21:01:58Z</dcterms:created>
  <dcterms:modified xsi:type="dcterms:W3CDTF">2012-04-07T02:54:49Z</dcterms:modified>
</cp:coreProperties>
</file>