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96" r:id="rId3"/>
    <p:sldId id="286" r:id="rId4"/>
    <p:sldId id="287" r:id="rId5"/>
    <p:sldId id="314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15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48" autoAdjust="0"/>
  </p:normalViewPr>
  <p:slideViewPr>
    <p:cSldViewPr>
      <p:cViewPr>
        <p:scale>
          <a:sx n="89" d="100"/>
          <a:sy n="89" d="100"/>
        </p:scale>
        <p:origin x="-846" y="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01/02/2013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01/02/2013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01/02/2013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01/02/2013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01/02/2013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01/02/2013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01/02/2013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01/02/2013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01/02/2013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01/02/2013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01/02/2013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01/02/2013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01/02/2013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rsmbf/gdi4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Aula 1: SQL + PL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Exiba o código e o nome de TODOS os cursos bem como </a:t>
            </a:r>
            <a:r>
              <a:rPr lang="pt-BR" sz="2000" b="1" dirty="0" smtClean="0">
                <a:solidFill>
                  <a:schemeClr val="tx1"/>
                </a:solidFill>
              </a:rPr>
              <a:t>a quantidade </a:t>
            </a:r>
            <a:r>
              <a:rPr lang="pt-BR" sz="2000" b="1" dirty="0">
                <a:solidFill>
                  <a:schemeClr val="tx1"/>
                </a:solidFill>
              </a:rPr>
              <a:t>de alunos que estão vinculados a </a:t>
            </a:r>
            <a:r>
              <a:rPr lang="pt-BR" sz="2000" b="1" dirty="0" smtClean="0">
                <a:solidFill>
                  <a:schemeClr val="tx1"/>
                </a:solidFill>
              </a:rPr>
              <a:t>ele, ordenando-os </a:t>
            </a:r>
            <a:r>
              <a:rPr lang="pt-BR" sz="2000" b="1" dirty="0">
                <a:solidFill>
                  <a:schemeClr val="tx1"/>
                </a:solidFill>
              </a:rPr>
              <a:t>por essa quantidade.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51520" y="3140968"/>
            <a:ext cx="9360000" cy="1728192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5966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Mostre, para cada um dos professores, a quantidade </a:t>
            </a:r>
            <a:r>
              <a:rPr lang="pt-BR" sz="2000" b="1" dirty="0" smtClean="0">
                <a:solidFill>
                  <a:schemeClr val="bg2"/>
                </a:solidFill>
              </a:rPr>
              <a:t>de alunos </a:t>
            </a:r>
            <a:r>
              <a:rPr lang="pt-BR" sz="2000" b="1" dirty="0">
                <a:solidFill>
                  <a:schemeClr val="bg2"/>
                </a:solidFill>
              </a:rPr>
              <a:t>diferentes que já passaram por sua orientação.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23528" y="2420888"/>
            <a:ext cx="9000000" cy="4127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8358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Considere </a:t>
            </a:r>
            <a:r>
              <a:rPr lang="pt-BR" sz="2000" b="1" dirty="0">
                <a:solidFill>
                  <a:schemeClr val="tx1"/>
                </a:solidFill>
              </a:rPr>
              <a:t>que haverá um recálculo dos alunos </a:t>
            </a:r>
            <a:r>
              <a:rPr lang="pt-BR" sz="2000" b="1" dirty="0" smtClean="0">
                <a:solidFill>
                  <a:schemeClr val="tx1"/>
                </a:solidFill>
              </a:rPr>
              <a:t>aprovados no vestibular. Só </a:t>
            </a:r>
            <a:r>
              <a:rPr lang="pt-BR" sz="2000" b="1" dirty="0">
                <a:solidFill>
                  <a:schemeClr val="tx1"/>
                </a:solidFill>
              </a:rPr>
              <a:t>serão aprovados aqueles que tiverem obtido uma </a:t>
            </a:r>
            <a:r>
              <a:rPr lang="pt-BR" sz="2000" b="1" dirty="0" smtClean="0">
                <a:solidFill>
                  <a:schemeClr val="tx1"/>
                </a:solidFill>
              </a:rPr>
              <a:t>nota no </a:t>
            </a:r>
            <a:r>
              <a:rPr lang="pt-BR" sz="2000" b="1" dirty="0">
                <a:solidFill>
                  <a:schemeClr val="tx1"/>
                </a:solidFill>
              </a:rPr>
              <a:t>máximo 5% menor que a média das notas dos </a:t>
            </a:r>
            <a:r>
              <a:rPr lang="pt-BR" sz="2000" b="1" dirty="0" smtClean="0">
                <a:solidFill>
                  <a:schemeClr val="tx1"/>
                </a:solidFill>
              </a:rPr>
              <a:t>alunos daquele curso. Mostre </a:t>
            </a:r>
            <a:r>
              <a:rPr lang="pt-BR" sz="2000" b="1" dirty="0">
                <a:solidFill>
                  <a:schemeClr val="tx1"/>
                </a:solidFill>
              </a:rPr>
              <a:t>os alunos que deveriam abandonar os cursos, </a:t>
            </a:r>
            <a:r>
              <a:rPr lang="pt-BR" sz="2000" b="1" dirty="0" smtClean="0">
                <a:solidFill>
                  <a:schemeClr val="tx1"/>
                </a:solidFill>
              </a:rPr>
              <a:t>o código </a:t>
            </a:r>
            <a:r>
              <a:rPr lang="pt-BR" sz="2000" b="1" dirty="0">
                <a:solidFill>
                  <a:schemeClr val="tx1"/>
                </a:solidFill>
              </a:rPr>
              <a:t>do curso e a nota, de acordo com as novas regras.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67544" y="3717032"/>
            <a:ext cx="9000000" cy="2808312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07430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Utilizando a mesma ideia da consulta anterior, liste </a:t>
            </a:r>
            <a:r>
              <a:rPr lang="pt-BR" sz="2000" b="1" dirty="0" smtClean="0">
                <a:solidFill>
                  <a:schemeClr val="bg2"/>
                </a:solidFill>
              </a:rPr>
              <a:t>as informações </a:t>
            </a:r>
            <a:r>
              <a:rPr lang="pt-BR" sz="2000" b="1" dirty="0">
                <a:solidFill>
                  <a:schemeClr val="bg2"/>
                </a:solidFill>
              </a:rPr>
              <a:t>dos projetos que devem ser cancelados </a:t>
            </a:r>
            <a:r>
              <a:rPr lang="pt-BR" sz="2000" b="1" dirty="0" smtClean="0">
                <a:solidFill>
                  <a:schemeClr val="bg2"/>
                </a:solidFill>
              </a:rPr>
              <a:t>por apresentar </a:t>
            </a:r>
            <a:r>
              <a:rPr lang="pt-BR" sz="2000" b="1" dirty="0">
                <a:solidFill>
                  <a:schemeClr val="bg2"/>
                </a:solidFill>
              </a:rPr>
              <a:t>qualquer tipo de problema (reprovação </a:t>
            </a:r>
            <a:r>
              <a:rPr lang="pt-BR" sz="2000" b="1" dirty="0" smtClean="0">
                <a:solidFill>
                  <a:schemeClr val="bg2"/>
                </a:solidFill>
              </a:rPr>
              <a:t>no vestibular</a:t>
            </a:r>
            <a:r>
              <a:rPr lang="pt-BR" sz="2000" b="1" dirty="0">
                <a:solidFill>
                  <a:schemeClr val="bg2"/>
                </a:solidFill>
              </a:rPr>
              <a:t>) com algum dos alunos envolvidos.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66542" y="3068960"/>
            <a:ext cx="9180000" cy="3528392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2835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Na mesma consulta mostre os cursos com maior e </a:t>
            </a:r>
            <a:r>
              <a:rPr lang="pt-BR" sz="2000" b="1" dirty="0" smtClean="0">
                <a:solidFill>
                  <a:schemeClr val="bg2"/>
                </a:solidFill>
              </a:rPr>
              <a:t>pior média </a:t>
            </a:r>
            <a:r>
              <a:rPr lang="pt-BR" sz="2000" b="1" dirty="0">
                <a:solidFill>
                  <a:schemeClr val="bg2"/>
                </a:solidFill>
              </a:rPr>
              <a:t>de notas no vestibular.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51520" y="2852936"/>
            <a:ext cx="9000000" cy="1346472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17398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Mostre todos os professores que são líderes. (Use EXISTS)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95536" y="2371249"/>
            <a:ext cx="9180000" cy="237626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7959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PL/SQL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/>
              <a:t>Procedural </a:t>
            </a:r>
            <a:r>
              <a:rPr lang="pt-BR" b="1" dirty="0" err="1" smtClean="0"/>
              <a:t>Language</a:t>
            </a:r>
            <a:r>
              <a:rPr lang="pt-BR" b="1" dirty="0" smtClean="0"/>
              <a:t> / </a:t>
            </a:r>
            <a:r>
              <a:rPr lang="pt-BR" b="1" dirty="0" err="1" smtClean="0"/>
              <a:t>Structured</a:t>
            </a:r>
            <a:r>
              <a:rPr lang="pt-BR" b="1" dirty="0" smtClean="0"/>
              <a:t> </a:t>
            </a:r>
            <a:r>
              <a:rPr lang="pt-BR" b="1" dirty="0"/>
              <a:t>Query </a:t>
            </a:r>
            <a:r>
              <a:rPr lang="pt-BR" b="1" dirty="0" err="1"/>
              <a:t>Language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8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PROCEDURE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>
                <a:solidFill>
                  <a:schemeClr val="bg2"/>
                </a:solidFill>
              </a:rPr>
              <a:t>Por padrão não retornam valor (exceção: modo OUT ou </a:t>
            </a:r>
            <a:r>
              <a:rPr lang="pt-BR" sz="2000" b="1" dirty="0" smtClean="0">
                <a:solidFill>
                  <a:schemeClr val="bg2"/>
                </a:solidFill>
              </a:rPr>
              <a:t>IN OUT</a:t>
            </a:r>
            <a:r>
              <a:rPr lang="pt-BR" sz="2000" b="1" dirty="0">
                <a:solidFill>
                  <a:schemeClr val="bg2"/>
                </a:solidFill>
              </a:rPr>
              <a:t>).</a:t>
            </a:r>
          </a:p>
          <a:p>
            <a:r>
              <a:rPr lang="pt-BR" sz="2000" b="1" dirty="0" smtClean="0">
                <a:solidFill>
                  <a:schemeClr val="bg2"/>
                </a:solidFill>
              </a:rPr>
              <a:t>Estrutura </a:t>
            </a:r>
            <a:r>
              <a:rPr lang="pt-BR" sz="2000" b="1" dirty="0">
                <a:solidFill>
                  <a:schemeClr val="bg2"/>
                </a:solidFill>
              </a:rPr>
              <a:t>básica de um PROCEDURE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971600" y="29969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PROCEDURE nome IS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[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EXCEPTION]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END;</a:t>
            </a:r>
            <a:endParaRPr lang="pt-BR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51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FUNCTION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>
                <a:solidFill>
                  <a:schemeClr val="bg2"/>
                </a:solidFill>
              </a:rPr>
              <a:t>Por padrão, necessariamente, retornam um único valor.</a:t>
            </a:r>
          </a:p>
          <a:p>
            <a:r>
              <a:rPr lang="pt-BR" sz="2000" b="1" dirty="0" smtClean="0">
                <a:solidFill>
                  <a:schemeClr val="bg2"/>
                </a:solidFill>
              </a:rPr>
              <a:t>Estrutura </a:t>
            </a:r>
            <a:r>
              <a:rPr lang="pt-BR" sz="2000" b="1" dirty="0">
                <a:solidFill>
                  <a:schemeClr val="bg2"/>
                </a:solidFill>
              </a:rPr>
              <a:t>básica de uma FUNCTION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971600" y="299695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nome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tipo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IS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RETURN 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valor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[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EXCEPTION]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END;</a:t>
            </a:r>
            <a:endParaRPr lang="pt-BR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57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Admita que cada uma das cadeiras que um aluno paga </a:t>
            </a:r>
            <a:r>
              <a:rPr lang="pt-BR" sz="2000" b="1" dirty="0" smtClean="0">
                <a:solidFill>
                  <a:schemeClr val="bg2"/>
                </a:solidFill>
              </a:rPr>
              <a:t>vale 5 </a:t>
            </a:r>
            <a:r>
              <a:rPr lang="pt-BR" sz="2000" b="1" dirty="0">
                <a:solidFill>
                  <a:schemeClr val="bg2"/>
                </a:solidFill>
              </a:rPr>
              <a:t>créditos, que cada projeto vale 1 e que cada </a:t>
            </a:r>
            <a:r>
              <a:rPr lang="pt-BR" sz="2000" b="1" dirty="0" smtClean="0">
                <a:solidFill>
                  <a:schemeClr val="bg2"/>
                </a:solidFill>
              </a:rPr>
              <a:t>monitoria vale </a:t>
            </a:r>
            <a:r>
              <a:rPr lang="pt-BR" sz="2000" b="1" dirty="0">
                <a:solidFill>
                  <a:schemeClr val="bg2"/>
                </a:solidFill>
              </a:rPr>
              <a:t>2 </a:t>
            </a:r>
            <a:r>
              <a:rPr lang="pt-BR" sz="2000" b="1" dirty="0" smtClean="0">
                <a:solidFill>
                  <a:schemeClr val="bg2"/>
                </a:solidFill>
              </a:rPr>
              <a:t>créditos. Implemente </a:t>
            </a:r>
            <a:r>
              <a:rPr lang="pt-BR" sz="2000" b="1" dirty="0">
                <a:solidFill>
                  <a:schemeClr val="bg2"/>
                </a:solidFill>
              </a:rPr>
              <a:t>uma função que, dado um número </a:t>
            </a:r>
            <a:r>
              <a:rPr lang="pt-BR" sz="2000" b="1" dirty="0" smtClean="0">
                <a:solidFill>
                  <a:schemeClr val="bg2"/>
                </a:solidFill>
              </a:rPr>
              <a:t>de matrícula</a:t>
            </a:r>
            <a:r>
              <a:rPr lang="pt-BR" sz="2000" b="1" dirty="0">
                <a:solidFill>
                  <a:schemeClr val="bg2"/>
                </a:solidFill>
              </a:rPr>
              <a:t>, retorna os créditos totais da carreira </a:t>
            </a:r>
            <a:r>
              <a:rPr lang="pt-BR" sz="2000" b="1" dirty="0" smtClean="0">
                <a:solidFill>
                  <a:schemeClr val="bg2"/>
                </a:solidFill>
              </a:rPr>
              <a:t>estudantil do </a:t>
            </a:r>
            <a:r>
              <a:rPr lang="pt-BR" sz="2000" b="1" dirty="0">
                <a:solidFill>
                  <a:schemeClr val="bg2"/>
                </a:solidFill>
              </a:rPr>
              <a:t>aluno.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42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Estudo</a:t>
            </a:r>
            <a:r>
              <a:rPr lang="en-US" sz="4800" dirty="0" smtClean="0"/>
              <a:t> de </a:t>
            </a:r>
            <a:r>
              <a:rPr lang="en-US" sz="4800" dirty="0" err="1" smtClean="0"/>
              <a:t>caso</a:t>
            </a:r>
            <a:r>
              <a:rPr lang="en-US" sz="4800" dirty="0" smtClean="0"/>
              <a:t> - </a:t>
            </a:r>
            <a:r>
              <a:rPr lang="en-US" sz="4800" dirty="0" err="1" smtClean="0"/>
              <a:t>continuação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www.cin.ufpe.br/~rsmbf/gdi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Implemente um procedimento que recebe como </a:t>
            </a:r>
            <a:r>
              <a:rPr lang="pt-BR" sz="2000" b="1" dirty="0" smtClean="0">
                <a:solidFill>
                  <a:schemeClr val="tx1"/>
                </a:solidFill>
              </a:rPr>
              <a:t>parâmetro de </a:t>
            </a:r>
            <a:r>
              <a:rPr lang="pt-BR" sz="2000" b="1" dirty="0">
                <a:solidFill>
                  <a:schemeClr val="tx1"/>
                </a:solidFill>
              </a:rPr>
              <a:t>entrada um título de um projeto e imprime os </a:t>
            </a:r>
            <a:r>
              <a:rPr lang="pt-BR" sz="2000" b="1" dirty="0" smtClean="0">
                <a:solidFill>
                  <a:schemeClr val="tx1"/>
                </a:solidFill>
              </a:rPr>
              <a:t>seus dados</a:t>
            </a:r>
            <a:r>
              <a:rPr lang="pt-BR" sz="2000" b="1" dirty="0">
                <a:solidFill>
                  <a:schemeClr val="tx1"/>
                </a:solidFill>
              </a:rPr>
              <a:t>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16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Implemente um novo procedimento, semelhante </a:t>
            </a:r>
            <a:r>
              <a:rPr lang="pt-BR" sz="2000" b="1" dirty="0" smtClean="0">
                <a:solidFill>
                  <a:schemeClr val="bg2"/>
                </a:solidFill>
              </a:rPr>
              <a:t>ao anterior</a:t>
            </a:r>
            <a:r>
              <a:rPr lang="pt-BR" sz="2000" b="1" dirty="0">
                <a:solidFill>
                  <a:schemeClr val="bg2"/>
                </a:solidFill>
              </a:rPr>
              <a:t>, que seja mais genérico e pesquise todos </a:t>
            </a:r>
            <a:r>
              <a:rPr lang="pt-BR" sz="2000" b="1" dirty="0" smtClean="0">
                <a:solidFill>
                  <a:schemeClr val="bg2"/>
                </a:solidFill>
              </a:rPr>
              <a:t>os projetos </a:t>
            </a:r>
            <a:r>
              <a:rPr lang="pt-BR" sz="2000" b="1" dirty="0">
                <a:solidFill>
                  <a:schemeClr val="bg2"/>
                </a:solidFill>
              </a:rPr>
              <a:t>que possuam o valor do parâmetro </a:t>
            </a:r>
            <a:r>
              <a:rPr lang="pt-BR" sz="2000" b="1" dirty="0" smtClean="0">
                <a:solidFill>
                  <a:schemeClr val="bg2"/>
                </a:solidFill>
              </a:rPr>
              <a:t>como </a:t>
            </a:r>
            <a:r>
              <a:rPr lang="pt-BR" sz="2000" b="1" dirty="0" err="1" smtClean="0">
                <a:solidFill>
                  <a:schemeClr val="bg2"/>
                </a:solidFill>
              </a:rPr>
              <a:t>substring</a:t>
            </a:r>
            <a:r>
              <a:rPr lang="pt-BR" sz="2000" b="1" dirty="0" smtClean="0">
                <a:solidFill>
                  <a:schemeClr val="bg2"/>
                </a:solidFill>
              </a:rPr>
              <a:t> </a:t>
            </a:r>
            <a:r>
              <a:rPr lang="pt-BR" sz="2000" b="1" dirty="0">
                <a:solidFill>
                  <a:schemeClr val="bg2"/>
                </a:solidFill>
              </a:rPr>
              <a:t>do seu título. (Utilize LIKE '%' e CURSOR)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93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Crie um PROCEDURE que recebe um VARCHAR do </a:t>
            </a:r>
            <a:r>
              <a:rPr lang="pt-BR" sz="2000" b="1" dirty="0" smtClean="0">
                <a:solidFill>
                  <a:schemeClr val="bg2"/>
                </a:solidFill>
              </a:rPr>
              <a:t>tipo </a:t>
            </a:r>
            <a:r>
              <a:rPr lang="pt-BR" sz="2000" b="1" dirty="0" err="1" smtClean="0">
                <a:solidFill>
                  <a:schemeClr val="bg2"/>
                </a:solidFill>
              </a:rPr>
              <a:t>ano_semestre</a:t>
            </a:r>
            <a:r>
              <a:rPr lang="pt-BR" sz="2000" b="1" dirty="0" smtClean="0">
                <a:solidFill>
                  <a:schemeClr val="bg2"/>
                </a:solidFill>
              </a:rPr>
              <a:t> </a:t>
            </a:r>
            <a:r>
              <a:rPr lang="pt-BR" sz="2000" b="1" dirty="0">
                <a:solidFill>
                  <a:schemeClr val="bg2"/>
                </a:solidFill>
              </a:rPr>
              <a:t>e produz dois parâmetros numéricos </a:t>
            </a:r>
            <a:r>
              <a:rPr lang="pt-BR" sz="2000" b="1" dirty="0" smtClean="0">
                <a:solidFill>
                  <a:schemeClr val="bg2"/>
                </a:solidFill>
              </a:rPr>
              <a:t>de saída</a:t>
            </a:r>
            <a:r>
              <a:rPr lang="pt-BR" sz="2000" b="1" dirty="0">
                <a:solidFill>
                  <a:schemeClr val="bg2"/>
                </a:solidFill>
              </a:rPr>
              <a:t>: ano e semestre;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08032" y="2924944"/>
            <a:ext cx="9180000" cy="309634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400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49850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Implemente uma FUNCTION que receberá o código de </a:t>
            </a:r>
            <a:r>
              <a:rPr lang="pt-BR" sz="2000" b="1" dirty="0" smtClean="0">
                <a:solidFill>
                  <a:schemeClr val="tx1"/>
                </a:solidFill>
              </a:rPr>
              <a:t>uma disciplina </a:t>
            </a:r>
            <a:r>
              <a:rPr lang="pt-BR" sz="2000" b="1" dirty="0">
                <a:solidFill>
                  <a:schemeClr val="tx1"/>
                </a:solidFill>
              </a:rPr>
              <a:t>e retornará uma STRING com todos os ANOS </a:t>
            </a:r>
            <a:r>
              <a:rPr lang="pt-BR" sz="2000" b="1" dirty="0" smtClean="0">
                <a:solidFill>
                  <a:schemeClr val="tx1"/>
                </a:solidFill>
              </a:rPr>
              <a:t>em que </a:t>
            </a:r>
            <a:r>
              <a:rPr lang="pt-BR" sz="2000" b="1" dirty="0">
                <a:solidFill>
                  <a:schemeClr val="tx1"/>
                </a:solidFill>
              </a:rPr>
              <a:t>ela foi ofertada no 1º semestre e todos os anos para </a:t>
            </a:r>
            <a:r>
              <a:rPr lang="pt-BR" sz="2000" b="1" dirty="0" smtClean="0">
                <a:solidFill>
                  <a:schemeClr val="tx1"/>
                </a:solidFill>
              </a:rPr>
              <a:t>o 2º </a:t>
            </a:r>
            <a:r>
              <a:rPr lang="pt-BR" sz="2000" b="1" dirty="0">
                <a:solidFill>
                  <a:schemeClr val="tx1"/>
                </a:solidFill>
              </a:rPr>
              <a:t>semestre (EX: '1º: 1992; 1990; 2000; 2º: 1990; 2001;').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Crie </a:t>
            </a:r>
            <a:r>
              <a:rPr lang="pt-BR" sz="2000" b="1" dirty="0">
                <a:solidFill>
                  <a:schemeClr val="tx1"/>
                </a:solidFill>
              </a:rPr>
              <a:t>uma tabela (IS TABLE OF) com registros do tipo (</a:t>
            </a:r>
            <a:r>
              <a:rPr lang="pt-BR" sz="2000" b="1" dirty="0" smtClean="0">
                <a:solidFill>
                  <a:schemeClr val="tx1"/>
                </a:solidFill>
              </a:rPr>
              <a:t>IS RECORD </a:t>
            </a:r>
            <a:r>
              <a:rPr lang="pt-BR" sz="2000" b="1" dirty="0">
                <a:solidFill>
                  <a:schemeClr val="tx1"/>
                </a:solidFill>
              </a:rPr>
              <a:t>[</a:t>
            </a:r>
            <a:r>
              <a:rPr lang="pt-BR" sz="2000" b="1" dirty="0" err="1">
                <a:solidFill>
                  <a:schemeClr val="tx1"/>
                </a:solidFill>
              </a:rPr>
              <a:t>cod_curso</a:t>
            </a:r>
            <a:r>
              <a:rPr lang="pt-BR" sz="2000" b="1" dirty="0">
                <a:solidFill>
                  <a:schemeClr val="tx1"/>
                </a:solidFill>
              </a:rPr>
              <a:t>, ano, semestre]) que receberá </a:t>
            </a:r>
            <a:r>
              <a:rPr lang="pt-BR" sz="2000" b="1" dirty="0" smtClean="0">
                <a:solidFill>
                  <a:schemeClr val="tx1"/>
                </a:solidFill>
              </a:rPr>
              <a:t>as informações </a:t>
            </a:r>
            <a:r>
              <a:rPr lang="pt-BR" sz="2000" b="1" dirty="0">
                <a:solidFill>
                  <a:schemeClr val="tx1"/>
                </a:solidFill>
              </a:rPr>
              <a:t>de todas as turmas que já existiram e utilize </a:t>
            </a:r>
            <a:r>
              <a:rPr lang="pt-BR" sz="2000" b="1" dirty="0" smtClean="0">
                <a:solidFill>
                  <a:schemeClr val="tx1"/>
                </a:solidFill>
              </a:rPr>
              <a:t>o PROCEDURE </a:t>
            </a:r>
            <a:r>
              <a:rPr lang="pt-BR" sz="2000" b="1" dirty="0">
                <a:solidFill>
                  <a:schemeClr val="tx1"/>
                </a:solidFill>
              </a:rPr>
              <a:t>anterior para separar os </a:t>
            </a:r>
            <a:r>
              <a:rPr lang="pt-BR" sz="2000" b="1" dirty="0" smtClean="0">
                <a:solidFill>
                  <a:schemeClr val="tx1"/>
                </a:solidFill>
              </a:rPr>
              <a:t>campos </a:t>
            </a:r>
            <a:r>
              <a:rPr lang="pt-BR" sz="2000" b="1" dirty="0" err="1" smtClean="0">
                <a:solidFill>
                  <a:schemeClr val="tx1"/>
                </a:solidFill>
              </a:rPr>
              <a:t>ano_semestre</a:t>
            </a:r>
            <a:r>
              <a:rPr lang="pt-BR" sz="2000" b="1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Em </a:t>
            </a:r>
            <a:r>
              <a:rPr lang="pt-BR" sz="2000" b="1" dirty="0">
                <a:solidFill>
                  <a:schemeClr val="tx1"/>
                </a:solidFill>
              </a:rPr>
              <a:t>seguida, verifique um a um os registros da tabela </a:t>
            </a:r>
            <a:r>
              <a:rPr lang="pt-BR" sz="2000" b="1" dirty="0" smtClean="0">
                <a:solidFill>
                  <a:schemeClr val="tx1"/>
                </a:solidFill>
              </a:rPr>
              <a:t>já povoada </a:t>
            </a:r>
            <a:r>
              <a:rPr lang="pt-BR" sz="2000" b="1" dirty="0">
                <a:solidFill>
                  <a:schemeClr val="tx1"/>
                </a:solidFill>
              </a:rPr>
              <a:t>e vá preenchendo a variável de retorno.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6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Na próxima aula...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736501"/>
          </a:xfrm>
        </p:spPr>
        <p:txBody>
          <a:bodyPr>
            <a:normAutofit/>
          </a:bodyPr>
          <a:lstStyle/>
          <a:p>
            <a:r>
              <a:rPr lang="pt-BR" dirty="0" err="1" smtClean="0">
                <a:solidFill>
                  <a:schemeClr val="tx1"/>
                </a:solidFill>
              </a:rPr>
              <a:t>Trigger’s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smtClean="0">
                <a:solidFill>
                  <a:schemeClr val="tx1"/>
                </a:solidFill>
              </a:rPr>
              <a:t>e Procedures e </a:t>
            </a:r>
            <a:r>
              <a:rPr lang="pt-BR" dirty="0" err="1" smtClean="0">
                <a:solidFill>
                  <a:schemeClr val="tx1"/>
                </a:solidFill>
              </a:rPr>
              <a:t>Function</a:t>
            </a:r>
            <a:r>
              <a:rPr lang="pt-BR" dirty="0" smtClean="0">
                <a:solidFill>
                  <a:schemeClr val="tx1"/>
                </a:solidFill>
              </a:rPr>
              <a:t> mais difíceis..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42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TENTEM FAZER AS QUESTÕES ANTES DA AULA!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</a:rPr>
              <a:t>www.cin.ufpe.br/~rsmbf/gdi/AULA4 - SQL+PL</a:t>
            </a:r>
            <a:endParaRPr lang="pt-BR" sz="2400" u="sng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Mostre todas as notas do período de '2010.2' do aluno </a:t>
            </a:r>
            <a:r>
              <a:rPr lang="pt-BR" sz="2000" b="1" dirty="0" smtClean="0">
                <a:solidFill>
                  <a:schemeClr val="tx1"/>
                </a:solidFill>
              </a:rPr>
              <a:t>de nome 'Augustus </a:t>
            </a:r>
            <a:r>
              <a:rPr lang="pt-BR" sz="2000" b="1" dirty="0" err="1">
                <a:solidFill>
                  <a:schemeClr val="tx1"/>
                </a:solidFill>
              </a:rPr>
              <a:t>Kilter</a:t>
            </a:r>
            <a:r>
              <a:rPr lang="pt-BR" sz="2000" b="1" dirty="0">
                <a:solidFill>
                  <a:schemeClr val="tx1"/>
                </a:solidFill>
              </a:rPr>
              <a:t>'.</a:t>
            </a:r>
            <a:endParaRPr lang="en-US" sz="2000" b="1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22522" y="2712759"/>
            <a:ext cx="9000000" cy="4127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Para o aluno de nome 'Joao Custodia' mostre todos </a:t>
            </a:r>
            <a:r>
              <a:rPr lang="pt-BR" sz="2000" b="1" dirty="0" smtClean="0">
                <a:solidFill>
                  <a:schemeClr val="tx1"/>
                </a:solidFill>
              </a:rPr>
              <a:t>os projetos </a:t>
            </a:r>
            <a:r>
              <a:rPr lang="pt-BR" sz="2000" b="1" dirty="0">
                <a:solidFill>
                  <a:schemeClr val="tx1"/>
                </a:solidFill>
              </a:rPr>
              <a:t>dos quais ele já participou, ordenando-os </a:t>
            </a:r>
            <a:r>
              <a:rPr lang="pt-BR" sz="2000" b="1" dirty="0" smtClean="0">
                <a:solidFill>
                  <a:schemeClr val="tx1"/>
                </a:solidFill>
              </a:rPr>
              <a:t>por período </a:t>
            </a:r>
            <a:r>
              <a:rPr lang="pt-BR" sz="2000" b="1" dirty="0">
                <a:solidFill>
                  <a:schemeClr val="tx1"/>
                </a:solidFill>
              </a:rPr>
              <a:t>e conceito obtido.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40000" y="2852936"/>
            <a:ext cx="9000000" cy="4127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000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05531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Liste o nome e a matrícula dos professores que </a:t>
            </a:r>
            <a:r>
              <a:rPr lang="pt-BR" sz="2000" b="1" dirty="0" smtClean="0">
                <a:solidFill>
                  <a:schemeClr val="tx1"/>
                </a:solidFill>
              </a:rPr>
              <a:t>ensinaram à </a:t>
            </a:r>
            <a:r>
              <a:rPr lang="pt-BR" sz="2000" b="1" dirty="0">
                <a:solidFill>
                  <a:schemeClr val="tx1"/>
                </a:solidFill>
              </a:rPr>
              <a:t>aluna 'Helena Nunes' no seu primeiro período. </a:t>
            </a:r>
            <a:r>
              <a:rPr lang="pt-BR" sz="2000" b="1" dirty="0" smtClean="0">
                <a:solidFill>
                  <a:schemeClr val="tx1"/>
                </a:solidFill>
              </a:rPr>
              <a:t>Também informe </a:t>
            </a:r>
            <a:r>
              <a:rPr lang="pt-BR" sz="2000" b="1" dirty="0">
                <a:solidFill>
                  <a:schemeClr val="tx1"/>
                </a:solidFill>
              </a:rPr>
              <a:t>o código das disciplinas cursadas.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27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Para todos os alunos que pagaram a disciplina 5 mostre </a:t>
            </a:r>
            <a:r>
              <a:rPr lang="pt-BR" sz="2000" b="1" dirty="0" smtClean="0">
                <a:solidFill>
                  <a:schemeClr val="tx1"/>
                </a:solidFill>
              </a:rPr>
              <a:t>os projetos </a:t>
            </a:r>
            <a:r>
              <a:rPr lang="pt-BR" sz="2000" b="1" dirty="0">
                <a:solidFill>
                  <a:schemeClr val="tx1"/>
                </a:solidFill>
              </a:rPr>
              <a:t>que foram desenvolvidos por eles bem como </a:t>
            </a:r>
            <a:r>
              <a:rPr lang="pt-BR" sz="2000" b="1" dirty="0" smtClean="0">
                <a:solidFill>
                  <a:schemeClr val="tx1"/>
                </a:solidFill>
              </a:rPr>
              <a:t>seu período </a:t>
            </a:r>
            <a:r>
              <a:rPr lang="pt-BR" sz="2000" b="1" dirty="0">
                <a:solidFill>
                  <a:schemeClr val="tx1"/>
                </a:solidFill>
              </a:rPr>
              <a:t>de execução. Mostre título e curso dos </a:t>
            </a:r>
            <a:r>
              <a:rPr lang="pt-BR" sz="2000" b="1" dirty="0" smtClean="0">
                <a:solidFill>
                  <a:schemeClr val="tx1"/>
                </a:solidFill>
              </a:rPr>
              <a:t>projetos. Mesmo </a:t>
            </a:r>
            <a:r>
              <a:rPr lang="pt-BR" sz="2000" b="1" dirty="0">
                <a:solidFill>
                  <a:schemeClr val="tx1"/>
                </a:solidFill>
              </a:rPr>
              <a:t>os alunos sem projeto deverão ser exibidos.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10727" y="2974008"/>
            <a:ext cx="9000000" cy="4127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b="1" i="0" u="none" strike="noStrike" kern="1200" spc="0" baseline="0" dirty="0">
              <a:ln>
                <a:noFill/>
              </a:ln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475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Considere que todo professor é um líder em </a:t>
            </a:r>
            <a:r>
              <a:rPr lang="pt-BR" sz="2000" b="1" dirty="0" smtClean="0">
                <a:solidFill>
                  <a:schemeClr val="tx1"/>
                </a:solidFill>
              </a:rPr>
              <a:t>potencial. Realize </a:t>
            </a:r>
            <a:r>
              <a:rPr lang="pt-BR" sz="2000" b="1" dirty="0">
                <a:solidFill>
                  <a:schemeClr val="tx1"/>
                </a:solidFill>
              </a:rPr>
              <a:t>uma consulta que relacione, em duas colunas, </a:t>
            </a:r>
            <a:r>
              <a:rPr lang="pt-BR" sz="2000" b="1" dirty="0" smtClean="0">
                <a:solidFill>
                  <a:schemeClr val="tx1"/>
                </a:solidFill>
              </a:rPr>
              <a:t>os nomes </a:t>
            </a:r>
            <a:r>
              <a:rPr lang="pt-BR" sz="2000" b="1" dirty="0">
                <a:solidFill>
                  <a:schemeClr val="tx1"/>
                </a:solidFill>
              </a:rPr>
              <a:t>dos professores e o nome dos seus líderes. </a:t>
            </a:r>
            <a:r>
              <a:rPr lang="pt-BR" sz="2000" b="1" dirty="0" smtClean="0">
                <a:solidFill>
                  <a:schemeClr val="tx1"/>
                </a:solidFill>
              </a:rPr>
              <a:t>Mesmo os </a:t>
            </a:r>
            <a:r>
              <a:rPr lang="pt-BR" sz="2000" b="1" dirty="0">
                <a:solidFill>
                  <a:schemeClr val="tx1"/>
                </a:solidFill>
              </a:rPr>
              <a:t>professores que não têm líder deverão aparecer </a:t>
            </a:r>
            <a:r>
              <a:rPr lang="pt-BR" sz="2000" b="1" dirty="0" smtClean="0">
                <a:solidFill>
                  <a:schemeClr val="tx1"/>
                </a:solidFill>
              </a:rPr>
              <a:t>na primeira </a:t>
            </a:r>
            <a:r>
              <a:rPr lang="pt-BR" sz="2000" b="1" dirty="0">
                <a:solidFill>
                  <a:schemeClr val="tx1"/>
                </a:solidFill>
              </a:rPr>
              <a:t>coluna e mesmo os professores que não </a:t>
            </a:r>
            <a:r>
              <a:rPr lang="pt-BR" sz="2000" b="1" dirty="0" smtClean="0">
                <a:solidFill>
                  <a:schemeClr val="tx1"/>
                </a:solidFill>
              </a:rPr>
              <a:t>têm liderados </a:t>
            </a:r>
            <a:r>
              <a:rPr lang="pt-BR" sz="2000" b="1" dirty="0">
                <a:solidFill>
                  <a:schemeClr val="tx1"/>
                </a:solidFill>
              </a:rPr>
              <a:t>devem aparecer na lista de líderes (</a:t>
            </a:r>
            <a:r>
              <a:rPr lang="pt-BR" sz="2000" b="1" dirty="0" smtClean="0">
                <a:solidFill>
                  <a:schemeClr val="tx1"/>
                </a:solidFill>
              </a:rPr>
              <a:t>segunda coluna</a:t>
            </a:r>
            <a:r>
              <a:rPr lang="pt-BR" sz="2000" b="1" dirty="0">
                <a:solidFill>
                  <a:schemeClr val="tx1"/>
                </a:solidFill>
              </a:rPr>
              <a:t>).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01875" y="3698392"/>
            <a:ext cx="9000000" cy="253892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b="1" i="0" u="none" strike="noStrike" kern="1200" spc="0" baseline="0" dirty="0">
              <a:ln>
                <a:noFill/>
              </a:ln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475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336</TotalTime>
  <Words>738</Words>
  <Application>Microsoft Office PowerPoint</Application>
  <PresentationFormat>Apresentação na tela (4:3)</PresentationFormat>
  <Paragraphs>95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Executivo</vt:lpstr>
      <vt:lpstr>Monitoria GDI Aula Prática</vt:lpstr>
      <vt:lpstr>Estudo de caso - continuação</vt:lpstr>
      <vt:lpstr>Modelo Conceitual</vt:lpstr>
      <vt:lpstr>Modelo Lógico</vt:lpstr>
      <vt:lpstr>Exercício 1</vt:lpstr>
      <vt:lpstr>Exercício 2</vt:lpstr>
      <vt:lpstr>Exercício 3</vt:lpstr>
      <vt:lpstr>Exercício 4</vt:lpstr>
      <vt:lpstr>Exercício 5</vt:lpstr>
      <vt:lpstr>Exercício 6</vt:lpstr>
      <vt:lpstr>Exercício 7</vt:lpstr>
      <vt:lpstr>Exercício 8</vt:lpstr>
      <vt:lpstr>Exercício 9</vt:lpstr>
      <vt:lpstr>Exercício 10</vt:lpstr>
      <vt:lpstr>Exercício 11</vt:lpstr>
      <vt:lpstr>PL/SQL</vt:lpstr>
      <vt:lpstr>PROCEDURE</vt:lpstr>
      <vt:lpstr>FUNCTION</vt:lpstr>
      <vt:lpstr>Exercício 12</vt:lpstr>
      <vt:lpstr>Exercício 13</vt:lpstr>
      <vt:lpstr>Exercício 14</vt:lpstr>
      <vt:lpstr>Exercício 15</vt:lpstr>
      <vt:lpstr>Exercício 16</vt:lpstr>
      <vt:lpstr>Na próxima aula...</vt:lpstr>
      <vt:lpstr>TENTEM FAZER AS QUESTÕES ANTES DA AULA!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rsmbf</cp:lastModifiedBy>
  <cp:revision>39</cp:revision>
  <dcterms:created xsi:type="dcterms:W3CDTF">2011-08-24T21:01:58Z</dcterms:created>
  <dcterms:modified xsi:type="dcterms:W3CDTF">2013-02-01T14:29:08Z</dcterms:modified>
</cp:coreProperties>
</file>