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5549-6555-4848-88C7-B21FD72B65B6}" type="datetimeFigureOut">
              <a:rPr lang="pt-BR" smtClean="0"/>
              <a:t>19/09/2011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F5D1-9990-4DF5-84BB-B181523216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85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5549-6555-4848-88C7-B21FD72B65B6}" type="datetimeFigureOut">
              <a:rPr lang="pt-BR" smtClean="0"/>
              <a:t>19/09/2011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F5D1-9990-4DF5-84BB-B181523216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789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5549-6555-4848-88C7-B21FD72B65B6}" type="datetimeFigureOut">
              <a:rPr lang="pt-BR" smtClean="0"/>
              <a:t>19/09/2011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F5D1-9990-4DF5-84BB-B181523216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1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5549-6555-4848-88C7-B21FD72B65B6}" type="datetimeFigureOut">
              <a:rPr lang="pt-BR" smtClean="0"/>
              <a:t>19/09/2011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F5D1-9990-4DF5-84BB-B181523216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425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5549-6555-4848-88C7-B21FD72B65B6}" type="datetimeFigureOut">
              <a:rPr lang="pt-BR" smtClean="0"/>
              <a:t>19/09/2011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F5D1-9990-4DF5-84BB-B181523216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648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5549-6555-4848-88C7-B21FD72B65B6}" type="datetimeFigureOut">
              <a:rPr lang="pt-BR" smtClean="0"/>
              <a:t>19/09/2011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F5D1-9990-4DF5-84BB-B181523216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4059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5549-6555-4848-88C7-B21FD72B65B6}" type="datetimeFigureOut">
              <a:rPr lang="pt-BR" smtClean="0"/>
              <a:t>19/09/2011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F5D1-9990-4DF5-84BB-B181523216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3607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5549-6555-4848-88C7-B21FD72B65B6}" type="datetimeFigureOut">
              <a:rPr lang="pt-BR" smtClean="0"/>
              <a:t>19/09/2011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F5D1-9990-4DF5-84BB-B181523216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478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5549-6555-4848-88C7-B21FD72B65B6}" type="datetimeFigureOut">
              <a:rPr lang="pt-BR" smtClean="0"/>
              <a:t>19/09/2011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F5D1-9990-4DF5-84BB-B181523216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42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5549-6555-4848-88C7-B21FD72B65B6}" type="datetimeFigureOut">
              <a:rPr lang="pt-BR" smtClean="0"/>
              <a:t>19/09/2011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F5D1-9990-4DF5-84BB-B181523216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685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5549-6555-4848-88C7-B21FD72B65B6}" type="datetimeFigureOut">
              <a:rPr lang="pt-BR" smtClean="0"/>
              <a:t>19/09/2011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F5D1-9990-4DF5-84BB-B181523216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017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05549-6555-4848-88C7-B21FD72B65B6}" type="datetimeFigureOut">
              <a:rPr lang="pt-BR" smtClean="0"/>
              <a:t>19/09/2011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7F5D1-9990-4DF5-84BB-B181523216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24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DSL Tools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Lucas Mello</a:t>
            </a:r>
          </a:p>
          <a:p>
            <a:r>
              <a:rPr lang="pt-BR" dirty="0" smtClean="0"/>
              <a:t>Nancy Lyra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829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48680"/>
            <a:ext cx="8115300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2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33528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971600" y="2060848"/>
            <a:ext cx="2664296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971600" y="3429000"/>
            <a:ext cx="2664296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/>
          <p:cNvCxnSpPr>
            <a:stCxn id="4" idx="3"/>
          </p:cNvCxnSpPr>
          <p:nvPr/>
        </p:nvCxnSpPr>
        <p:spPr>
          <a:xfrm flipV="1">
            <a:off x="3635896" y="1916832"/>
            <a:ext cx="1800200" cy="828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5652120" y="1108003"/>
            <a:ext cx="2304256" cy="123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Contém </a:t>
            </a:r>
            <a:r>
              <a:rPr lang="pt-BR" dirty="0"/>
              <a:t>informações sobre os conceitos e a representação visual de sua DSL</a:t>
            </a:r>
          </a:p>
        </p:txBody>
      </p:sp>
      <p:cxnSp>
        <p:nvCxnSpPr>
          <p:cNvPr id="10" name="Conector de seta reta 9"/>
          <p:cNvCxnSpPr/>
          <p:nvPr/>
        </p:nvCxnSpPr>
        <p:spPr>
          <a:xfrm>
            <a:off x="3635896" y="3969061"/>
            <a:ext cx="1800200" cy="396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5626433" y="3956863"/>
            <a:ext cx="2862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Utilizado </a:t>
            </a:r>
            <a:r>
              <a:rPr lang="pt-BR" dirty="0"/>
              <a:t>para registrar a DSL no VS.NET. A princípio, você não deve se preocupar com este último.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403648" y="3055838"/>
            <a:ext cx="1244352" cy="1571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de seta reta 15"/>
          <p:cNvCxnSpPr>
            <a:stCxn id="14" idx="3"/>
          </p:cNvCxnSpPr>
          <p:nvPr/>
        </p:nvCxnSpPr>
        <p:spPr>
          <a:xfrm flipV="1">
            <a:off x="2648000" y="3055838"/>
            <a:ext cx="2788096" cy="785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5652120" y="284364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Abra este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301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66130"/>
            <a:ext cx="8229600" cy="4525963"/>
          </a:xfrm>
        </p:spPr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4" y="775643"/>
            <a:ext cx="8968100" cy="321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23528" y="966738"/>
            <a:ext cx="6696744" cy="2952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7308304" y="966738"/>
            <a:ext cx="1800200" cy="2952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/>
          <p:cNvCxnSpPr/>
          <p:nvPr/>
        </p:nvCxnSpPr>
        <p:spPr>
          <a:xfrm flipH="1">
            <a:off x="2903707" y="3919066"/>
            <a:ext cx="12109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611560" y="4279810"/>
            <a:ext cx="4098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Conceitos (ou Classes) e Relacionamentos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508105" y="427910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Como os conceitos serão exibidos graficamente</a:t>
            </a:r>
            <a:endParaRPr lang="pt-BR" dirty="0"/>
          </a:p>
        </p:txBody>
      </p:sp>
      <p:cxnSp>
        <p:nvCxnSpPr>
          <p:cNvPr id="12" name="Conector de seta reta 11"/>
          <p:cNvCxnSpPr/>
          <p:nvPr/>
        </p:nvCxnSpPr>
        <p:spPr>
          <a:xfrm flipH="1">
            <a:off x="7596336" y="3919066"/>
            <a:ext cx="612068" cy="360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467544" y="5071194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</a:t>
            </a:r>
            <a:r>
              <a:rPr lang="pt-BR" dirty="0" err="1"/>
              <a:t>idéia</a:t>
            </a:r>
            <a:r>
              <a:rPr lang="pt-BR" dirty="0"/>
              <a:t> do DSL Tools é prover, aos usuários mais experientes, elementos básicos prontos para uso e modificação, permitindo que uma DSL possa ser minimamente construída (isso justifica o nome </a:t>
            </a:r>
            <a:r>
              <a:rPr lang="pt-BR" i="1" dirty="0" err="1"/>
              <a:t>Minimal</a:t>
            </a:r>
            <a:r>
              <a:rPr lang="pt-BR" i="1" dirty="0"/>
              <a:t> </a:t>
            </a:r>
            <a:r>
              <a:rPr lang="pt-BR" i="1" dirty="0" err="1"/>
              <a:t>Language</a:t>
            </a:r>
            <a:r>
              <a:rPr lang="pt-BR" dirty="0"/>
              <a:t> do </a:t>
            </a:r>
            <a:r>
              <a:rPr lang="pt-BR" i="1" dirty="0" err="1" smtClean="0"/>
              <a:t>template</a:t>
            </a:r>
            <a:r>
              <a:rPr lang="pt-BR" i="1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875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13384"/>
            <a:ext cx="215265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899592" y="2089448"/>
            <a:ext cx="144016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99592" y="2305472"/>
            <a:ext cx="144016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de seta reta 5"/>
          <p:cNvCxnSpPr>
            <a:stCxn id="8" idx="3"/>
          </p:cNvCxnSpPr>
          <p:nvPr/>
        </p:nvCxnSpPr>
        <p:spPr>
          <a:xfrm>
            <a:off x="2339752" y="2413484"/>
            <a:ext cx="1152128" cy="612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3707904" y="2881536"/>
            <a:ext cx="34881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Instâncias poderão ter nome.</a:t>
            </a:r>
          </a:p>
          <a:p>
            <a:endParaRPr lang="pt-BR" dirty="0"/>
          </a:p>
          <a:p>
            <a:r>
              <a:rPr lang="pt-BR" dirty="0" err="1" smtClean="0"/>
              <a:t>Ex</a:t>
            </a:r>
            <a:r>
              <a:rPr lang="pt-BR" dirty="0" smtClean="0"/>
              <a:t>: Conceito “Cidade”</a:t>
            </a:r>
          </a:p>
          <a:p>
            <a:r>
              <a:rPr lang="pt-BR" dirty="0" smtClean="0"/>
              <a:t>Instâncias como: Recife, Olinda, </a:t>
            </a:r>
            <a:r>
              <a:rPr lang="pt-BR" dirty="0" err="1" smtClean="0"/>
              <a:t>etc</a:t>
            </a:r>
            <a:endParaRPr lang="pt-BR" dirty="0"/>
          </a:p>
        </p:txBody>
      </p:sp>
      <p:cxnSp>
        <p:nvCxnSpPr>
          <p:cNvPr id="10" name="Conector de seta reta 9"/>
          <p:cNvCxnSpPr/>
          <p:nvPr/>
        </p:nvCxnSpPr>
        <p:spPr>
          <a:xfrm>
            <a:off x="2339752" y="2089448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3851920" y="1916832"/>
            <a:ext cx="331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Faz mais sentido pro nosso Demo</a:t>
            </a:r>
          </a:p>
        </p:txBody>
      </p:sp>
    </p:spTree>
    <p:extLst>
      <p:ext uri="{BB962C8B-B14F-4D97-AF65-F5344CB8AC3E}">
        <p14:creationId xmlns:p14="http://schemas.microsoft.com/office/powerpoint/2010/main" val="237676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Conceitos e Propriedades do Demo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11" y="2339880"/>
            <a:ext cx="80676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55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Criando tipos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Adicionando uma enumeração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Adicione uma nova propriedade ao conceito </a:t>
            </a:r>
            <a:r>
              <a:rPr lang="pt-BR" dirty="0" err="1" smtClean="0"/>
              <a:t>Quiz</a:t>
            </a:r>
            <a:r>
              <a:rPr lang="pt-BR" dirty="0" smtClean="0"/>
              <a:t>:</a:t>
            </a:r>
          </a:p>
          <a:p>
            <a:pPr lvl="1"/>
            <a:r>
              <a:rPr lang="pt-BR" dirty="0" err="1" smtClean="0"/>
              <a:t>Type</a:t>
            </a:r>
            <a:r>
              <a:rPr lang="pt-BR" dirty="0" smtClean="0"/>
              <a:t>, do tipo </a:t>
            </a:r>
            <a:r>
              <a:rPr lang="pt-BR" dirty="0" err="1" smtClean="0"/>
              <a:t>AnswerType</a:t>
            </a:r>
            <a:endParaRPr lang="pt-BR" dirty="0" smtClean="0"/>
          </a:p>
          <a:p>
            <a:pPr lvl="2"/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88840"/>
            <a:ext cx="3210093" cy="327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79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Definindo Relacionamentos</a:t>
            </a: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20955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ector de seta reta 5"/>
          <p:cNvCxnSpPr/>
          <p:nvPr/>
        </p:nvCxnSpPr>
        <p:spPr>
          <a:xfrm flipV="1">
            <a:off x="2555776" y="2317522"/>
            <a:ext cx="1224136" cy="18315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V="1">
            <a:off x="2555776" y="4149080"/>
            <a:ext cx="1008112" cy="216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2555776" y="4581128"/>
            <a:ext cx="1224136" cy="679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3903252" y="2132856"/>
            <a:ext cx="30138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Relacionamento Forte</a:t>
            </a:r>
          </a:p>
          <a:p>
            <a:r>
              <a:rPr lang="pt-BR" dirty="0" err="1" smtClean="0"/>
              <a:t>Ex</a:t>
            </a:r>
            <a:r>
              <a:rPr lang="pt-BR" dirty="0" smtClean="0"/>
              <a:t>: </a:t>
            </a:r>
            <a:r>
              <a:rPr lang="pt-BR" dirty="0" err="1" smtClean="0"/>
              <a:t>Quiz</a:t>
            </a:r>
            <a:r>
              <a:rPr lang="pt-BR" dirty="0" smtClean="0"/>
              <a:t> e </a:t>
            </a:r>
            <a:r>
              <a:rPr lang="pt-BR" dirty="0" err="1" smtClean="0"/>
              <a:t>Choice</a:t>
            </a:r>
            <a:endParaRPr lang="pt-BR" dirty="0" smtClean="0"/>
          </a:p>
          <a:p>
            <a:r>
              <a:rPr lang="pt-BR" dirty="0" smtClean="0"/>
              <a:t>Só existe </a:t>
            </a:r>
            <a:r>
              <a:rPr lang="pt-BR" dirty="0" err="1" smtClean="0"/>
              <a:t>Choice</a:t>
            </a:r>
            <a:r>
              <a:rPr lang="pt-BR" dirty="0" smtClean="0"/>
              <a:t> se existir </a:t>
            </a:r>
            <a:r>
              <a:rPr lang="pt-BR" dirty="0" err="1" smtClean="0"/>
              <a:t>Quiz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903252" y="3933056"/>
            <a:ext cx="2267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Relacionamento Fraco</a:t>
            </a:r>
          </a:p>
          <a:p>
            <a:r>
              <a:rPr lang="pt-BR" dirty="0" err="1" smtClean="0"/>
              <a:t>Ex</a:t>
            </a:r>
            <a:r>
              <a:rPr lang="pt-BR" dirty="0" smtClean="0"/>
              <a:t>: </a:t>
            </a:r>
            <a:r>
              <a:rPr lang="pt-BR" dirty="0" err="1" smtClean="0"/>
              <a:t>Hint</a:t>
            </a:r>
            <a:r>
              <a:rPr lang="pt-BR" dirty="0" smtClean="0"/>
              <a:t> e </a:t>
            </a:r>
            <a:r>
              <a:rPr lang="pt-BR" dirty="0" err="1" smtClean="0"/>
              <a:t>Quiz</a:t>
            </a:r>
            <a:endParaRPr lang="pt-BR" dirty="0" smtClean="0"/>
          </a:p>
          <a:p>
            <a:r>
              <a:rPr lang="pt-BR" dirty="0" smtClean="0"/>
              <a:t>Existe </a:t>
            </a:r>
            <a:r>
              <a:rPr lang="pt-BR" dirty="0" err="1" smtClean="0"/>
              <a:t>Quiz</a:t>
            </a:r>
            <a:r>
              <a:rPr lang="pt-BR" dirty="0" smtClean="0"/>
              <a:t> sem </a:t>
            </a:r>
            <a:r>
              <a:rPr lang="pt-BR" dirty="0" err="1" smtClean="0"/>
              <a:t>Hint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923928" y="5075892"/>
            <a:ext cx="3486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Herança</a:t>
            </a:r>
          </a:p>
          <a:p>
            <a:r>
              <a:rPr lang="pt-BR" dirty="0" err="1" smtClean="0"/>
              <a:t>Ex</a:t>
            </a:r>
            <a:r>
              <a:rPr lang="pt-BR" dirty="0" smtClean="0"/>
              <a:t>: </a:t>
            </a:r>
            <a:r>
              <a:rPr lang="pt-BR" dirty="0" err="1" smtClean="0"/>
              <a:t>IllustratedQuiz</a:t>
            </a:r>
            <a:r>
              <a:rPr lang="pt-BR" dirty="0" smtClean="0"/>
              <a:t> herdaria de </a:t>
            </a:r>
            <a:r>
              <a:rPr lang="pt-BR" dirty="0" err="1" smtClean="0"/>
              <a:t>Quiz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309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Papéis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Quiz</a:t>
            </a:r>
            <a:r>
              <a:rPr lang="pt-BR" dirty="0" smtClean="0"/>
              <a:t> tem papel “</a:t>
            </a:r>
            <a:r>
              <a:rPr lang="pt-BR" dirty="0" err="1"/>
              <a:t>Q</a:t>
            </a:r>
            <a:r>
              <a:rPr lang="pt-BR" dirty="0" err="1" smtClean="0"/>
              <a:t>uiz</a:t>
            </a:r>
            <a:r>
              <a:rPr lang="pt-BR" dirty="0" smtClean="0"/>
              <a:t>” em </a:t>
            </a:r>
            <a:r>
              <a:rPr lang="pt-BR" dirty="0" err="1" smtClean="0"/>
              <a:t>Choice</a:t>
            </a:r>
            <a:endParaRPr lang="pt-BR" dirty="0" smtClean="0"/>
          </a:p>
          <a:p>
            <a:r>
              <a:rPr lang="pt-BR" dirty="0" err="1" smtClean="0"/>
              <a:t>Choice</a:t>
            </a:r>
            <a:r>
              <a:rPr lang="pt-BR" dirty="0" smtClean="0"/>
              <a:t> tem papel “</a:t>
            </a:r>
            <a:r>
              <a:rPr lang="pt-BR" dirty="0" err="1" smtClean="0"/>
              <a:t>Choices</a:t>
            </a:r>
            <a:r>
              <a:rPr lang="pt-BR" dirty="0" smtClean="0"/>
              <a:t>” em </a:t>
            </a:r>
            <a:r>
              <a:rPr lang="pt-BR" dirty="0" err="1" smtClean="0"/>
              <a:t>Quiz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13314" name="Picture 2" descr="http://www.linhadecodigo.com.br/artigos/img_artigos/andre_furtado/DSLTools/12-Relacionamen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96952"/>
            <a:ext cx="47815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99593" y="5373216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Nem todo papel recebe o nome do conceito.</a:t>
            </a:r>
          </a:p>
          <a:p>
            <a:r>
              <a:rPr lang="pt-BR" dirty="0" smtClean="0"/>
              <a:t>EX: Professor e Universidade. Um professor pode ser Reitor, Vice-Reitor, Coordenador, Professor, etc.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042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 nosso Demo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90" name="Picture 2" descr="http://www.linhadecodigo.com.br/artigos/img_artigos/andre_furtado/DSLTools/13-ModeloComple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69865"/>
            <a:ext cx="7488832" cy="579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71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Projetando Representação Gráfica – Sintaxe Visual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Nem todo conceito está associado a uma imagem. Há formas gráficas.</a:t>
            </a:r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86" y="1844824"/>
            <a:ext cx="8048625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28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DSL Tools – Visual Studio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Permite definir conceitos a serem utilizados em um domínio</a:t>
            </a:r>
          </a:p>
          <a:p>
            <a:r>
              <a:rPr lang="pt-BR" dirty="0" smtClean="0"/>
              <a:t>Além disso:</a:t>
            </a:r>
          </a:p>
          <a:p>
            <a:pPr lvl="1"/>
            <a:r>
              <a:rPr lang="pt-BR" dirty="0" smtClean="0"/>
              <a:t>Como os conceitos se relacionam</a:t>
            </a:r>
          </a:p>
          <a:p>
            <a:pPr lvl="1"/>
            <a:r>
              <a:rPr lang="pt-BR" dirty="0" smtClean="0"/>
              <a:t>Representação gráfica para eles</a:t>
            </a:r>
          </a:p>
          <a:p>
            <a:pPr lvl="1"/>
            <a:r>
              <a:rPr lang="pt-BR" dirty="0" smtClean="0"/>
              <a:t>Geração de código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795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Adicionando Diagrama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Antes de adicionar formas, criar um diagrama (</a:t>
            </a:r>
            <a:r>
              <a:rPr lang="pt-BR" dirty="0"/>
              <a:t>um conjunto de mapeamentos entre conceitos/relacionamentos e formas gráficas.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0806"/>
            <a:ext cx="598170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444208" y="3676382"/>
            <a:ext cx="2387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err="1"/>
              <a:t>QuizLanguageDiagram</a:t>
            </a:r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9839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4525963"/>
          </a:xfrm>
        </p:spPr>
        <p:txBody>
          <a:bodyPr/>
          <a:lstStyle/>
          <a:p>
            <a:endParaRPr lang="pt-B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433264"/>
            <a:ext cx="812482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948264" y="4249688"/>
            <a:ext cx="86409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971600" y="5230941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Uma vez definido um </a:t>
            </a:r>
            <a:r>
              <a:rPr lang="pt-BR" sz="2400" i="1" dirty="0" err="1"/>
              <a:t>Diagram</a:t>
            </a:r>
            <a:r>
              <a:rPr lang="pt-BR" sz="2400" dirty="0"/>
              <a:t> para a DSL e o conceito da linguagem por ele representado, é hora de modelar as formas gráficas (</a:t>
            </a:r>
            <a:r>
              <a:rPr lang="pt-BR" sz="2400" i="1" dirty="0" err="1"/>
              <a:t>shapes</a:t>
            </a:r>
            <a:r>
              <a:rPr lang="pt-BR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3979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Modelando Formas Gráficas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err="1" smtClean="0"/>
              <a:t>Hint</a:t>
            </a:r>
            <a:endParaRPr lang="pt-BR" dirty="0" smtClean="0"/>
          </a:p>
          <a:p>
            <a:pPr lvl="1"/>
            <a:r>
              <a:rPr lang="pt-BR" dirty="0" smtClean="0"/>
              <a:t>	Imagem (</a:t>
            </a:r>
            <a:r>
              <a:rPr lang="pt-BR" dirty="0" err="1" smtClean="0"/>
              <a:t>Image</a:t>
            </a:r>
            <a:r>
              <a:rPr lang="pt-BR" dirty="0" smtClean="0"/>
              <a:t> </a:t>
            </a:r>
            <a:r>
              <a:rPr lang="pt-BR" dirty="0" err="1" smtClean="0"/>
              <a:t>Shape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	</a:t>
            </a:r>
            <a:r>
              <a:rPr lang="pt-BR" dirty="0" err="1" smtClean="0"/>
              <a:t>Name</a:t>
            </a:r>
            <a:r>
              <a:rPr lang="pt-BR" dirty="0" smtClean="0"/>
              <a:t>: </a:t>
            </a:r>
            <a:r>
              <a:rPr lang="pt-BR" dirty="0" err="1" smtClean="0"/>
              <a:t>HintShape</a:t>
            </a:r>
            <a:endParaRPr lang="pt-BR" dirty="0" smtClean="0"/>
          </a:p>
          <a:p>
            <a:pPr lvl="1"/>
            <a:r>
              <a:rPr lang="pt-BR" dirty="0" smtClean="0"/>
              <a:t>	</a:t>
            </a:r>
            <a:r>
              <a:rPr lang="pt-BR" dirty="0" err="1" smtClean="0"/>
              <a:t>Image</a:t>
            </a:r>
            <a:r>
              <a:rPr lang="pt-BR" dirty="0" smtClean="0"/>
              <a:t>: </a:t>
            </a:r>
            <a:r>
              <a:rPr lang="pt-BR" dirty="0" err="1" smtClean="0"/>
              <a:t>HintImage</a:t>
            </a:r>
            <a:endParaRPr lang="pt-BR" dirty="0" smtClean="0"/>
          </a:p>
          <a:p>
            <a:pPr lvl="1"/>
            <a:r>
              <a:rPr lang="pt-BR" dirty="0" smtClean="0"/>
              <a:t>	</a:t>
            </a:r>
            <a:r>
              <a:rPr lang="pt-BR" dirty="0" err="1" smtClean="0"/>
              <a:t>Outline</a:t>
            </a:r>
            <a:r>
              <a:rPr lang="pt-BR" dirty="0" smtClean="0"/>
              <a:t> Color: </a:t>
            </a:r>
            <a:r>
              <a:rPr lang="pt-BR" dirty="0" err="1" smtClean="0"/>
              <a:t>Transparent</a:t>
            </a:r>
            <a:endParaRPr lang="pt-BR" dirty="0" smtClean="0"/>
          </a:p>
          <a:p>
            <a:pPr lvl="1"/>
            <a:r>
              <a:rPr lang="pt-BR" dirty="0" smtClean="0"/>
              <a:t>	</a:t>
            </a:r>
            <a:r>
              <a:rPr lang="pt-BR" dirty="0" err="1" smtClean="0"/>
              <a:t>Initial</a:t>
            </a:r>
            <a:r>
              <a:rPr lang="pt-BR" dirty="0" smtClean="0"/>
              <a:t> </a:t>
            </a:r>
            <a:r>
              <a:rPr lang="pt-BR" dirty="0" err="1" smtClean="0"/>
              <a:t>Height</a:t>
            </a:r>
            <a:r>
              <a:rPr lang="pt-BR" dirty="0" smtClean="0"/>
              <a:t>: 0,4</a:t>
            </a:r>
          </a:p>
          <a:p>
            <a:pPr lvl="1"/>
            <a:r>
              <a:rPr lang="pt-BR" dirty="0" smtClean="0"/>
              <a:t>	</a:t>
            </a:r>
            <a:r>
              <a:rPr lang="pt-BR" dirty="0" err="1" smtClean="0"/>
              <a:t>Initial</a:t>
            </a:r>
            <a:r>
              <a:rPr lang="pt-BR" dirty="0" smtClean="0"/>
              <a:t> </a:t>
            </a:r>
            <a:r>
              <a:rPr lang="pt-BR" dirty="0" err="1" smtClean="0"/>
              <a:t>Width</a:t>
            </a:r>
            <a:r>
              <a:rPr lang="pt-BR" dirty="0" smtClean="0"/>
              <a:t>: 0,4</a:t>
            </a:r>
          </a:p>
          <a:p>
            <a:endParaRPr lang="pt-BR" dirty="0" smtClean="0"/>
          </a:p>
          <a:p>
            <a:r>
              <a:rPr lang="pt-BR" dirty="0" smtClean="0"/>
              <a:t>Informações sobre o conceito associado à forma:</a:t>
            </a:r>
          </a:p>
          <a:p>
            <a:pPr marL="0" indent="0">
              <a:buNone/>
            </a:pPr>
            <a:r>
              <a:rPr lang="pt-BR" dirty="0" smtClean="0"/>
              <a:t>Obs. É preciso habilitar a associação (</a:t>
            </a:r>
            <a:r>
              <a:rPr lang="pt-BR" dirty="0" err="1" smtClean="0"/>
              <a:t>Diagram</a:t>
            </a:r>
            <a:r>
              <a:rPr lang="pt-BR" dirty="0" smtClean="0"/>
              <a:t> </a:t>
            </a:r>
            <a:r>
              <a:rPr lang="pt-BR" dirty="0" err="1" smtClean="0"/>
              <a:t>Element</a:t>
            </a:r>
            <a:r>
              <a:rPr lang="pt-BR" dirty="0" smtClean="0"/>
              <a:t> </a:t>
            </a:r>
            <a:r>
              <a:rPr lang="pt-BR" dirty="0" err="1" smtClean="0"/>
              <a:t>Map</a:t>
            </a:r>
            <a:r>
              <a:rPr lang="pt-BR" dirty="0" smtClean="0"/>
              <a:t> da Toolbox)</a:t>
            </a:r>
          </a:p>
          <a:p>
            <a:pPr lvl="1"/>
            <a:r>
              <a:rPr lang="pt-BR" dirty="0" smtClean="0"/>
              <a:t>	Associar </a:t>
            </a:r>
            <a:r>
              <a:rPr lang="pt-BR" dirty="0" err="1" smtClean="0"/>
              <a:t>Hint</a:t>
            </a:r>
            <a:r>
              <a:rPr lang="pt-BR" dirty="0" smtClean="0"/>
              <a:t> a </a:t>
            </a:r>
            <a:r>
              <a:rPr lang="pt-BR" dirty="0" err="1" smtClean="0"/>
              <a:t>HintShape</a:t>
            </a:r>
            <a:endParaRPr lang="pt-BR" dirty="0"/>
          </a:p>
        </p:txBody>
      </p:sp>
      <p:pic>
        <p:nvPicPr>
          <p:cNvPr id="17410" name="Picture 2" descr="http://www.linhadecodigo.com.br/artigos/img_artigos/andre_furtado/DSLTools/16-ShowMapLi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41" y="5877272"/>
            <a:ext cx="17526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de seta reta 4"/>
          <p:cNvCxnSpPr>
            <a:stCxn id="17410" idx="3"/>
          </p:cNvCxnSpPr>
          <p:nvPr/>
        </p:nvCxnSpPr>
        <p:spPr>
          <a:xfrm flipV="1">
            <a:off x="2721841" y="6234459"/>
            <a:ext cx="105807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3923928" y="6093296"/>
            <a:ext cx="3688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Exibir/Ocultar linhas de mapeamento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928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pt-BR" dirty="0" err="1" smtClean="0"/>
              <a:t>Quiz</a:t>
            </a:r>
            <a:endParaRPr lang="pt-BR" dirty="0" smtClean="0"/>
          </a:p>
          <a:p>
            <a:pPr lvl="1"/>
            <a:r>
              <a:rPr lang="pt-BR" dirty="0" smtClean="0"/>
              <a:t>	Forma gráfica pré-definida </a:t>
            </a:r>
            <a:r>
              <a:rPr lang="pt-BR" dirty="0" err="1" smtClean="0"/>
              <a:t>Compartment</a:t>
            </a:r>
            <a:r>
              <a:rPr lang="pt-BR" dirty="0" smtClean="0"/>
              <a:t> </a:t>
            </a:r>
            <a:r>
              <a:rPr lang="pt-BR" dirty="0" err="1" smtClean="0"/>
              <a:t>Shape</a:t>
            </a:r>
            <a:endParaRPr lang="pt-BR" dirty="0" smtClean="0"/>
          </a:p>
          <a:p>
            <a:pPr lvl="1"/>
            <a:r>
              <a:rPr lang="pt-BR" dirty="0" smtClean="0"/>
              <a:t>	</a:t>
            </a:r>
            <a:r>
              <a:rPr lang="pt-BR" dirty="0" err="1" smtClean="0"/>
              <a:t>Name</a:t>
            </a:r>
            <a:r>
              <a:rPr lang="pt-BR" dirty="0" smtClean="0"/>
              <a:t>: </a:t>
            </a:r>
            <a:r>
              <a:rPr lang="pt-BR" dirty="0" err="1" smtClean="0"/>
              <a:t>QuizShape</a:t>
            </a:r>
            <a:endParaRPr lang="pt-BR" dirty="0" smtClean="0"/>
          </a:p>
          <a:p>
            <a:pPr lvl="1"/>
            <a:r>
              <a:rPr lang="pt-BR" dirty="0" smtClean="0"/>
              <a:t>	</a:t>
            </a:r>
            <a:r>
              <a:rPr lang="pt-BR" dirty="0" err="1" smtClean="0"/>
              <a:t>Geometry</a:t>
            </a:r>
            <a:r>
              <a:rPr lang="pt-BR" dirty="0" smtClean="0"/>
              <a:t>: </a:t>
            </a:r>
            <a:r>
              <a:rPr lang="pt-BR" dirty="0" err="1" smtClean="0"/>
              <a:t>RoundedRectangle</a:t>
            </a:r>
            <a:endParaRPr lang="pt-BR" dirty="0" smtClean="0"/>
          </a:p>
          <a:p>
            <a:pPr lvl="1"/>
            <a:r>
              <a:rPr lang="pt-BR" dirty="0" smtClean="0"/>
              <a:t>	</a:t>
            </a:r>
            <a:r>
              <a:rPr lang="pt-BR" dirty="0" err="1" smtClean="0"/>
              <a:t>Fill</a:t>
            </a:r>
            <a:r>
              <a:rPr lang="pt-BR" dirty="0" smtClean="0"/>
              <a:t> Color: Qualquer uma, </a:t>
            </a:r>
            <a:r>
              <a:rPr lang="pt-BR" dirty="0" err="1" smtClean="0"/>
              <a:t>ex</a:t>
            </a:r>
            <a:r>
              <a:rPr lang="pt-BR" dirty="0" smtClean="0"/>
              <a:t>: Sky Blue</a:t>
            </a:r>
          </a:p>
          <a:p>
            <a:pPr lvl="1"/>
            <a:r>
              <a:rPr lang="pt-BR" dirty="0" smtClean="0"/>
              <a:t>	Associar </a:t>
            </a:r>
            <a:r>
              <a:rPr lang="pt-BR" dirty="0" err="1" smtClean="0"/>
              <a:t>Quiz</a:t>
            </a:r>
            <a:r>
              <a:rPr lang="pt-BR" dirty="0" smtClean="0"/>
              <a:t> à </a:t>
            </a:r>
            <a:r>
              <a:rPr lang="pt-BR" dirty="0" err="1" smtClean="0"/>
              <a:t>QuizShape</a:t>
            </a:r>
            <a:endParaRPr lang="pt-BR" dirty="0" smtClean="0"/>
          </a:p>
          <a:p>
            <a:pPr lvl="1"/>
            <a:r>
              <a:rPr lang="pt-BR" dirty="0" smtClean="0"/>
              <a:t>Adicionar um </a:t>
            </a:r>
            <a:r>
              <a:rPr lang="pt-BR" dirty="0" err="1" smtClean="0"/>
              <a:t>Compartment</a:t>
            </a:r>
            <a:r>
              <a:rPr lang="pt-BR" dirty="0" smtClean="0"/>
              <a:t> chamado </a:t>
            </a:r>
            <a:r>
              <a:rPr lang="pt-BR" dirty="0" err="1" smtClean="0"/>
              <a:t>Choices</a:t>
            </a:r>
            <a:endParaRPr lang="pt-BR" dirty="0" smtClean="0"/>
          </a:p>
          <a:p>
            <a:pPr lvl="2"/>
            <a:r>
              <a:rPr lang="en-US" dirty="0" smtClean="0"/>
              <a:t>Title Fill: Lime</a:t>
            </a:r>
          </a:p>
          <a:p>
            <a:pPr lvl="2"/>
            <a:r>
              <a:rPr lang="en-US" dirty="0" smtClean="0"/>
              <a:t>Fill Color: Yellow</a:t>
            </a:r>
          </a:p>
          <a:p>
            <a:pPr lvl="2"/>
            <a:r>
              <a:rPr lang="en-US" dirty="0" smtClean="0"/>
              <a:t>Title: Choices</a:t>
            </a:r>
          </a:p>
          <a:p>
            <a:pPr lvl="2"/>
            <a:r>
              <a:rPr lang="en-US" dirty="0" err="1" smtClean="0"/>
              <a:t>Associar</a:t>
            </a:r>
            <a:r>
              <a:rPr lang="en-US" dirty="0" smtClean="0"/>
              <a:t> o </a:t>
            </a:r>
            <a:r>
              <a:rPr lang="en-US" dirty="0" err="1" smtClean="0"/>
              <a:t>conceito</a:t>
            </a:r>
            <a:r>
              <a:rPr lang="en-US" dirty="0" smtClean="0"/>
              <a:t> Choice a Choices (DSL Details)</a:t>
            </a:r>
            <a:endParaRPr lang="pt-BR" dirty="0"/>
          </a:p>
        </p:txBody>
      </p:sp>
      <p:sp>
        <p:nvSpPr>
          <p:cNvPr id="4" name="AutoShape 2" descr="http://www.linhadecodigo.com.br/artigos/img_artigos/andre_furtado/DSLTools/20-CompartmentMa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54428"/>
            <a:ext cx="542925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267744" y="5373216"/>
            <a:ext cx="223224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4499992" y="5330825"/>
            <a:ext cx="2232248" cy="423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6732240" y="4869160"/>
            <a:ext cx="19582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Papel </a:t>
            </a:r>
            <a:r>
              <a:rPr lang="pt-BR" dirty="0" err="1" smtClean="0"/>
              <a:t>choice</a:t>
            </a:r>
            <a:r>
              <a:rPr lang="pt-BR" dirty="0" smtClean="0"/>
              <a:t> </a:t>
            </a:r>
          </a:p>
          <a:p>
            <a:r>
              <a:rPr lang="pt-BR" dirty="0"/>
              <a:t>d</a:t>
            </a:r>
            <a:r>
              <a:rPr lang="pt-BR" dirty="0" smtClean="0"/>
              <a:t>o relacionamento</a:t>
            </a:r>
          </a:p>
          <a:p>
            <a:r>
              <a:rPr lang="pt-BR" dirty="0" err="1" smtClean="0"/>
              <a:t>QuizHasChoices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263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Adicionando Decoradores Textuais e Gráficos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Hint</a:t>
            </a:r>
            <a:r>
              <a:rPr lang="pt-BR" dirty="0" smtClean="0"/>
              <a:t> até agora só tem imagem</a:t>
            </a:r>
          </a:p>
          <a:p>
            <a:pPr lvl="1"/>
            <a:r>
              <a:rPr lang="en-US" dirty="0" smtClean="0"/>
              <a:t>Add new Text Decorator</a:t>
            </a:r>
          </a:p>
          <a:p>
            <a:pPr lvl="2"/>
            <a:r>
              <a:rPr lang="en-US" dirty="0" smtClean="0"/>
              <a:t>Name: </a:t>
            </a:r>
            <a:r>
              <a:rPr lang="en-US" dirty="0" err="1" smtClean="0"/>
              <a:t>ContentDecorator</a:t>
            </a:r>
            <a:endParaRPr lang="en-US" dirty="0" smtClean="0"/>
          </a:p>
          <a:p>
            <a:pPr lvl="2"/>
            <a:r>
              <a:rPr lang="en-US" dirty="0" smtClean="0"/>
              <a:t>Position: </a:t>
            </a:r>
            <a:r>
              <a:rPr lang="en-US" dirty="0" err="1" smtClean="0"/>
              <a:t>OuterTopCenter</a:t>
            </a:r>
            <a:endParaRPr lang="en-US" dirty="0" smtClean="0"/>
          </a:p>
          <a:p>
            <a:pPr lvl="1"/>
            <a:r>
              <a:rPr lang="en-US" dirty="0" err="1" smtClean="0"/>
              <a:t>Associar</a:t>
            </a:r>
            <a:r>
              <a:rPr lang="en-US" dirty="0" smtClean="0"/>
              <a:t> Hint a </a:t>
            </a:r>
            <a:r>
              <a:rPr lang="en-US" dirty="0" err="1" smtClean="0"/>
              <a:t>ContentDecorator</a:t>
            </a:r>
            <a:endParaRPr lang="pt-BR" dirty="0"/>
          </a:p>
        </p:txBody>
      </p:sp>
      <p:sp>
        <p:nvSpPr>
          <p:cNvPr id="4" name="AutoShape 2" descr="http://www.linhadecodigo.com.br/artigos/img_artigos/andre_furtado/DSLTools/22-TextDecoratorMa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21853"/>
            <a:ext cx="6313276" cy="187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72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decorator</a:t>
            </a:r>
            <a:r>
              <a:rPr lang="pt-BR" dirty="0" smtClean="0"/>
              <a:t> ao </a:t>
            </a:r>
            <a:r>
              <a:rPr lang="pt-BR" dirty="0" err="1" smtClean="0"/>
              <a:t>QuizShape</a:t>
            </a:r>
            <a:endParaRPr lang="pt-BR" dirty="0" smtClean="0"/>
          </a:p>
          <a:p>
            <a:pPr lvl="1"/>
            <a:r>
              <a:rPr lang="pt-BR" dirty="0" smtClean="0"/>
              <a:t>	</a:t>
            </a:r>
            <a:r>
              <a:rPr lang="pt-BR" dirty="0" err="1" smtClean="0"/>
              <a:t>Name</a:t>
            </a:r>
            <a:r>
              <a:rPr lang="pt-BR" dirty="0" smtClean="0"/>
              <a:t>: </a:t>
            </a:r>
            <a:r>
              <a:rPr lang="pt-BR" dirty="0" err="1" smtClean="0"/>
              <a:t>QuestionDecorator</a:t>
            </a:r>
            <a:endParaRPr lang="pt-BR" dirty="0" smtClean="0"/>
          </a:p>
          <a:p>
            <a:pPr lvl="1"/>
            <a:r>
              <a:rPr lang="pt-BR" dirty="0" smtClean="0"/>
              <a:t>	</a:t>
            </a:r>
            <a:r>
              <a:rPr lang="pt-BR" dirty="0" err="1" smtClean="0"/>
              <a:t>VerticalOffset</a:t>
            </a:r>
            <a:r>
              <a:rPr lang="pt-BR" dirty="0" smtClean="0"/>
              <a:t>: 0,3</a:t>
            </a:r>
          </a:p>
          <a:p>
            <a:r>
              <a:rPr lang="pt-BR" dirty="0" smtClean="0"/>
              <a:t>Mapear </a:t>
            </a:r>
            <a:r>
              <a:rPr lang="pt-BR" dirty="0" err="1" smtClean="0"/>
              <a:t>Question</a:t>
            </a:r>
            <a:r>
              <a:rPr lang="pt-BR" dirty="0" smtClean="0"/>
              <a:t> a </a:t>
            </a:r>
            <a:r>
              <a:rPr lang="pt-BR" dirty="0" err="1" smtClean="0"/>
              <a:t>Quiz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err="1" smtClean="0"/>
              <a:t>Icon</a:t>
            </a:r>
            <a:r>
              <a:rPr lang="pt-BR" dirty="0" smtClean="0"/>
              <a:t> </a:t>
            </a:r>
            <a:r>
              <a:rPr lang="pt-BR" dirty="0" err="1" smtClean="0"/>
              <a:t>Decorators</a:t>
            </a:r>
            <a:r>
              <a:rPr lang="pt-BR" dirty="0" smtClean="0"/>
              <a:t> ao </a:t>
            </a:r>
            <a:r>
              <a:rPr lang="pt-BR" dirty="0" err="1" smtClean="0"/>
              <a:t>QuizShape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	 indicar se um </a:t>
            </a:r>
            <a:r>
              <a:rPr lang="pt-BR" dirty="0" err="1" smtClean="0"/>
              <a:t>Quiz</a:t>
            </a:r>
            <a:r>
              <a:rPr lang="pt-BR" dirty="0" smtClean="0"/>
              <a:t> é </a:t>
            </a:r>
            <a:r>
              <a:rPr lang="pt-BR" dirty="0" err="1" smtClean="0"/>
              <a:t>SingleChoice</a:t>
            </a:r>
            <a:r>
              <a:rPr lang="pt-BR" dirty="0" smtClean="0"/>
              <a:t> ou </a:t>
            </a:r>
            <a:r>
              <a:rPr lang="pt-BR" dirty="0" err="1" smtClean="0"/>
              <a:t>MultiChoice</a:t>
            </a:r>
            <a:endParaRPr lang="pt-BR" dirty="0" smtClean="0"/>
          </a:p>
          <a:p>
            <a:pPr lvl="1"/>
            <a:r>
              <a:rPr lang="pt-BR" dirty="0" smtClean="0"/>
              <a:t>	 associar imagens correspondentes</a:t>
            </a:r>
          </a:p>
          <a:p>
            <a:pPr lvl="1"/>
            <a:r>
              <a:rPr lang="pt-BR" dirty="0" smtClean="0"/>
              <a:t>	 Position: </a:t>
            </a:r>
            <a:r>
              <a:rPr lang="pt-BR" dirty="0" err="1" smtClean="0"/>
              <a:t>InnerTopRight</a:t>
            </a:r>
            <a:endParaRPr lang="pt-BR" dirty="0" smtClean="0"/>
          </a:p>
          <a:p>
            <a:r>
              <a:rPr lang="pt-BR" dirty="0" smtClean="0"/>
              <a:t>Mapeamento </a:t>
            </a:r>
            <a:r>
              <a:rPr lang="pt-BR" dirty="0" err="1" smtClean="0"/>
              <a:t>Quiz-QuizShape</a:t>
            </a:r>
            <a:endParaRPr lang="pt-BR" dirty="0"/>
          </a:p>
        </p:txBody>
      </p:sp>
      <p:sp>
        <p:nvSpPr>
          <p:cNvPr id="4" name="AutoShape 2" descr="http://www.linhadecodigo.com.br/artigos/img_artigos/andre_furtado/DSLTools/23-ImageDecora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09120"/>
            <a:ext cx="680028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46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Representação Gráfica de Relacionamentos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Como aparecerão conectados (</a:t>
            </a:r>
            <a:r>
              <a:rPr lang="pt-BR" dirty="0" err="1" smtClean="0"/>
              <a:t>Connector</a:t>
            </a:r>
            <a:r>
              <a:rPr lang="pt-BR" dirty="0" smtClean="0"/>
              <a:t>) os conceitos na DSL gráfica</a:t>
            </a:r>
          </a:p>
          <a:p>
            <a:r>
              <a:rPr lang="pt-BR" dirty="0" smtClean="0"/>
              <a:t>No nosso Demo</a:t>
            </a:r>
          </a:p>
          <a:p>
            <a:pPr lvl="1"/>
            <a:r>
              <a:rPr lang="pt-BR" dirty="0" smtClean="0"/>
              <a:t>Uma </a:t>
            </a:r>
            <a:r>
              <a:rPr lang="pt-BR" dirty="0" err="1" smtClean="0"/>
              <a:t>quiz</a:t>
            </a:r>
            <a:r>
              <a:rPr lang="pt-BR" dirty="0" smtClean="0"/>
              <a:t> a outra </a:t>
            </a:r>
            <a:r>
              <a:rPr lang="pt-BR" dirty="0" err="1" smtClean="0"/>
              <a:t>quiz</a:t>
            </a:r>
            <a:endParaRPr lang="pt-BR" dirty="0" smtClean="0"/>
          </a:p>
          <a:p>
            <a:pPr lvl="1"/>
            <a:r>
              <a:rPr lang="pt-BR" dirty="0" smtClean="0"/>
              <a:t>Uma dica a uma quis</a:t>
            </a:r>
          </a:p>
          <a:p>
            <a:pPr lvl="1"/>
            <a:r>
              <a:rPr lang="pt-BR" dirty="0" err="1" smtClean="0"/>
              <a:t>Connector</a:t>
            </a:r>
            <a:endParaRPr lang="pt-BR" dirty="0" smtClean="0"/>
          </a:p>
          <a:p>
            <a:pPr lvl="2"/>
            <a:r>
              <a:rPr lang="pt-BR" dirty="0" err="1" smtClean="0"/>
              <a:t>Name</a:t>
            </a:r>
            <a:r>
              <a:rPr lang="pt-BR" dirty="0" smtClean="0"/>
              <a:t>: </a:t>
            </a:r>
            <a:r>
              <a:rPr lang="pt-BR" dirty="0" err="1" smtClean="0"/>
              <a:t>HintLinkConnector</a:t>
            </a:r>
            <a:endParaRPr lang="pt-BR" dirty="0" smtClean="0"/>
          </a:p>
          <a:p>
            <a:pPr lvl="2"/>
            <a:r>
              <a:rPr lang="pt-BR" dirty="0" smtClean="0"/>
              <a:t>Dash </a:t>
            </a:r>
            <a:r>
              <a:rPr lang="pt-BR" dirty="0" err="1" smtClean="0"/>
              <a:t>Style</a:t>
            </a:r>
            <a:r>
              <a:rPr lang="pt-BR" dirty="0" smtClean="0"/>
              <a:t>: </a:t>
            </a:r>
            <a:r>
              <a:rPr lang="pt-BR" dirty="0" err="1" smtClean="0"/>
              <a:t>Dot</a:t>
            </a:r>
            <a:endParaRPr lang="pt-BR" dirty="0" smtClean="0"/>
          </a:p>
          <a:p>
            <a:pPr lvl="2"/>
            <a:r>
              <a:rPr lang="pt-BR" dirty="0" err="1" smtClean="0"/>
              <a:t>Thickness</a:t>
            </a:r>
            <a:r>
              <a:rPr lang="pt-BR" dirty="0" smtClean="0"/>
              <a:t>: 0,01</a:t>
            </a:r>
          </a:p>
          <a:p>
            <a:pPr lvl="1"/>
            <a:r>
              <a:rPr lang="pt-BR" dirty="0" smtClean="0"/>
              <a:t>Mapear este conector ao relacionamento </a:t>
            </a:r>
            <a:r>
              <a:rPr lang="pt-BR" dirty="0" err="1" smtClean="0"/>
              <a:t>HintReferencesQuizzes</a:t>
            </a:r>
            <a:endParaRPr lang="pt-BR" dirty="0" smtClean="0"/>
          </a:p>
          <a:p>
            <a:pPr lvl="1"/>
            <a:r>
              <a:rPr lang="pt-BR" dirty="0" smtClean="0"/>
              <a:t>Fazer a mesma coisa para o </a:t>
            </a:r>
            <a:r>
              <a:rPr lang="pt-BR" dirty="0" err="1" smtClean="0"/>
              <a:t>connector</a:t>
            </a:r>
            <a:r>
              <a:rPr lang="pt-BR" dirty="0" smtClean="0"/>
              <a:t> </a:t>
            </a:r>
            <a:r>
              <a:rPr lang="pt-BR" dirty="0" err="1" smtClean="0"/>
              <a:t>NextQuizConnector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667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Customizar Toolbox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55000" lnSpcReduction="20000"/>
          </a:bodyPr>
          <a:lstStyle/>
          <a:p>
            <a:r>
              <a:rPr lang="pt-BR" dirty="0" err="1" smtClean="0"/>
              <a:t>Quiz</a:t>
            </a:r>
            <a:endParaRPr lang="pt-BR" dirty="0" smtClean="0"/>
          </a:p>
          <a:p>
            <a:pPr lvl="1"/>
            <a:r>
              <a:rPr lang="pt-BR" dirty="0" smtClean="0"/>
              <a:t>Toolbox </a:t>
            </a:r>
            <a:r>
              <a:rPr lang="pt-BR" dirty="0" err="1" smtClean="0"/>
              <a:t>Icon</a:t>
            </a:r>
            <a:r>
              <a:rPr lang="pt-BR" dirty="0" smtClean="0"/>
              <a:t>: </a:t>
            </a:r>
            <a:r>
              <a:rPr lang="pt-BR" dirty="0" err="1" smtClean="0"/>
              <a:t>QuizIcon</a:t>
            </a:r>
            <a:endParaRPr lang="pt-BR" dirty="0" smtClean="0"/>
          </a:p>
          <a:p>
            <a:pPr lvl="1"/>
            <a:r>
              <a:rPr lang="pt-BR" dirty="0" err="1" smtClean="0"/>
              <a:t>Class</a:t>
            </a:r>
            <a:r>
              <a:rPr lang="pt-BR" dirty="0" smtClean="0"/>
              <a:t>: </a:t>
            </a:r>
            <a:r>
              <a:rPr lang="pt-BR" dirty="0" err="1" smtClean="0"/>
              <a:t>Quiz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err="1" smtClean="0"/>
              <a:t>Hint</a:t>
            </a:r>
            <a:r>
              <a:rPr lang="pt-BR" dirty="0"/>
              <a:t> </a:t>
            </a:r>
            <a:r>
              <a:rPr lang="pt-BR" dirty="0" smtClean="0"/>
              <a:t>(Idem)</a:t>
            </a:r>
          </a:p>
          <a:p>
            <a:endParaRPr lang="pt-BR" dirty="0" smtClean="0"/>
          </a:p>
          <a:p>
            <a:r>
              <a:rPr lang="pt-BR" dirty="0" smtClean="0"/>
              <a:t>Somente estes dois pois:</a:t>
            </a:r>
          </a:p>
          <a:p>
            <a:pPr lvl="1"/>
            <a:r>
              <a:rPr lang="pt-BR" dirty="0" err="1" smtClean="0"/>
              <a:t>QuizGame</a:t>
            </a:r>
            <a:r>
              <a:rPr lang="pt-BR" dirty="0" smtClean="0"/>
              <a:t>: é o próprio </a:t>
            </a:r>
            <a:r>
              <a:rPr lang="pt-BR" dirty="0" err="1" smtClean="0"/>
              <a:t>QuizLanguageDiagram</a:t>
            </a:r>
            <a:endParaRPr lang="pt-BR" dirty="0" smtClean="0"/>
          </a:p>
          <a:p>
            <a:pPr lvl="1"/>
            <a:r>
              <a:rPr lang="pt-BR" dirty="0" err="1" smtClean="0"/>
              <a:t>Choice</a:t>
            </a:r>
            <a:r>
              <a:rPr lang="pt-BR" dirty="0" smtClean="0"/>
              <a:t>: tem um mapeamento dentro do </a:t>
            </a:r>
            <a:r>
              <a:rPr lang="pt-BR" dirty="0" err="1" smtClean="0"/>
              <a:t>QuizShape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Os elementos da toolbox não são apenas conceitos, há relacionamentos:</a:t>
            </a:r>
          </a:p>
          <a:p>
            <a:pPr lvl="1"/>
            <a:r>
              <a:rPr lang="pt-BR" dirty="0" err="1" smtClean="0"/>
              <a:t>Add</a:t>
            </a:r>
            <a:r>
              <a:rPr lang="pt-BR" dirty="0" smtClean="0"/>
              <a:t> New Connection Tool</a:t>
            </a:r>
          </a:p>
          <a:p>
            <a:pPr lvl="1"/>
            <a:r>
              <a:rPr lang="pt-BR" dirty="0" err="1" smtClean="0"/>
              <a:t>Name</a:t>
            </a:r>
            <a:r>
              <a:rPr lang="pt-BR" dirty="0" smtClean="0"/>
              <a:t>: </a:t>
            </a:r>
            <a:r>
              <a:rPr lang="pt-BR" dirty="0" err="1" smtClean="0"/>
              <a:t>HintLink</a:t>
            </a:r>
            <a:endParaRPr lang="pt-BR" dirty="0" smtClean="0"/>
          </a:p>
          <a:p>
            <a:pPr lvl="1"/>
            <a:r>
              <a:rPr lang="pt-BR" dirty="0" smtClean="0"/>
              <a:t>Toolbox </a:t>
            </a:r>
            <a:r>
              <a:rPr lang="pt-BR" dirty="0" err="1" smtClean="0"/>
              <a:t>Icon</a:t>
            </a:r>
            <a:r>
              <a:rPr lang="pt-BR" dirty="0" smtClean="0"/>
              <a:t>: </a:t>
            </a:r>
            <a:r>
              <a:rPr lang="pt-BR" dirty="0" err="1" smtClean="0"/>
              <a:t>HintLinkIcon</a:t>
            </a:r>
            <a:endParaRPr lang="pt-BR" dirty="0" smtClean="0"/>
          </a:p>
          <a:p>
            <a:pPr lvl="1"/>
            <a:r>
              <a:rPr lang="pt-BR" dirty="0" err="1" smtClean="0"/>
              <a:t>ConnectionBuilder</a:t>
            </a:r>
            <a:r>
              <a:rPr lang="pt-BR" dirty="0" smtClean="0"/>
              <a:t>: </a:t>
            </a:r>
            <a:r>
              <a:rPr lang="pt-BR" dirty="0" err="1" smtClean="0"/>
              <a:t>HintReferencesQuizzesBuilder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Relacionamento entre duas </a:t>
            </a:r>
            <a:r>
              <a:rPr lang="pt-BR" dirty="0" err="1" smtClean="0"/>
              <a:t>quizzes</a:t>
            </a:r>
            <a:r>
              <a:rPr lang="pt-BR" dirty="0" smtClean="0"/>
              <a:t>: idem (</a:t>
            </a:r>
            <a:r>
              <a:rPr lang="pt-BR" dirty="0" err="1" smtClean="0"/>
              <a:t>name</a:t>
            </a:r>
            <a:r>
              <a:rPr lang="pt-BR" dirty="0" smtClean="0"/>
              <a:t> </a:t>
            </a:r>
            <a:r>
              <a:rPr lang="pt-BR" dirty="0" err="1" smtClean="0"/>
              <a:t>QuizLink</a:t>
            </a:r>
            <a:r>
              <a:rPr lang="pt-BR" dirty="0" smtClean="0"/>
              <a:t>)</a:t>
            </a:r>
          </a:p>
          <a:p>
            <a:r>
              <a:rPr lang="pt-BR" dirty="0" smtClean="0"/>
              <a:t>SALVAR o </a:t>
            </a:r>
            <a:r>
              <a:rPr lang="pt-BR" i="1" dirty="0" err="1" smtClean="0"/>
              <a:t>DslDefinition.dsl</a:t>
            </a:r>
            <a:r>
              <a:rPr lang="pt-BR" i="1" dirty="0" smtClean="0"/>
              <a:t> </a:t>
            </a:r>
            <a:r>
              <a:rPr lang="pt-BR" dirty="0" smtClean="0"/>
              <a:t>sem erros</a:t>
            </a:r>
            <a:endParaRPr lang="pt-B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670" y="1312366"/>
            <a:ext cx="241935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020272" y="2478694"/>
            <a:ext cx="1080120" cy="1724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de seta reta 5"/>
          <p:cNvCxnSpPr>
            <a:stCxn id="4" idx="2"/>
          </p:cNvCxnSpPr>
          <p:nvPr/>
        </p:nvCxnSpPr>
        <p:spPr>
          <a:xfrm>
            <a:off x="7560332" y="2651111"/>
            <a:ext cx="0" cy="21460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631310" y="4797152"/>
            <a:ext cx="2313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Add</a:t>
            </a:r>
            <a:r>
              <a:rPr lang="pt-BR" dirty="0" smtClean="0"/>
              <a:t> New </a:t>
            </a:r>
            <a:r>
              <a:rPr lang="pt-BR" dirty="0" err="1" smtClean="0"/>
              <a:t>Element</a:t>
            </a:r>
            <a:r>
              <a:rPr lang="pt-BR" dirty="0" smtClean="0"/>
              <a:t> Tool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3851920" y="2028776"/>
            <a:ext cx="2233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smtClean="0"/>
              <a:t>Root </a:t>
            </a:r>
            <a:r>
              <a:rPr lang="pt-BR" i="1" dirty="0" err="1" smtClean="0"/>
              <a:t>Class</a:t>
            </a:r>
            <a:r>
              <a:rPr lang="pt-BR" i="1" dirty="0" smtClean="0"/>
              <a:t>: </a:t>
            </a:r>
            <a:r>
              <a:rPr lang="pt-BR" i="1" dirty="0" err="1" smtClean="0"/>
              <a:t>QuizGame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6732240" y="2132856"/>
            <a:ext cx="576064" cy="1611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de seta reta 12"/>
          <p:cNvCxnSpPr>
            <a:stCxn id="11" idx="1"/>
          </p:cNvCxnSpPr>
          <p:nvPr/>
        </p:nvCxnSpPr>
        <p:spPr>
          <a:xfrm flipH="1">
            <a:off x="6228184" y="221344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59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Testando a DSL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err="1" smtClean="0"/>
              <a:t>Ctrl</a:t>
            </a:r>
            <a:r>
              <a:rPr lang="pt-BR" dirty="0" smtClean="0"/>
              <a:t> + F5 (ou </a:t>
            </a:r>
            <a:r>
              <a:rPr lang="pt-BR" dirty="0"/>
              <a:t>acesse a opção </a:t>
            </a:r>
            <a:r>
              <a:rPr lang="pt-BR" i="1" dirty="0"/>
              <a:t>Debug&gt;Start </a:t>
            </a:r>
            <a:r>
              <a:rPr lang="pt-BR" i="1" dirty="0" err="1"/>
              <a:t>Without</a:t>
            </a:r>
            <a:r>
              <a:rPr lang="pt-BR" i="1" dirty="0"/>
              <a:t> </a:t>
            </a:r>
            <a:r>
              <a:rPr lang="pt-BR" i="1" dirty="0" err="1"/>
              <a:t>Debugging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2176463"/>
            <a:ext cx="240982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728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Validadores Semânticos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 definição de uma DSL </a:t>
            </a:r>
            <a:endParaRPr lang="pt-BR" dirty="0" smtClean="0"/>
          </a:p>
          <a:p>
            <a:pPr lvl="1"/>
            <a:r>
              <a:rPr lang="pt-BR" dirty="0" smtClean="0"/>
              <a:t>Conceitos</a:t>
            </a:r>
          </a:p>
          <a:p>
            <a:pPr lvl="1"/>
            <a:r>
              <a:rPr lang="pt-BR" dirty="0" smtClean="0"/>
              <a:t>Relacionamentos</a:t>
            </a:r>
          </a:p>
          <a:p>
            <a:pPr lvl="1"/>
            <a:r>
              <a:rPr lang="pt-BR" dirty="0" smtClean="0"/>
              <a:t>Especificação </a:t>
            </a:r>
            <a:r>
              <a:rPr lang="pt-BR" dirty="0"/>
              <a:t>de seu comportamento </a:t>
            </a:r>
            <a:r>
              <a:rPr lang="pt-BR" dirty="0" smtClean="0"/>
              <a:t>gráfico</a:t>
            </a:r>
          </a:p>
          <a:p>
            <a:pPr lvl="1"/>
            <a:r>
              <a:rPr lang="pt-BR" dirty="0" smtClean="0"/>
              <a:t>Regras </a:t>
            </a:r>
            <a:r>
              <a:rPr lang="pt-BR" dirty="0"/>
              <a:t>de negócio, dependendo do domínio </a:t>
            </a:r>
            <a:r>
              <a:rPr lang="pt-BR" dirty="0" smtClean="0"/>
              <a:t>modelado.</a:t>
            </a:r>
          </a:p>
          <a:p>
            <a:pPr lvl="1"/>
            <a:r>
              <a:rPr lang="pt-BR" dirty="0" smtClean="0"/>
              <a:t>EX: </a:t>
            </a:r>
          </a:p>
          <a:p>
            <a:pPr lvl="2"/>
            <a:r>
              <a:rPr lang="pt-BR" dirty="0" smtClean="0"/>
              <a:t>qualquer </a:t>
            </a:r>
            <a:r>
              <a:rPr lang="pt-BR" dirty="0"/>
              <a:t>texto da pergunta de uma </a:t>
            </a:r>
            <a:r>
              <a:rPr lang="pt-BR" i="1" dirty="0" err="1"/>
              <a:t>quiz</a:t>
            </a:r>
            <a:r>
              <a:rPr lang="pt-BR" dirty="0"/>
              <a:t> precisa terminar ou com o caractere de interrogação (‘?’) ou com o caractere de dois pontos (‘:’).</a:t>
            </a:r>
          </a:p>
        </p:txBody>
      </p:sp>
    </p:spTree>
    <p:extLst>
      <p:ext uri="{BB962C8B-B14F-4D97-AF65-F5344CB8AC3E}">
        <p14:creationId xmlns:p14="http://schemas.microsoft.com/office/powerpoint/2010/main" val="3800395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Nosso Demo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Jogo: </a:t>
            </a:r>
            <a:r>
              <a:rPr lang="pt-BR" dirty="0" err="1" smtClean="0"/>
              <a:t>Quiz</a:t>
            </a:r>
            <a:r>
              <a:rPr lang="pt-BR" dirty="0" smtClean="0"/>
              <a:t> </a:t>
            </a:r>
            <a:r>
              <a:rPr lang="pt-BR" dirty="0" err="1" smtClean="0"/>
              <a:t>Language</a:t>
            </a:r>
            <a:endParaRPr lang="pt-BR" dirty="0" smtClean="0"/>
          </a:p>
          <a:p>
            <a:pPr lvl="1"/>
            <a:r>
              <a:rPr lang="pt-BR" dirty="0" smtClean="0"/>
              <a:t>Perguntas e Respostas</a:t>
            </a:r>
          </a:p>
          <a:p>
            <a:pPr lvl="1"/>
            <a:endParaRPr lang="pt-BR" dirty="0"/>
          </a:p>
          <a:p>
            <a:r>
              <a:rPr lang="pt-BR" dirty="0" smtClean="0"/>
              <a:t>Permitir que um desenvolvedor use a DSL criada para construir jogos de perguntas e respostas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764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Adicionando Validadores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Adicionar </a:t>
            </a:r>
            <a:r>
              <a:rPr lang="pt-BR" dirty="0"/>
              <a:t>ao projeto </a:t>
            </a:r>
            <a:r>
              <a:rPr lang="pt-BR" i="1" dirty="0" err="1"/>
              <a:t>Dsl</a:t>
            </a:r>
            <a:r>
              <a:rPr lang="pt-BR" dirty="0"/>
              <a:t>, uma classe parcial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6656271" cy="273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152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Lógica da Validação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908919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Método que contém a lógica de validação. 3 Restrições:</a:t>
            </a:r>
          </a:p>
          <a:p>
            <a:pPr lvl="1"/>
            <a:r>
              <a:rPr lang="pt-BR" dirty="0" smtClean="0"/>
              <a:t>Retornar </a:t>
            </a:r>
            <a:r>
              <a:rPr lang="pt-BR" dirty="0" err="1" smtClean="0"/>
              <a:t>void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Possuir como parâmetro um objeto do tipo </a:t>
            </a:r>
            <a:r>
              <a:rPr lang="pt-BR" dirty="0" err="1" smtClean="0"/>
              <a:t>ValidationContext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Possuir um atributo de método do tipo </a:t>
            </a:r>
            <a:r>
              <a:rPr lang="pt-BR" dirty="0" err="1" smtClean="0"/>
              <a:t>ValidationMethod</a:t>
            </a:r>
            <a:r>
              <a:rPr lang="pt-BR" dirty="0" smtClean="0"/>
              <a:t>.</a:t>
            </a:r>
          </a:p>
          <a:p>
            <a:pPr lvl="2"/>
            <a:r>
              <a:rPr lang="pt-BR" dirty="0" smtClean="0"/>
              <a:t>parâmetro do tipo </a:t>
            </a:r>
            <a:r>
              <a:rPr lang="pt-BR" dirty="0" err="1" smtClean="0"/>
              <a:t>ValidationCategories</a:t>
            </a:r>
            <a:r>
              <a:rPr lang="pt-BR" dirty="0" smtClean="0"/>
              <a:t> (</a:t>
            </a:r>
            <a:r>
              <a:rPr lang="pt-BR" dirty="0" err="1" smtClean="0"/>
              <a:t>Custom</a:t>
            </a:r>
            <a:r>
              <a:rPr lang="pt-BR" dirty="0" smtClean="0"/>
              <a:t>, </a:t>
            </a:r>
            <a:r>
              <a:rPr lang="pt-BR" dirty="0" err="1" smtClean="0"/>
              <a:t>Load</a:t>
            </a:r>
            <a:r>
              <a:rPr lang="pt-BR" dirty="0" smtClean="0"/>
              <a:t>, Menu, Open e </a:t>
            </a:r>
            <a:r>
              <a:rPr lang="pt-BR" dirty="0" err="1" smtClean="0"/>
              <a:t>Save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805815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1121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Habilitar Validações</a:t>
            </a:r>
            <a:endParaRPr lang="pt-BR" dirty="0"/>
          </a:p>
        </p:txBody>
      </p:sp>
      <p:sp>
        <p:nvSpPr>
          <p:cNvPr id="4" name="AutoShape 2" descr="http://www.linhadecodigo.com.br/artigos/img_artigos/andre_furtado/DSLTools/28-ValidationDslExplor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35350"/>
            <a:ext cx="200025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55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Testando Tudo</a:t>
            </a:r>
            <a:endParaRPr lang="pt-BR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26" y="1196752"/>
            <a:ext cx="7410798" cy="568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35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Transformadores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De limitada utilidade seriam os diagramas se eles servissem apenas para documentação</a:t>
            </a:r>
          </a:p>
          <a:p>
            <a:endParaRPr lang="pt-BR" dirty="0"/>
          </a:p>
          <a:p>
            <a:r>
              <a:rPr lang="pt-BR" dirty="0" smtClean="0"/>
              <a:t>Solução:</a:t>
            </a:r>
          </a:p>
          <a:p>
            <a:pPr lvl="1"/>
            <a:r>
              <a:rPr lang="pt-BR" dirty="0" smtClean="0"/>
              <a:t>Usar diagrama como input de algum transformador (ex.: gerador de código)</a:t>
            </a:r>
          </a:p>
          <a:p>
            <a:endParaRPr lang="pt-BR" dirty="0" smtClean="0"/>
          </a:p>
          <a:p>
            <a:r>
              <a:rPr lang="pt-BR" dirty="0" smtClean="0"/>
              <a:t>Consequência:</a:t>
            </a:r>
          </a:p>
          <a:p>
            <a:pPr lvl="1"/>
            <a:r>
              <a:rPr lang="pt-BR" dirty="0" smtClean="0"/>
              <a:t>Criação automática de artefatos de desenvolvimento (ex.: código-fonte, scripts, arquivos de configuração...)</a:t>
            </a:r>
          </a:p>
        </p:txBody>
      </p:sp>
    </p:spTree>
    <p:extLst>
      <p:ext uri="{BB962C8B-B14F-4D97-AF65-F5344CB8AC3E}">
        <p14:creationId xmlns:p14="http://schemas.microsoft.com/office/powerpoint/2010/main" val="321004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Transformadores [2]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522920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São especificados através de uma linguagem de script baseada em C#</a:t>
            </a:r>
          </a:p>
          <a:p>
            <a:endParaRPr lang="pt-BR" dirty="0"/>
          </a:p>
          <a:p>
            <a:r>
              <a:rPr lang="pt-BR" dirty="0" smtClean="0"/>
              <a:t>Na versão experimental do VS2010</a:t>
            </a:r>
          </a:p>
          <a:p>
            <a:pPr lvl="1"/>
            <a:r>
              <a:rPr lang="pt-BR" dirty="0" smtClean="0"/>
              <a:t>Abra o arquivo </a:t>
            </a:r>
            <a:r>
              <a:rPr lang="pt-BR" i="1" dirty="0" smtClean="0"/>
              <a:t>QuizLanguageReport.tt</a:t>
            </a:r>
          </a:p>
          <a:p>
            <a:pPr lvl="2"/>
            <a:r>
              <a:rPr lang="pt-BR" i="1" dirty="0" smtClean="0">
                <a:solidFill>
                  <a:srgbClr val="FF0000"/>
                </a:solidFill>
              </a:rPr>
              <a:t>&lt;#@    #&gt;</a:t>
            </a:r>
            <a:r>
              <a:rPr lang="pt-BR" i="1" dirty="0" smtClean="0"/>
              <a:t> </a:t>
            </a:r>
            <a:r>
              <a:rPr lang="pt-BR" dirty="0" smtClean="0"/>
              <a:t>   =&gt;  Diretivas (características do </a:t>
            </a:r>
            <a:r>
              <a:rPr lang="pt-BR" dirty="0" err="1" smtClean="0"/>
              <a:t>transf</a:t>
            </a:r>
            <a:r>
              <a:rPr lang="pt-BR" dirty="0" smtClean="0"/>
              <a:t>.)</a:t>
            </a:r>
          </a:p>
          <a:p>
            <a:pPr lvl="2"/>
            <a:r>
              <a:rPr lang="pt-BR" i="1" dirty="0" smtClean="0">
                <a:solidFill>
                  <a:srgbClr val="FF0000"/>
                </a:solidFill>
              </a:rPr>
              <a:t>&lt;#      #&gt;</a:t>
            </a:r>
            <a:r>
              <a:rPr lang="pt-BR" i="1" dirty="0" smtClean="0"/>
              <a:t>      </a:t>
            </a:r>
            <a:r>
              <a:rPr lang="pt-BR" dirty="0" smtClean="0"/>
              <a:t>=&gt;  Código contendo lógica de programação</a:t>
            </a:r>
          </a:p>
          <a:p>
            <a:pPr lvl="2"/>
            <a:r>
              <a:rPr lang="pt-BR" i="1" dirty="0" smtClean="0">
                <a:solidFill>
                  <a:srgbClr val="FF0000"/>
                </a:solidFill>
              </a:rPr>
              <a:t>&lt;#=     #&gt;     </a:t>
            </a:r>
            <a:r>
              <a:rPr lang="pt-BR" dirty="0" smtClean="0"/>
              <a:t>=&gt;  Expressões cujo resultado é copiado para output do transformador</a:t>
            </a:r>
          </a:p>
          <a:p>
            <a:pPr lvl="2"/>
            <a:r>
              <a:rPr lang="pt-BR" dirty="0" smtClean="0"/>
              <a:t>Qualquer texto fora das </a:t>
            </a:r>
            <a:r>
              <a:rPr lang="pt-BR" dirty="0" err="1" smtClean="0"/>
              <a:t>tags</a:t>
            </a:r>
            <a:r>
              <a:rPr lang="pt-BR" dirty="0" smtClean="0"/>
              <a:t> dos itens acima é copiado automaticamente para o output do transformador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66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Geração de Código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8578134" cy="210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53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Geração Código (</a:t>
            </a:r>
            <a:r>
              <a:rPr lang="pt-BR" dirty="0" err="1" smtClean="0"/>
              <a:t>QuizFramework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5400600" cy="46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9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pt-BR" dirty="0" smtClean="0"/>
              <a:t>Geração Código (</a:t>
            </a:r>
            <a:r>
              <a:rPr lang="pt-BR" dirty="0" err="1" smtClean="0"/>
              <a:t>QuizFramework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768752" cy="283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90" y="3972716"/>
            <a:ext cx="2676147" cy="244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337" y="3972359"/>
            <a:ext cx="2713815" cy="247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644" y="3984318"/>
            <a:ext cx="2701852" cy="249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95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Papéis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Projetista</a:t>
            </a:r>
          </a:p>
          <a:p>
            <a:pPr lvl="1"/>
            <a:r>
              <a:rPr lang="pt-BR" dirty="0" smtClean="0"/>
              <a:t>Define conceitos e representação gráfica da DSL</a:t>
            </a:r>
          </a:p>
          <a:p>
            <a:r>
              <a:rPr lang="pt-BR" dirty="0" smtClean="0"/>
              <a:t>Desenvolvedor</a:t>
            </a:r>
          </a:p>
          <a:p>
            <a:pPr lvl="1"/>
            <a:r>
              <a:rPr lang="pt-BR" dirty="0" smtClean="0"/>
              <a:t>Utiliza a DSL para criar aplicações</a:t>
            </a:r>
          </a:p>
          <a:p>
            <a:r>
              <a:rPr lang="pt-BR" dirty="0" smtClean="0"/>
              <a:t>Usuário</a:t>
            </a:r>
          </a:p>
          <a:p>
            <a:pPr lvl="1"/>
            <a:r>
              <a:rPr lang="pt-BR" dirty="0" smtClean="0"/>
              <a:t>Utiliza as aplicações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258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Importante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As regras que compõem o domínio precisam ser claramente descritas.</a:t>
            </a:r>
          </a:p>
          <a:p>
            <a:endParaRPr lang="pt-BR" dirty="0" smtClean="0"/>
          </a:p>
          <a:p>
            <a:r>
              <a:rPr lang="pt-BR" dirty="0" smtClean="0"/>
              <a:t>Regras para o nosso DEMO:</a:t>
            </a:r>
          </a:p>
          <a:p>
            <a:pPr lvl="1"/>
            <a:r>
              <a:rPr lang="pt-BR" dirty="0" smtClean="0"/>
              <a:t>Um jogo (</a:t>
            </a:r>
            <a:r>
              <a:rPr lang="pt-BR" dirty="0" err="1" smtClean="0"/>
              <a:t>quiz</a:t>
            </a:r>
            <a:r>
              <a:rPr lang="pt-BR" dirty="0" smtClean="0"/>
              <a:t> game) é composto por uma sequência de  </a:t>
            </a:r>
            <a:r>
              <a:rPr lang="pt-BR" dirty="0" err="1" smtClean="0"/>
              <a:t>quizzes</a:t>
            </a:r>
            <a:endParaRPr lang="pt-BR" dirty="0" smtClean="0"/>
          </a:p>
          <a:p>
            <a:pPr lvl="1"/>
            <a:r>
              <a:rPr lang="pt-BR" dirty="0" smtClean="0"/>
              <a:t>Uma </a:t>
            </a:r>
            <a:r>
              <a:rPr lang="pt-BR" dirty="0" err="1" smtClean="0"/>
              <a:t>quiz</a:t>
            </a:r>
            <a:r>
              <a:rPr lang="pt-BR" dirty="0" smtClean="0"/>
              <a:t> contém uma pergunta e um conjunto de respostas (</a:t>
            </a:r>
            <a:r>
              <a:rPr lang="pt-BR" dirty="0" err="1" smtClean="0"/>
              <a:t>choices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Cada </a:t>
            </a:r>
            <a:r>
              <a:rPr lang="pt-BR" dirty="0" err="1" smtClean="0"/>
              <a:t>quiz</a:t>
            </a:r>
            <a:r>
              <a:rPr lang="pt-BR" dirty="0" smtClean="0"/>
              <a:t> vale uma quantidade de pontos (score)</a:t>
            </a:r>
          </a:p>
          <a:p>
            <a:pPr lvl="2"/>
            <a:r>
              <a:rPr lang="pt-BR" dirty="0" smtClean="0"/>
              <a:t>Se tiver mais de uma alternativa correta, o ponto só será considerado se todas as respostas corretas forem assinaladas</a:t>
            </a:r>
          </a:p>
          <a:p>
            <a:pPr lvl="1"/>
            <a:r>
              <a:rPr lang="pt-BR" dirty="0" smtClean="0"/>
              <a:t>Placar final equivale a soma dos pontos das </a:t>
            </a:r>
            <a:r>
              <a:rPr lang="pt-BR" dirty="0" err="1" smtClean="0"/>
              <a:t>quizzes</a:t>
            </a:r>
            <a:r>
              <a:rPr lang="pt-BR" dirty="0" smtClean="0"/>
              <a:t> acertadas</a:t>
            </a:r>
          </a:p>
          <a:p>
            <a:pPr lvl="1"/>
            <a:r>
              <a:rPr lang="pt-BR" dirty="0" smtClean="0"/>
              <a:t>É possível associar dicas (</a:t>
            </a:r>
            <a:r>
              <a:rPr lang="pt-BR" dirty="0" err="1" smtClean="0"/>
              <a:t>hints</a:t>
            </a:r>
            <a:r>
              <a:rPr lang="pt-BR" dirty="0" smtClean="0"/>
              <a:t>) às </a:t>
            </a:r>
            <a:r>
              <a:rPr lang="pt-BR" dirty="0" err="1" smtClean="0"/>
              <a:t>quizzes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338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pt-BR" dirty="0" smtClean="0"/>
              <a:t>Nosso alvo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24136"/>
            <a:ext cx="8229600" cy="4525963"/>
          </a:xfrm>
        </p:spPr>
        <p:txBody>
          <a:bodyPr/>
          <a:lstStyle/>
          <a:p>
            <a:endParaRPr lang="pt-BR"/>
          </a:p>
        </p:txBody>
      </p:sp>
      <p:pic>
        <p:nvPicPr>
          <p:cNvPr id="1026" name="Picture 2" descr="http://www.linhadecodigo.com.br/artigos/img_artigos/andre_furtado/DSLTools/01-Ge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584777" cy="510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55576" y="1412776"/>
            <a:ext cx="1152128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051720" y="1484784"/>
            <a:ext cx="4536504" cy="2520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876256" y="1268760"/>
            <a:ext cx="1152128" cy="2088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55576" y="4365104"/>
            <a:ext cx="2736304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45778" y="5945490"/>
            <a:ext cx="4291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Toolbox com conceitos do domínio</a:t>
            </a:r>
          </a:p>
          <a:p>
            <a:r>
              <a:rPr lang="pt-BR" dirty="0" smtClean="0"/>
              <a:t>Conceitos com representação visual distinta</a:t>
            </a:r>
          </a:p>
          <a:p>
            <a:r>
              <a:rPr lang="pt-BR" dirty="0" err="1" smtClean="0"/>
              <a:t>Error</a:t>
            </a:r>
            <a:r>
              <a:rPr lang="pt-BR" dirty="0" smtClean="0"/>
              <a:t> </a:t>
            </a:r>
            <a:r>
              <a:rPr lang="pt-BR" dirty="0" err="1" smtClean="0"/>
              <a:t>List</a:t>
            </a:r>
            <a:r>
              <a:rPr lang="pt-BR" dirty="0" smtClean="0"/>
              <a:t> (Validação em alto nível)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6804248" y="3645024"/>
            <a:ext cx="1536105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4307016" y="5949280"/>
            <a:ext cx="483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Propriedades específicas ao elemento do domínio selecionado</a:t>
            </a:r>
          </a:p>
          <a:p>
            <a:r>
              <a:rPr lang="pt-BR" dirty="0" smtClean="0"/>
              <a:t>Elementos visualizados de maneira hierárquica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294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Criando um Projeto DSL Designer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404317"/>
            <a:ext cx="9096375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61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32656"/>
            <a:ext cx="809625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15516" y="569243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 </a:t>
            </a:r>
            <a:r>
              <a:rPr lang="pt-BR" sz="2400" i="1" dirty="0" err="1"/>
              <a:t>Minimal</a:t>
            </a:r>
            <a:r>
              <a:rPr lang="pt-BR" sz="2400" i="1" dirty="0"/>
              <a:t> </a:t>
            </a:r>
            <a:r>
              <a:rPr lang="pt-BR" sz="2400" i="1" dirty="0" err="1" smtClean="0"/>
              <a:t>Language</a:t>
            </a:r>
            <a:r>
              <a:rPr lang="pt-BR" sz="2400" i="1" dirty="0" smtClean="0"/>
              <a:t> -</a:t>
            </a:r>
            <a:r>
              <a:rPr lang="pt-BR" sz="2400" dirty="0" smtClean="0"/>
              <a:t>  </a:t>
            </a:r>
            <a:r>
              <a:rPr lang="pt-BR" sz="2400" dirty="0"/>
              <a:t>contém os elementos básicos de uma DSL, que você pode estender para criar a sua própria</a:t>
            </a:r>
          </a:p>
        </p:txBody>
      </p:sp>
    </p:spTree>
    <p:extLst>
      <p:ext uri="{BB962C8B-B14F-4D97-AF65-F5344CB8AC3E}">
        <p14:creationId xmlns:p14="http://schemas.microsoft.com/office/powerpoint/2010/main" val="127412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32656"/>
            <a:ext cx="8096250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27584" y="5949280"/>
            <a:ext cx="7510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Extensão dos arquivos que vão conter os diagramas da DSL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6799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885</Words>
  <Application>Microsoft Office PowerPoint</Application>
  <PresentationFormat>Apresentação na tela (4:3)</PresentationFormat>
  <Paragraphs>212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Tema do Office</vt:lpstr>
      <vt:lpstr>DSL Tools</vt:lpstr>
      <vt:lpstr>DSL Tools – Visual Studio</vt:lpstr>
      <vt:lpstr>Nosso Demo</vt:lpstr>
      <vt:lpstr>Papéis</vt:lpstr>
      <vt:lpstr>Importante</vt:lpstr>
      <vt:lpstr>Nosso alvo</vt:lpstr>
      <vt:lpstr>Criando um Projeto DSL Designer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Conceitos e Propriedades do Demo</vt:lpstr>
      <vt:lpstr>Criando tipos</vt:lpstr>
      <vt:lpstr>Definindo Relacionamentos</vt:lpstr>
      <vt:lpstr>Papéis</vt:lpstr>
      <vt:lpstr>No nosso Demo</vt:lpstr>
      <vt:lpstr>Projetando Representação Gráfica – Sintaxe Visual</vt:lpstr>
      <vt:lpstr>Adicionando Diagrama</vt:lpstr>
      <vt:lpstr>Apresentação do PowerPoint</vt:lpstr>
      <vt:lpstr>Modelando Formas Gráficas</vt:lpstr>
      <vt:lpstr>Apresentação do PowerPoint</vt:lpstr>
      <vt:lpstr>Adicionando Decoradores Textuais e Gráficos</vt:lpstr>
      <vt:lpstr>Apresentação do PowerPoint</vt:lpstr>
      <vt:lpstr>Representação Gráfica de Relacionamentos</vt:lpstr>
      <vt:lpstr>Customizar Toolbox</vt:lpstr>
      <vt:lpstr>Testando a DSL</vt:lpstr>
      <vt:lpstr>Validadores Semânticos</vt:lpstr>
      <vt:lpstr>Adicionando Validadores</vt:lpstr>
      <vt:lpstr>Lógica da Validação</vt:lpstr>
      <vt:lpstr>Habilitar Validações</vt:lpstr>
      <vt:lpstr>Testando Tudo</vt:lpstr>
      <vt:lpstr>Transformadores</vt:lpstr>
      <vt:lpstr>Transformadores [2]</vt:lpstr>
      <vt:lpstr>Geração de Código</vt:lpstr>
      <vt:lpstr>Geração Código (QuizFramework)</vt:lpstr>
      <vt:lpstr>Geração Código (QuizFramework)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Nancy</dc:creator>
  <cp:lastModifiedBy>Lucas Mello</cp:lastModifiedBy>
  <cp:revision>65</cp:revision>
  <dcterms:created xsi:type="dcterms:W3CDTF">2011-09-13T00:17:49Z</dcterms:created>
  <dcterms:modified xsi:type="dcterms:W3CDTF">2011-09-19T22:41:57Z</dcterms:modified>
</cp:coreProperties>
</file>