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61" r:id="rId5"/>
    <p:sldId id="315" r:id="rId6"/>
    <p:sldId id="332" r:id="rId7"/>
    <p:sldId id="333" r:id="rId8"/>
    <p:sldId id="334" r:id="rId9"/>
    <p:sldId id="335" r:id="rId10"/>
    <p:sldId id="336" r:id="rId11"/>
    <p:sldId id="337" r:id="rId12"/>
    <p:sldId id="262" r:id="rId13"/>
    <p:sldId id="308" r:id="rId14"/>
    <p:sldId id="326" r:id="rId15"/>
    <p:sldId id="327" r:id="rId16"/>
    <p:sldId id="328" r:id="rId17"/>
    <p:sldId id="329" r:id="rId18"/>
    <p:sldId id="265" r:id="rId19"/>
    <p:sldId id="266" r:id="rId20"/>
    <p:sldId id="267" r:id="rId21"/>
    <p:sldId id="268" r:id="rId22"/>
    <p:sldId id="269" r:id="rId23"/>
    <p:sldId id="320" r:id="rId24"/>
    <p:sldId id="321" r:id="rId25"/>
    <p:sldId id="322" r:id="rId26"/>
    <p:sldId id="338" r:id="rId27"/>
    <p:sldId id="314" r:id="rId28"/>
    <p:sldId id="270" r:id="rId29"/>
    <p:sldId id="271" r:id="rId30"/>
    <p:sldId id="272" r:id="rId31"/>
    <p:sldId id="273" r:id="rId32"/>
    <p:sldId id="306" r:id="rId33"/>
    <p:sldId id="307" r:id="rId34"/>
    <p:sldId id="339" r:id="rId35"/>
    <p:sldId id="274" r:id="rId36"/>
    <p:sldId id="325" r:id="rId37"/>
    <p:sldId id="302" r:id="rId38"/>
    <p:sldId id="330" r:id="rId39"/>
    <p:sldId id="331" r:id="rId40"/>
    <p:sldId id="324" r:id="rId41"/>
    <p:sldId id="276" r:id="rId42"/>
    <p:sldId id="297" r:id="rId43"/>
    <p:sldId id="340" r:id="rId44"/>
    <p:sldId id="341" r:id="rId45"/>
    <p:sldId id="287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431" autoAdjust="0"/>
    <p:restoredTop sz="84522" autoAdjust="0"/>
  </p:normalViewPr>
  <p:slideViewPr>
    <p:cSldViewPr>
      <p:cViewPr varScale="1">
        <p:scale>
          <a:sx n="66" d="100"/>
          <a:sy n="6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JOOOOOOOOGO%20SEU%20OTAAAAAARIOOOO!!!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JOOOOOOOOGO%20SEU%20OTAAAAAARIOOOO!!!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Pais</a:t>
            </a:r>
            <a:r>
              <a:rPr lang="en-US" dirty="0"/>
              <a:t> </a:t>
            </a:r>
            <a:r>
              <a:rPr lang="en-US" dirty="0" err="1"/>
              <a:t>utilizariam</a:t>
            </a:r>
            <a:r>
              <a:rPr lang="en-US" dirty="0"/>
              <a:t> um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possibilitasse</a:t>
            </a:r>
            <a:r>
              <a:rPr lang="en-US" dirty="0"/>
              <a:t> </a:t>
            </a:r>
            <a:r>
              <a:rPr lang="en-US" dirty="0" err="1"/>
              <a:t>acompanhamento</a:t>
            </a:r>
            <a:r>
              <a:rPr lang="en-US" dirty="0"/>
              <a:t> </a:t>
            </a:r>
            <a:r>
              <a:rPr lang="en-US" dirty="0" err="1"/>
              <a:t>pedagógico</a:t>
            </a:r>
            <a:r>
              <a:rPr lang="en-US" dirty="0"/>
              <a:t> </a:t>
            </a:r>
            <a:r>
              <a:rPr lang="en-US" dirty="0" err="1"/>
              <a:t>intensivo</a:t>
            </a:r>
            <a:r>
              <a:rPr lang="en-US" dirty="0"/>
              <a:t> do </a:t>
            </a:r>
            <a:r>
              <a:rPr lang="en-US" dirty="0" err="1"/>
              <a:t>filho</a:t>
            </a:r>
            <a:r>
              <a:rPr lang="en-US" dirty="0"/>
              <a:t>, com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diárias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comportamento</a:t>
            </a:r>
            <a:r>
              <a:rPr lang="en-US" dirty="0"/>
              <a:t> dele, </a:t>
            </a:r>
            <a:r>
              <a:rPr lang="en-US" dirty="0" err="1"/>
              <a:t>comunicação</a:t>
            </a:r>
            <a:r>
              <a:rPr lang="en-US" dirty="0"/>
              <a:t> entre </a:t>
            </a:r>
            <a:r>
              <a:rPr lang="en-US" dirty="0" err="1"/>
              <a:t>Pais</a:t>
            </a:r>
            <a:r>
              <a:rPr lang="en-US" dirty="0"/>
              <a:t> e </a:t>
            </a:r>
            <a:r>
              <a:rPr lang="en-US" dirty="0" err="1"/>
              <a:t>Escola</a:t>
            </a:r>
            <a:r>
              <a:rPr lang="en-US" dirty="0"/>
              <a:t> e </a:t>
            </a:r>
            <a:r>
              <a:rPr lang="en-US" dirty="0" err="1"/>
              <a:t>comunicação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próprios</a:t>
            </a:r>
            <a:r>
              <a:rPr lang="en-US" dirty="0"/>
              <a:t> </a:t>
            </a:r>
            <a:r>
              <a:rPr lang="en-US" dirty="0" err="1"/>
              <a:t>Pais</a:t>
            </a:r>
            <a:r>
              <a:rPr lang="en-US" dirty="0"/>
              <a:t>?</a:t>
            </a:r>
          </a:p>
        </c:rich>
      </c:tx>
      <c:layout>
        <c:manualLayout>
          <c:xMode val="edge"/>
          <c:yMode val="edge"/>
          <c:x val="9.7176242849921143E-2"/>
          <c:y val="1.641612718885815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88888888888889E-2"/>
          <c:y val="0.49953703703703706"/>
          <c:w val="0.82915419947506552"/>
          <c:h val="0.44953703703703685"/>
        </c:manualLayout>
      </c:layout>
      <c:pie3DChart>
        <c:varyColors val="1"/>
        <c:ser>
          <c:idx val="0"/>
          <c:order val="0"/>
          <c:tx>
            <c:strRef>
              <c:f>Sheet1!$J$61</c:f>
              <c:strCache>
                <c:ptCount val="1"/>
                <c:pt idx="0">
                  <c:v>Você teria interesse em utilizar um sistema que possibilitasse um acompanhamento pedagógico intensivo do seu filho, através de informações diárias sobre o comportamento dele e da comunicação entre Pais e Escola, além da comunicação entre os próprios Pais?</c:v>
                </c:pt>
              </c:strCache>
            </c:strRef>
          </c:tx>
          <c:explosion val="19"/>
          <c:dPt>
            <c:idx val="0"/>
            <c:explosion val="0"/>
          </c:dPt>
          <c:dPt>
            <c:idx val="1"/>
            <c:explosion val="0"/>
          </c:dPt>
          <c:cat>
            <c:strRef>
              <c:f>Sheet1!$I$62:$I$63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Sheet1!$J$62:$J$63</c:f>
              <c:numCache>
                <c:formatCode>General</c:formatCode>
                <c:ptCount val="2"/>
                <c:pt idx="0">
                  <c:v>52</c:v>
                </c:pt>
                <c:pt idx="1">
                  <c:v>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5370234616062068"/>
          <c:y val="0.47973053368328961"/>
          <c:w val="0.14370865760341306"/>
          <c:h val="0.1298488741538886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7"/>
  <c:chart>
    <c:title>
      <c:tx>
        <c:rich>
          <a:bodyPr/>
          <a:lstStyle/>
          <a:p>
            <a:pPr>
              <a:defRPr/>
            </a:pPr>
            <a:r>
              <a:rPr lang="en-US"/>
              <a:t>Pais entrariam diariamente nesse sistema para fazer o acompanhamento do seu filho?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Sheet1!$K$64</c:f>
              <c:strCache>
                <c:ptCount val="1"/>
                <c:pt idx="0">
                  <c:v>Se você respondeu "Sim" anteriormente, você entraria diariamente nesse sistema para fazer o acompanhamento do seu filho?</c:v>
                </c:pt>
              </c:strCache>
            </c:strRef>
          </c:tx>
          <c:cat>
            <c:strRef>
              <c:f>Sheet1!$J$65:$J$66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Sheet1!$K$65:$K$66</c:f>
              <c:numCache>
                <c:formatCode>General</c:formatCode>
                <c:ptCount val="2"/>
                <c:pt idx="0">
                  <c:v>42</c:v>
                </c:pt>
                <c:pt idx="1">
                  <c:v>16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A8721-2E6F-4862-BE3A-2390960B203E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14AEB-6130-49C2-93A2-ED3701BBA6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48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Dar um efeito de</a:t>
            </a:r>
            <a:r>
              <a:rPr lang="pt-BR" baseline="0" dirty="0" smtClean="0"/>
              <a:t> evidência ao que está de vermelho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3445-4D5E-4204-8892-09F24270C586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AEB-6130-49C2-93A2-ED3701BBA65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929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AEB-6130-49C2-93A2-ED3701BBA65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9293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AEB-6130-49C2-93A2-ED3701BBA659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929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Dar um efeito de</a:t>
            </a:r>
            <a:r>
              <a:rPr lang="pt-BR" baseline="0" dirty="0" smtClean="0"/>
              <a:t> evidência ao que está de vermelho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3445-4D5E-4204-8892-09F24270C586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Dar um efeito de</a:t>
            </a:r>
            <a:r>
              <a:rPr lang="pt-BR" baseline="0" dirty="0" smtClean="0"/>
              <a:t> evidência ao que está de vermelho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3445-4D5E-4204-8892-09F24270C586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Dar um efeito de</a:t>
            </a:r>
            <a:r>
              <a:rPr lang="pt-BR" baseline="0" dirty="0" smtClean="0"/>
              <a:t> evidência ao que está de vermelho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3445-4D5E-4204-8892-09F24270C586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Dar um efeito de</a:t>
            </a:r>
            <a:r>
              <a:rPr lang="pt-BR" baseline="0" dirty="0" smtClean="0"/>
              <a:t> evidência ao que está de vermelho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3445-4D5E-4204-8892-09F24270C58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33445-4D5E-4204-8892-09F24270C586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Ver se o pessoal achou interessante essa transição. O “características” aumentando e o restante vindo em seguida, sequencialmente e de forma rápida.</a:t>
            </a:r>
          </a:p>
          <a:p>
            <a:r>
              <a:rPr lang="pt-BR" dirty="0" smtClean="0"/>
              <a:t>Gostando,</a:t>
            </a:r>
            <a:r>
              <a:rPr lang="pt-BR" baseline="0" dirty="0" smtClean="0"/>
              <a:t> fazer o mesmo nos outros 2 concorrentes.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AEB-6130-49C2-93A2-ED3701BBA65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AEB-6130-49C2-93A2-ED3701BBA65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929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14AEB-6130-49C2-93A2-ED3701BBA65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929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ctangle 6"/>
          <p:cNvSpPr/>
          <p:nvPr userDrawn="1"/>
        </p:nvSpPr>
        <p:spPr>
          <a:xfrm>
            <a:off x="54868" y="2132856"/>
            <a:ext cx="628700" cy="42473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1900.80.5" pitchFamily="2" charset="0"/>
              </a:rPr>
              <a:t>PIPPA</a:t>
            </a:r>
            <a:endParaRPr lang="en-US" sz="5400" b="1" cap="all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1900.80.5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CA659-2B12-4E4A-8944-5546AAB020F2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C026-7CB9-40F0-98E7-3DAADFC421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Planilha_do_Microsoft_Office_Excel_97-2003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Planilha_do_Microsoft_Office_Excel_97-20032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4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2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0.pn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Planilha_do_Microsoft_Office_Excel_97-20035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Planilha_do_Microsoft_Office_Excel_97-20036.xls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00430" y="4857760"/>
            <a:ext cx="7772400" cy="1470025"/>
          </a:xfrm>
        </p:spPr>
        <p:txBody>
          <a:bodyPr>
            <a:normAutofit/>
          </a:bodyPr>
          <a:lstStyle/>
          <a:p>
            <a:r>
              <a:rPr lang="pt-BR" sz="9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t-BR" sz="8500" dirty="0" smtClean="0">
                <a:latin typeface="1900.80.5" pitchFamily="2" charset="0"/>
                <a:cs typeface="Aharoni" pitchFamily="2" charset="-79"/>
              </a:rPr>
              <a:t>PIPPA</a:t>
            </a:r>
            <a:endParaRPr lang="pt-BR" sz="8500" dirty="0">
              <a:latin typeface="1900.80.5" pitchFamily="2" charset="0"/>
              <a:cs typeface="Aharoni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286520"/>
            <a:ext cx="8786874" cy="17526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Programa de Integração Professores Pais e Alunos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colaborativo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8147248" cy="4392488"/>
          </a:xfrm>
        </p:spPr>
        <p:txBody>
          <a:bodyPr>
            <a:noAutofit/>
          </a:bodyPr>
          <a:lstStyle/>
          <a:p>
            <a:pPr lvl="1"/>
            <a:endParaRPr lang="pt-BR" sz="2200" dirty="0" smtClean="0"/>
          </a:p>
          <a:p>
            <a:pPr lvl="2"/>
            <a:r>
              <a:rPr lang="pt-BR" sz="2200" dirty="0" smtClean="0"/>
              <a:t>“demonstra que o aprendizado escolar é estimulado quando as experiências em casa e na escola são conectadas e coordenadas de forma a virem ao encontro das necessidades dos alunos.” </a:t>
            </a:r>
          </a:p>
          <a:p>
            <a:pPr lvl="1"/>
            <a:endParaRPr lang="pt-BR" dirty="0" smtClean="0"/>
          </a:p>
          <a:p>
            <a:pPr lvl="2"/>
            <a:r>
              <a:rPr lang="pt-BR" sz="2200" dirty="0" smtClean="0"/>
              <a:t>“Os efeitos positivos nos alunos incluem melhora do rendimento escolar” </a:t>
            </a:r>
          </a:p>
          <a:p>
            <a:pPr lvl="1"/>
            <a:endParaRPr lang="pt-BR" dirty="0" smtClean="0"/>
          </a:p>
          <a:p>
            <a:pPr lvl="2"/>
            <a:r>
              <a:rPr lang="pt-BR" sz="2200" dirty="0" smtClean="0"/>
              <a:t>“diminuição das faltas e repetências e redução dos problemas de comportamento.”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1916832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600" dirty="0" smtClean="0"/>
              <a:t> (</a:t>
            </a:r>
            <a:r>
              <a:rPr lang="pt-BR" sz="2600" dirty="0"/>
              <a:t>Fantini, 1983</a:t>
            </a:r>
            <a:r>
              <a:rPr lang="pt-BR" sz="2600" dirty="0" smtClean="0"/>
              <a:t>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290826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Bom para o </a:t>
            </a:r>
            <a:r>
              <a:rPr lang="pt-BR" sz="3000" dirty="0" smtClean="0"/>
              <a:t>aluno</a:t>
            </a:r>
            <a:r>
              <a:rPr lang="pt-BR" sz="30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3872661"/>
            <a:ext cx="77149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600" dirty="0"/>
              <a:t>(Walberg, Bole, &amp; Waxman, 1980; Henderson,1987):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063" y="5157192"/>
            <a:ext cx="2643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600" dirty="0" smtClean="0"/>
              <a:t>(Comer, 1980):</a:t>
            </a:r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449086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colaborativo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907704" y="2780928"/>
            <a:ext cx="6696744" cy="2088232"/>
          </a:xfrm>
        </p:spPr>
        <p:txBody>
          <a:bodyPr>
            <a:normAutofit/>
          </a:bodyPr>
          <a:lstStyle/>
          <a:p>
            <a:pPr marL="0" lvl="2" algn="just">
              <a:spcBef>
                <a:spcPts val="0"/>
              </a:spcBef>
            </a:pPr>
            <a:r>
              <a:rPr lang="pt-BR" dirty="0" smtClean="0"/>
              <a:t>“</a:t>
            </a:r>
            <a:r>
              <a:rPr lang="pt-BR" dirty="0" smtClean="0">
                <a:solidFill>
                  <a:schemeClr val="bg1"/>
                </a:solidFill>
              </a:rPr>
              <a:t>pais</a:t>
            </a:r>
            <a:r>
              <a:rPr lang="pt-BR" dirty="0" smtClean="0"/>
              <a:t> que estão </a:t>
            </a:r>
            <a:r>
              <a:rPr lang="pt-BR" dirty="0" smtClean="0">
                <a:solidFill>
                  <a:schemeClr val="bg1"/>
                </a:solidFill>
              </a:rPr>
              <a:t>envolvidos na escolaridade </a:t>
            </a:r>
            <a:r>
              <a:rPr lang="pt-BR" dirty="0" smtClean="0"/>
              <a:t>dos filhos </a:t>
            </a:r>
            <a:r>
              <a:rPr lang="pt-BR" dirty="0" smtClean="0">
                <a:solidFill>
                  <a:schemeClr val="bg1"/>
                </a:solidFill>
              </a:rPr>
              <a:t>desenvolvem </a:t>
            </a:r>
            <a:r>
              <a:rPr lang="pt-BR" dirty="0" smtClean="0"/>
              <a:t>uma </a:t>
            </a:r>
            <a:r>
              <a:rPr lang="pt-BR" dirty="0" smtClean="0">
                <a:solidFill>
                  <a:schemeClr val="bg1"/>
                </a:solidFill>
              </a:rPr>
              <a:t>atitude </a:t>
            </a:r>
            <a:r>
              <a:rPr lang="pt-BR" dirty="0" smtClean="0"/>
              <a:t>mais </a:t>
            </a:r>
            <a:r>
              <a:rPr lang="pt-BR" dirty="0" smtClean="0">
                <a:solidFill>
                  <a:schemeClr val="bg1"/>
                </a:solidFill>
              </a:rPr>
              <a:t>positiva</a:t>
            </a:r>
            <a:r>
              <a:rPr lang="pt-BR" dirty="0" smtClean="0"/>
              <a:t> com relação a </a:t>
            </a:r>
            <a:r>
              <a:rPr lang="pt-BR" dirty="0" smtClean="0">
                <a:solidFill>
                  <a:schemeClr val="bg1"/>
                </a:solidFill>
              </a:rPr>
              <a:t>escola</a:t>
            </a:r>
            <a:r>
              <a:rPr lang="pt-BR" dirty="0" smtClean="0"/>
              <a:t> e com relação a </a:t>
            </a:r>
            <a:r>
              <a:rPr lang="pt-BR" dirty="0" smtClean="0">
                <a:solidFill>
                  <a:schemeClr val="bg1"/>
                </a:solidFill>
              </a:rPr>
              <a:t>si mesmos</a:t>
            </a:r>
            <a:r>
              <a:rPr lang="pt-BR" dirty="0" smtClean="0"/>
              <a:t>, se tornam mais </a:t>
            </a:r>
            <a:r>
              <a:rPr lang="pt-BR" dirty="0" smtClean="0">
                <a:solidFill>
                  <a:schemeClr val="bg1"/>
                </a:solidFill>
              </a:rPr>
              <a:t>ativos </a:t>
            </a:r>
            <a:r>
              <a:rPr lang="pt-BR" dirty="0" smtClean="0"/>
              <a:t>na sua </a:t>
            </a:r>
            <a:r>
              <a:rPr lang="pt-BR" dirty="0" smtClean="0">
                <a:solidFill>
                  <a:schemeClr val="bg1"/>
                </a:solidFill>
              </a:rPr>
              <a:t>comunidade </a:t>
            </a:r>
            <a:r>
              <a:rPr lang="pt-BR" dirty="0" smtClean="0"/>
              <a:t>e tendem a </a:t>
            </a:r>
            <a:r>
              <a:rPr lang="pt-BR" dirty="0" smtClean="0">
                <a:solidFill>
                  <a:schemeClr val="bg1"/>
                </a:solidFill>
              </a:rPr>
              <a:t>melhorar seu relacionamento com os filhos</a:t>
            </a:r>
            <a:r>
              <a:rPr lang="pt-BR" dirty="0" smtClean="0"/>
              <a:t>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872" y="1556792"/>
            <a:ext cx="4551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Bom para os </a:t>
            </a:r>
            <a:r>
              <a:rPr lang="pt-BR" sz="3000" dirty="0" smtClean="0"/>
              <a:t>pais</a:t>
            </a:r>
            <a:r>
              <a:rPr lang="pt-BR" sz="3000" dirty="0"/>
              <a:t>?</a:t>
            </a:r>
            <a:endParaRPr lang="pt-BR" sz="3000" dirty="0" smtClean="0"/>
          </a:p>
          <a:p>
            <a:pPr algn="just"/>
            <a:endParaRPr lang="pt-BR" sz="1000" dirty="0"/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pt-BR" sz="3000" dirty="0"/>
              <a:t>(Becher, 1984</a:t>
            </a:r>
            <a:r>
              <a:rPr lang="pt-BR" sz="3000" dirty="0" smtClean="0"/>
              <a:t>):</a:t>
            </a:r>
            <a:endParaRPr lang="pt-BR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278092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pais</a:t>
            </a:r>
            <a:endParaRPr lang="pt-B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278092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</a:t>
            </a:r>
            <a:r>
              <a:rPr lang="pt-BR" sz="2400" dirty="0" smtClean="0"/>
              <a:t>nvolvidos  </a:t>
            </a:r>
            <a:r>
              <a:rPr lang="pt-BR" sz="1000" dirty="0" smtClean="0"/>
              <a:t> </a:t>
            </a:r>
            <a:r>
              <a:rPr lang="pt-BR" sz="2400" dirty="0" smtClean="0"/>
              <a:t>na  escolaridade</a:t>
            </a:r>
            <a:endParaRPr lang="pt-B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1409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desenvolvem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1409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400" dirty="0" smtClean="0"/>
              <a:t>atitude            positiva</a:t>
            </a:r>
            <a:endParaRPr lang="pt-B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350100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e</a:t>
            </a:r>
            <a:r>
              <a:rPr lang="pt-BR" sz="2400" dirty="0" smtClean="0"/>
              <a:t>scola                                    </a:t>
            </a:r>
            <a:r>
              <a:rPr lang="pt-BR" dirty="0" smtClean="0"/>
              <a:t> </a:t>
            </a:r>
            <a:r>
              <a:rPr lang="pt-BR" sz="2400" dirty="0" smtClean="0"/>
              <a:t>si  mesmos</a:t>
            </a:r>
            <a:endParaRPr lang="pt-B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861048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" dirty="0" smtClean="0"/>
          </a:p>
          <a:p>
            <a:pPr algn="just"/>
            <a:r>
              <a:rPr lang="pt-BR" dirty="0" smtClean="0"/>
              <a:t> </a:t>
            </a:r>
            <a:r>
              <a:rPr lang="pt-BR" sz="2400" dirty="0" smtClean="0"/>
              <a:t>comunidade</a:t>
            </a:r>
            <a:endParaRPr lang="pt-B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4263479"/>
            <a:ext cx="564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melhorar seu relacionamento com os filhos</a:t>
            </a:r>
            <a:endParaRPr lang="pt-B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8764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400" dirty="0" smtClean="0"/>
              <a:t>ativos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722052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301038" cy="1143000"/>
          </a:xfrm>
        </p:spPr>
        <p:txBody>
          <a:bodyPr>
            <a:normAutofit/>
          </a:bodyPr>
          <a:lstStyle/>
          <a:p>
            <a:pPr algn="l"/>
            <a:r>
              <a:rPr lang="pt-BR" sz="4800" dirty="0" smtClean="0">
                <a:latin typeface="Tw Cen MT" pitchFamily="34" charset="0"/>
              </a:rPr>
              <a:t>Motivação</a:t>
            </a:r>
            <a:endParaRPr lang="pt-BR" sz="48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357298"/>
            <a:ext cx="7429552" cy="47688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				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</a:t>
            </a:r>
            <a:endParaRPr lang="pt-BR" sz="29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34998" y="2439128"/>
            <a:ext cx="7025434" cy="473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Como podemos atingir </a:t>
            </a:r>
            <a:r>
              <a:rPr kumimoji="0" lang="pt-BR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o ensino colaborativo?</a:t>
            </a: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301038" cy="1143000"/>
          </a:xfrm>
        </p:spPr>
        <p:txBody>
          <a:bodyPr>
            <a:normAutofit/>
          </a:bodyPr>
          <a:lstStyle/>
          <a:p>
            <a:pPr algn="l"/>
            <a:r>
              <a:rPr lang="pt-BR" sz="4800" dirty="0" smtClean="0">
                <a:latin typeface="Tw Cen MT" pitchFamily="34" charset="0"/>
              </a:rPr>
              <a:t>Motivação</a:t>
            </a:r>
            <a:endParaRPr lang="pt-BR" sz="48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1303341"/>
            <a:ext cx="7429552" cy="47688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				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</a:t>
            </a:r>
            <a:endParaRPr lang="pt-BR" sz="29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Ampliaremos</a:t>
            </a:r>
            <a:r>
              <a:rPr kumimoji="0" lang="pt-BR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 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</a:rPr>
              <a:t>o envolvimento familiar com a escola.</a:t>
            </a:r>
          </a:p>
        </p:txBody>
      </p:sp>
      <p:grpSp>
        <p:nvGrpSpPr>
          <p:cNvPr id="7" name="Grupo 4"/>
          <p:cNvGrpSpPr>
            <a:grpSpLocks/>
          </p:cNvGrpSpPr>
          <p:nvPr/>
        </p:nvGrpSpPr>
        <p:grpSpPr bwMode="auto">
          <a:xfrm>
            <a:off x="4500562" y="1589093"/>
            <a:ext cx="1711325" cy="1947862"/>
            <a:chOff x="2714641" y="-142874"/>
            <a:chExt cx="1711864" cy="1947479"/>
          </a:xfrm>
        </p:grpSpPr>
        <p:sp>
          <p:nvSpPr>
            <p:cNvPr id="8" name="Retângulo de cantos arredondados 20"/>
            <p:cNvSpPr/>
            <p:nvPr/>
          </p:nvSpPr>
          <p:spPr>
            <a:xfrm>
              <a:off x="2714641" y="-142874"/>
              <a:ext cx="1711864" cy="1947479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21"/>
            <p:cNvSpPr/>
            <p:nvPr/>
          </p:nvSpPr>
          <p:spPr>
            <a:xfrm>
              <a:off x="2765457" y="-92084"/>
              <a:ext cx="1610232" cy="1845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3000" u="sng" dirty="0"/>
            </a:p>
          </p:txBody>
        </p:sp>
      </p:grpSp>
      <p:grpSp>
        <p:nvGrpSpPr>
          <p:cNvPr id="10" name="Grupo 5"/>
          <p:cNvGrpSpPr>
            <a:grpSpLocks/>
          </p:cNvGrpSpPr>
          <p:nvPr/>
        </p:nvGrpSpPr>
        <p:grpSpPr bwMode="auto">
          <a:xfrm>
            <a:off x="6072198" y="3424243"/>
            <a:ext cx="1695450" cy="719137"/>
            <a:chOff x="4025891" y="1578494"/>
            <a:chExt cx="1696184" cy="718243"/>
          </a:xfrm>
        </p:grpSpPr>
        <p:sp>
          <p:nvSpPr>
            <p:cNvPr id="11" name="Seta para a esquerda e para a direita 18"/>
            <p:cNvSpPr/>
            <p:nvPr/>
          </p:nvSpPr>
          <p:spPr>
            <a:xfrm rot="2627684">
              <a:off x="4025891" y="1578494"/>
              <a:ext cx="1696184" cy="718243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eta para a esquerda e para a direita 6"/>
            <p:cNvSpPr/>
            <p:nvPr/>
          </p:nvSpPr>
          <p:spPr>
            <a:xfrm rot="2627684">
              <a:off x="4241884" y="1722776"/>
              <a:ext cx="1264197" cy="429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400" u="sng" dirty="0"/>
            </a:p>
          </p:txBody>
        </p:sp>
      </p:grpSp>
      <p:grpSp>
        <p:nvGrpSpPr>
          <p:cNvPr id="13" name="Grupo 6"/>
          <p:cNvGrpSpPr>
            <a:grpSpLocks/>
          </p:cNvGrpSpPr>
          <p:nvPr/>
        </p:nvGrpSpPr>
        <p:grpSpPr bwMode="auto">
          <a:xfrm>
            <a:off x="7112031" y="4529154"/>
            <a:ext cx="1817687" cy="1257300"/>
            <a:chOff x="5245941" y="2680167"/>
            <a:chExt cx="1817370" cy="1256521"/>
          </a:xfrm>
        </p:grpSpPr>
        <p:sp>
          <p:nvSpPr>
            <p:cNvPr id="14" name="Retângulo de cantos arredondados 16"/>
            <p:cNvSpPr/>
            <p:nvPr/>
          </p:nvSpPr>
          <p:spPr>
            <a:xfrm>
              <a:off x="5245941" y="2680167"/>
              <a:ext cx="1817370" cy="1256521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7"/>
            <p:cNvSpPr/>
            <p:nvPr/>
          </p:nvSpPr>
          <p:spPr>
            <a:xfrm>
              <a:off x="5282447" y="2716656"/>
              <a:ext cx="1744359" cy="1183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3000" u="sng" dirty="0"/>
            </a:p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3000" u="sng" dirty="0"/>
            </a:p>
          </p:txBody>
        </p:sp>
      </p:grpSp>
      <p:grpSp>
        <p:nvGrpSpPr>
          <p:cNvPr id="16" name="Grupo 7"/>
          <p:cNvGrpSpPr>
            <a:grpSpLocks/>
          </p:cNvGrpSpPr>
          <p:nvPr/>
        </p:nvGrpSpPr>
        <p:grpSpPr bwMode="auto">
          <a:xfrm>
            <a:off x="4144962" y="4725993"/>
            <a:ext cx="2540000" cy="714375"/>
            <a:chOff x="2359443" y="2993531"/>
            <a:chExt cx="2540216" cy="715316"/>
          </a:xfrm>
        </p:grpSpPr>
        <p:sp>
          <p:nvSpPr>
            <p:cNvPr id="17" name="Seta para a esquerda e para a direita 14"/>
            <p:cNvSpPr/>
            <p:nvPr/>
          </p:nvSpPr>
          <p:spPr>
            <a:xfrm rot="10828746">
              <a:off x="2359443" y="2993531"/>
              <a:ext cx="2540216" cy="715316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eta para a esquerda e para a direita 10"/>
            <p:cNvSpPr/>
            <p:nvPr/>
          </p:nvSpPr>
          <p:spPr>
            <a:xfrm rot="21628746">
              <a:off x="2573773" y="3136594"/>
              <a:ext cx="2111555" cy="429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400" u="sng"/>
            </a:p>
          </p:txBody>
        </p:sp>
      </p:grpSp>
      <p:grpSp>
        <p:nvGrpSpPr>
          <p:cNvPr id="19" name="Grupo 8"/>
          <p:cNvGrpSpPr>
            <a:grpSpLocks/>
          </p:cNvGrpSpPr>
          <p:nvPr/>
        </p:nvGrpSpPr>
        <p:grpSpPr bwMode="auto">
          <a:xfrm>
            <a:off x="1401759" y="4105262"/>
            <a:ext cx="2112962" cy="1893888"/>
            <a:chOff x="44239" y="2319350"/>
            <a:chExt cx="2113816" cy="1893638"/>
          </a:xfrm>
        </p:grpSpPr>
        <p:sp>
          <p:nvSpPr>
            <p:cNvPr id="20" name="Retângulo de cantos arredondados 12"/>
            <p:cNvSpPr/>
            <p:nvPr/>
          </p:nvSpPr>
          <p:spPr>
            <a:xfrm>
              <a:off x="44239" y="2319350"/>
              <a:ext cx="2113816" cy="1893638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13"/>
            <p:cNvSpPr/>
            <p:nvPr/>
          </p:nvSpPr>
          <p:spPr>
            <a:xfrm>
              <a:off x="99823" y="2374906"/>
              <a:ext cx="2002647" cy="1782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spcCol="1270" anchor="ctr"/>
            <a:lstStyle/>
            <a:p>
              <a:pPr algn="ctr"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3000" u="sng" dirty="0"/>
            </a:p>
          </p:txBody>
        </p:sp>
      </p:grpSp>
      <p:grpSp>
        <p:nvGrpSpPr>
          <p:cNvPr id="22" name="Grupo 9"/>
          <p:cNvGrpSpPr>
            <a:grpSpLocks/>
          </p:cNvGrpSpPr>
          <p:nvPr/>
        </p:nvGrpSpPr>
        <p:grpSpPr bwMode="auto">
          <a:xfrm>
            <a:off x="3000364" y="3387748"/>
            <a:ext cx="1654175" cy="773113"/>
            <a:chOff x="1369450" y="1785140"/>
            <a:chExt cx="1653448" cy="773071"/>
          </a:xfrm>
        </p:grpSpPr>
        <p:sp>
          <p:nvSpPr>
            <p:cNvPr id="23" name="Seta para a esquerda e para a direita 10"/>
            <p:cNvSpPr/>
            <p:nvPr/>
          </p:nvSpPr>
          <p:spPr>
            <a:xfrm rot="18923916">
              <a:off x="1369450" y="1785140"/>
              <a:ext cx="1653448" cy="773071"/>
            </a:xfrm>
            <a:prstGeom prst="left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eta para a esquerda e para a direita 14"/>
            <p:cNvSpPr/>
            <p:nvPr/>
          </p:nvSpPr>
          <p:spPr>
            <a:xfrm rot="18923916">
              <a:off x="1601123" y="1939120"/>
              <a:ext cx="1190102" cy="465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400" u="sng"/>
            </a:p>
          </p:txBody>
        </p:sp>
      </p:grpSp>
      <p:grpSp>
        <p:nvGrpSpPr>
          <p:cNvPr id="25" name="Grupo 7"/>
          <p:cNvGrpSpPr>
            <a:grpSpLocks/>
          </p:cNvGrpSpPr>
          <p:nvPr/>
        </p:nvGrpSpPr>
        <p:grpSpPr bwMode="auto">
          <a:xfrm>
            <a:off x="4143372" y="4732365"/>
            <a:ext cx="2540000" cy="714375"/>
            <a:chOff x="2359443" y="2993531"/>
            <a:chExt cx="2540216" cy="715316"/>
          </a:xfrm>
          <a:solidFill>
            <a:srgbClr val="FF0000"/>
          </a:solidFill>
        </p:grpSpPr>
        <p:sp>
          <p:nvSpPr>
            <p:cNvPr id="26" name="Seta para a esquerda e para a direita 14"/>
            <p:cNvSpPr/>
            <p:nvPr/>
          </p:nvSpPr>
          <p:spPr>
            <a:xfrm rot="10828746">
              <a:off x="2359443" y="2993531"/>
              <a:ext cx="2540216" cy="715316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eta para a esquerda e para a direita 10"/>
            <p:cNvSpPr/>
            <p:nvPr/>
          </p:nvSpPr>
          <p:spPr>
            <a:xfrm rot="21628746">
              <a:off x="2573773" y="3136594"/>
              <a:ext cx="2111555" cy="4291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pt-BR" sz="2400" u="sng"/>
            </a:p>
          </p:txBody>
        </p:sp>
      </p:grpSp>
    </p:spTree>
    <p:extLst>
      <p:ext uri="{BB962C8B-B14F-4D97-AF65-F5344CB8AC3E}">
        <p14:creationId xmlns="" xmlns:p14="http://schemas.microsoft.com/office/powerpoint/2010/main" val="3482348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_z4zfek9evFI/R71R1RnFgFI/AAAAAAAABIU/orqNpvf1nls/s400/cas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143512"/>
            <a:ext cx="1645939" cy="152401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071810"/>
            <a:ext cx="8778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855" y="2919415"/>
            <a:ext cx="5937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marcelo\Desktop\school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34128" y="704848"/>
            <a:ext cx="2438400" cy="2438400"/>
          </a:xfrm>
          <a:prstGeom prst="rect">
            <a:avLst/>
          </a:prstGeom>
          <a:noFill/>
        </p:spPr>
      </p:pic>
      <p:sp>
        <p:nvSpPr>
          <p:cNvPr id="8" name="Texto explicativo em forma de nuvem 7"/>
          <p:cNvSpPr/>
          <p:nvPr/>
        </p:nvSpPr>
        <p:spPr>
          <a:xfrm>
            <a:off x="2643174" y="1500174"/>
            <a:ext cx="1857388" cy="1428760"/>
          </a:xfrm>
          <a:prstGeom prst="cloudCallout">
            <a:avLst>
              <a:gd name="adj1" fmla="val -41835"/>
              <a:gd name="adj2" fmla="val 572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http://www.interlabdist.com.br/internews/news_img/133_n/copa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824031"/>
            <a:ext cx="714375" cy="676275"/>
          </a:xfrm>
          <a:prstGeom prst="rect">
            <a:avLst/>
          </a:prstGeom>
          <a:noFill/>
        </p:spPr>
      </p:pic>
      <p:pic>
        <p:nvPicPr>
          <p:cNvPr id="10" name="Picture 4" descr="http://www.fotosdahora.com.br/clipart/cliparts_imagens/16Transporte/carro_no_transi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714488"/>
            <a:ext cx="1214861" cy="928694"/>
          </a:xfrm>
          <a:prstGeom prst="rect">
            <a:avLst/>
          </a:prstGeom>
          <a:noFill/>
        </p:spPr>
      </p:pic>
      <p:pic>
        <p:nvPicPr>
          <p:cNvPr id="11" name="Picture 6" descr="http://www.dailyclipart.net/wp-content/uploads/medium/clipart01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810656"/>
            <a:ext cx="844505" cy="618476"/>
          </a:xfrm>
          <a:prstGeom prst="rect">
            <a:avLst/>
          </a:prstGeom>
          <a:noFill/>
        </p:spPr>
      </p:pic>
      <p:sp>
        <p:nvSpPr>
          <p:cNvPr id="12" name="Multiplicar 11"/>
          <p:cNvSpPr/>
          <p:nvPr/>
        </p:nvSpPr>
        <p:spPr>
          <a:xfrm>
            <a:off x="2643174" y="2786058"/>
            <a:ext cx="1285884" cy="1285884"/>
          </a:xfrm>
          <a:prstGeom prst="mathMultiply">
            <a:avLst>
              <a:gd name="adj1" fmla="val 68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Grupo 17"/>
          <p:cNvGrpSpPr/>
          <p:nvPr/>
        </p:nvGrpSpPr>
        <p:grpSpPr>
          <a:xfrm>
            <a:off x="5500694" y="4643446"/>
            <a:ext cx="862737" cy="1000132"/>
            <a:chOff x="5357818" y="4071942"/>
            <a:chExt cx="862737" cy="1000132"/>
          </a:xfrm>
        </p:grpSpPr>
        <p:sp>
          <p:nvSpPr>
            <p:cNvPr id="15" name="Texto explicativo em elipse 14"/>
            <p:cNvSpPr/>
            <p:nvPr/>
          </p:nvSpPr>
          <p:spPr>
            <a:xfrm>
              <a:off x="5357818" y="4071942"/>
              <a:ext cx="857256" cy="1000132"/>
            </a:xfrm>
            <a:prstGeom prst="wedgeEllipseCallout">
              <a:avLst>
                <a:gd name="adj1" fmla="val -32908"/>
                <a:gd name="adj2" fmla="val 590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357818" y="4148744"/>
              <a:ext cx="8627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!!!</a:t>
              </a:r>
              <a:endParaRPr lang="pt-BR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  <p:grpSp>
        <p:nvGrpSpPr>
          <p:cNvPr id="3" name="Grupo 18"/>
          <p:cNvGrpSpPr/>
          <p:nvPr/>
        </p:nvGrpSpPr>
        <p:grpSpPr>
          <a:xfrm>
            <a:off x="4286248" y="4286256"/>
            <a:ext cx="1214446" cy="1071570"/>
            <a:chOff x="3571868" y="4071942"/>
            <a:chExt cx="1214446" cy="1071570"/>
          </a:xfrm>
        </p:grpSpPr>
        <p:sp>
          <p:nvSpPr>
            <p:cNvPr id="14" name="Texto explicativo em elipse 13"/>
            <p:cNvSpPr/>
            <p:nvPr/>
          </p:nvSpPr>
          <p:spPr>
            <a:xfrm>
              <a:off x="3571868" y="4071942"/>
              <a:ext cx="1214446" cy="1071570"/>
            </a:xfrm>
            <a:prstGeom prst="wedgeEllipseCallout">
              <a:avLst>
                <a:gd name="adj1" fmla="val -32198"/>
                <a:gd name="adj2" fmla="val 625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620609" y="4143380"/>
              <a:ext cx="11657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???</a:t>
              </a:r>
              <a:endParaRPr lang="pt-B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301038" cy="1143000"/>
          </a:xfrm>
        </p:spPr>
        <p:txBody>
          <a:bodyPr>
            <a:normAutofit/>
          </a:bodyPr>
          <a:lstStyle/>
          <a:p>
            <a:pPr algn="l"/>
            <a:r>
              <a:rPr lang="pt-BR" sz="4800" dirty="0" smtClean="0">
                <a:latin typeface="Tw Cen MT" pitchFamily="34" charset="0"/>
              </a:rPr>
              <a:t>Cenário Atual</a:t>
            </a:r>
            <a:endParaRPr lang="pt-BR" sz="4800" dirty="0">
              <a:latin typeface="Tw Cen MT" pitchFamily="34" charset="0"/>
            </a:endParaRPr>
          </a:p>
        </p:txBody>
      </p:sp>
      <p:pic>
        <p:nvPicPr>
          <p:cNvPr id="20486" name="Picture 6" descr="http://upload.wikimedia.org/wikipedia/commons/2/26/KDDI_Office_Building_Shinjuku_2007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0277" y="1428736"/>
            <a:ext cx="1005707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587816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5642 L 0.0092 -0.1008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3609 L 0.22656 0.368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8 0.17904 L -0.25816 0.400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3042" y="0"/>
            <a:ext cx="8301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Cenário Atual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89" y="5429264"/>
            <a:ext cx="5937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em forma de nuvem 4"/>
          <p:cNvSpPr/>
          <p:nvPr/>
        </p:nvSpPr>
        <p:spPr>
          <a:xfrm>
            <a:off x="3571868" y="2357430"/>
            <a:ext cx="3143272" cy="2071702"/>
          </a:xfrm>
          <a:prstGeom prst="cloudCallout">
            <a:avLst>
              <a:gd name="adj1" fmla="val -51118"/>
              <a:gd name="adj2" fmla="val 667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CaixaDeTexto 6"/>
          <p:cNvSpPr txBox="1"/>
          <p:nvPr/>
        </p:nvSpPr>
        <p:spPr>
          <a:xfrm>
            <a:off x="3857620" y="2847471"/>
            <a:ext cx="25003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. . .            </a:t>
            </a:r>
            <a:r>
              <a:rPr lang="pt-BR" sz="5500" dirty="0" smtClean="0"/>
              <a:t>?</a:t>
            </a:r>
            <a:endParaRPr lang="en-US" sz="5500" dirty="0"/>
          </a:p>
        </p:txBody>
      </p:sp>
      <p:pic>
        <p:nvPicPr>
          <p:cNvPr id="12" name="Picture 12" descr="http://farm4.static.flickr.com/3046/3075400650_759813e6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19"/>
            <a:ext cx="1214446" cy="12730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55556E-6 L -0.15764 -0.05255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500166" y="1643050"/>
            <a:ext cx="7429552" cy="48577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928670"/>
            <a:ext cx="67430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85926"/>
            <a:ext cx="2524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251" y="363378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507" y="363378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763" y="363378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019" y="363378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251" y="434816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507" y="434816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763" y="434816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019" y="434816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251" y="221455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507" y="221455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763" y="221455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019" y="221455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251" y="292893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507" y="292893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763" y="292893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019" y="292893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251" y="506254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507" y="506254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763" y="506254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019" y="506254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251" y="577692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507" y="577692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763" y="577692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019" y="5776924"/>
            <a:ext cx="723675" cy="5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 descr="http://farm4.static.flickr.com/3046/3075400650_759813e6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452846"/>
            <a:ext cx="726921" cy="761972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1643042" y="0"/>
            <a:ext cx="8301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Cenário Atual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33" name="Picture 6" descr="C:\Users\marcelo\Desktop\school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19616" y="785794"/>
            <a:ext cx="1366830" cy="1366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058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1296 C 0.01302 -0.00023 0.00903 -0.00903 0.01927 -0.00301 C 0.02135 -0.00185 0.02274 0.00093 0.02483 0.00209 C 0.03819 0.00996 0.04653 0.00787 0.06267 0.00949 C 0.07899 0.0169 0.06962 0.01366 0.10417 0.00949 C 0.10816 0.00903 0.11163 0.00625 0.11545 0.00463 C 0.11927 0.00301 0.12674 -0.00046 0.12674 -0.00023 C 0.13194 -0.01088 0.13924 -0.01319 0.14757 -0.0206 C 0.14948 -0.02222 0.15312 -0.02569 0.15312 -0.02546 C 0.1618 -0.04305 0.15937 -0.03495 0.16267 -0.04838 C 0.16319 -0.06736 0.16319 -0.12453 0.17014 -0.14861 C 0.17101 -0.15139 0.17309 -0.15347 0.17396 -0.15625 C 0.17552 -0.16111 0.17535 -0.1669 0.1776 -0.17129 C 0.18281 -0.18171 0.18941 -0.19375 0.19844 -0.19907 C 0.20208 -0.20116 0.20972 -0.20393 0.20972 -0.2037 C 0.22153 -0.21458 0.22101 -0.2081 0.22101 -0.21666 " pathEditMode="relative" rAng="0" ptsTypes="fffffffffffffff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349 0.00671 0.01615 0.00393 0.08611 3.7037E-7 C 0.09149 -0.00023 0.09618 -0.00648 0.10139 -0.00857 C 0.10799 -0.02153 0.1007 -0.00903 0.10972 -0.01944 C 0.11337 -0.02338 0.11649 -0.02801 0.11997 -0.03218 C 0.12136 -0.03403 0.12188 -0.03727 0.12326 -0.03889 C 0.12483 -0.04028 0.12674 -0.04028 0.12847 -0.04074 C 0.12882 -0.04097 0.14097 -0.05139 0.14358 -0.05394 C 0.14583 -0.05602 0.14809 -0.0581 0.15035 -0.06019 C 0.15208 -0.06157 0.15538 -0.06458 0.15538 -0.06435 C 0.16094 -0.075 0.16997 -0.08218 0.17917 -0.08611 C 0.18195 -0.09699 0.17865 -0.08912 0.18594 -0.09444 C 0.19254 -0.09907 0.19792 -0.10556 0.20469 -0.10949 " pathEditMode="relative" rAng="0" ptsTypes="ffffffffffff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352478"/>
            <a:ext cx="857256" cy="114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 explicativo em forma de nuvem 4"/>
          <p:cNvSpPr/>
          <p:nvPr/>
        </p:nvSpPr>
        <p:spPr>
          <a:xfrm>
            <a:off x="1643042" y="1000108"/>
            <a:ext cx="7215238" cy="3500462"/>
          </a:xfrm>
          <a:prstGeom prst="cloudCallout">
            <a:avLst>
              <a:gd name="adj1" fmla="val -28127"/>
              <a:gd name="adj2" fmla="val 713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57422" y="1884611"/>
            <a:ext cx="564360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 smtClean="0">
                <a:latin typeface="Tw Cen MT" pitchFamily="34" charset="0"/>
              </a:rPr>
              <a:t>Será que não existe algo como um sistema de </a:t>
            </a:r>
          </a:p>
          <a:p>
            <a:pPr algn="ctr"/>
            <a:r>
              <a:rPr lang="pt-BR" sz="3300" b="1" dirty="0" smtClean="0">
                <a:latin typeface="Tw Cen MT" pitchFamily="34" charset="0"/>
              </a:rPr>
              <a:t>Gerenciamento Escolar Online</a:t>
            </a:r>
            <a:r>
              <a:rPr lang="pt-BR" sz="3300" dirty="0" smtClean="0">
                <a:latin typeface="Tw Cen MT" pitchFamily="34" charset="0"/>
              </a:rPr>
              <a:t>?</a:t>
            </a:r>
            <a:endParaRPr lang="en-US" sz="3300" dirty="0">
              <a:latin typeface="Tw Cen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3042" y="0"/>
            <a:ext cx="8301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Cenário Atual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Kindergarten Management System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7688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pt-BR" sz="2000" dirty="0" smtClean="0">
                <a:latin typeface="Tw Cen MT" pitchFamily="34" charset="0"/>
              </a:rPr>
              <a:t>Sistema web que possui quatro módulos (administração, alunos, professores e pais). Voltado para a administração de uma escola com algumas funções destinadas a pais e alunos.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b="1" dirty="0" smtClean="0">
                <a:latin typeface="Tw Cen MT" pitchFamily="34" charset="0"/>
              </a:rPr>
              <a:t> Características:</a:t>
            </a:r>
            <a:r>
              <a:rPr lang="pt-BR" sz="2900" dirty="0" smtClean="0">
                <a:latin typeface="Tw Cen MT" pitchFamily="34" charset="0"/>
              </a:rPr>
              <a:t>			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</a:t>
            </a:r>
            <a:endParaRPr lang="pt-BR" sz="29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1928794" y="3000373"/>
            <a:ext cx="37147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73050">
              <a:lnSpc>
                <a:spcPct val="200000"/>
              </a:lnSpc>
            </a:pPr>
            <a:r>
              <a:rPr lang="pt-BR" dirty="0"/>
              <a:t>Notificações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Privacidade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Informalidade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Comunicação</a:t>
            </a:r>
          </a:p>
          <a:p>
            <a:pPr marL="639763" lvl="1" indent="-273050">
              <a:lnSpc>
                <a:spcPct val="200000"/>
              </a:lnSpc>
            </a:pPr>
            <a:r>
              <a:rPr lang="pt-BR" dirty="0"/>
              <a:t>Custo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Hierarquia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3" y="3143257"/>
            <a:ext cx="404803" cy="44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9742" y="4286324"/>
            <a:ext cx="359998" cy="3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9742" y="4857858"/>
            <a:ext cx="357188" cy="3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714790"/>
            <a:ext cx="395997" cy="3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357951"/>
            <a:ext cx="395997" cy="3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929485"/>
            <a:ext cx="395997" cy="3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214686"/>
            <a:ext cx="334873" cy="357190"/>
          </a:xfrm>
          <a:prstGeom prst="rect">
            <a:avLst/>
          </a:prstGeom>
          <a:noFill/>
        </p:spPr>
      </p:pic>
      <p:pic>
        <p:nvPicPr>
          <p:cNvPr id="16388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286256"/>
            <a:ext cx="265509" cy="325115"/>
          </a:xfrm>
          <a:prstGeom prst="rect">
            <a:avLst/>
          </a:prstGeom>
          <a:noFill/>
        </p:spPr>
      </p:pic>
      <p:pic>
        <p:nvPicPr>
          <p:cNvPr id="19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714752"/>
            <a:ext cx="334873" cy="357190"/>
          </a:xfrm>
          <a:prstGeom prst="rect">
            <a:avLst/>
          </a:prstGeom>
          <a:noFill/>
        </p:spPr>
      </p:pic>
      <p:pic>
        <p:nvPicPr>
          <p:cNvPr id="20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4857760"/>
            <a:ext cx="265509" cy="325115"/>
          </a:xfrm>
          <a:prstGeom prst="rect">
            <a:avLst/>
          </a:prstGeom>
          <a:noFill/>
        </p:spPr>
      </p:pic>
      <p:pic>
        <p:nvPicPr>
          <p:cNvPr id="21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429264"/>
            <a:ext cx="265509" cy="325115"/>
          </a:xfrm>
          <a:prstGeom prst="rect">
            <a:avLst/>
          </a:prstGeom>
          <a:noFill/>
        </p:spPr>
      </p:pic>
      <p:pic>
        <p:nvPicPr>
          <p:cNvPr id="22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6000768"/>
            <a:ext cx="265509" cy="325115"/>
          </a:xfrm>
          <a:prstGeom prst="rect">
            <a:avLst/>
          </a:prstGeom>
          <a:noFill/>
        </p:spPr>
      </p:pic>
      <p:pic>
        <p:nvPicPr>
          <p:cNvPr id="16390" name="Picture 6" descr="http://img.brothersoft.com/screenshots/softimage/s/school_attendance_keeper-22750-1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1643" y="2500306"/>
            <a:ext cx="416663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10"/>
          <p:cNvSpPr txBox="1">
            <a:spLocks noChangeArrowheads="1"/>
          </p:cNvSpPr>
          <p:nvPr/>
        </p:nvSpPr>
        <p:spPr bwMode="auto">
          <a:xfrm>
            <a:off x="1577330" y="3000373"/>
            <a:ext cx="37147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73050">
              <a:lnSpc>
                <a:spcPct val="200000"/>
              </a:lnSpc>
            </a:pPr>
            <a:r>
              <a:rPr lang="pt-BR" dirty="0"/>
              <a:t>Notificações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Privacidade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Informalidade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Comunicação</a:t>
            </a:r>
          </a:p>
          <a:p>
            <a:pPr marL="639763" lvl="1" indent="-273050">
              <a:lnSpc>
                <a:spcPct val="200000"/>
              </a:lnSpc>
            </a:pPr>
            <a:r>
              <a:rPr lang="pt-BR" dirty="0"/>
              <a:t>Custo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Hierarquia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err="1" smtClean="0">
                <a:latin typeface="Tw Cen MT" pitchFamily="34" charset="0"/>
              </a:rPr>
              <a:t>Spiral</a:t>
            </a:r>
            <a:r>
              <a:rPr lang="pt-BR" sz="4000" dirty="0" smtClean="0">
                <a:latin typeface="Tw Cen MT" pitchFamily="34" charset="0"/>
              </a:rPr>
              <a:t> </a:t>
            </a:r>
            <a:r>
              <a:rPr lang="pt-BR" sz="4000" dirty="0" err="1" smtClean="0">
                <a:latin typeface="Tw Cen MT" pitchFamily="34" charset="0"/>
              </a:rPr>
              <a:t>Universe</a:t>
            </a:r>
            <a:r>
              <a:rPr lang="pt-BR" sz="4000" dirty="0" smtClean="0">
                <a:latin typeface="Tw Cen MT" pitchFamily="34" charset="0"/>
              </a:rPr>
              <a:t> Management System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76886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t-BR" sz="1600" dirty="0"/>
              <a:t>Sistema Web difundido em 50 países com foco em gerenciamentos estatísticos. </a:t>
            </a:r>
          </a:p>
          <a:p>
            <a:pPr marL="0" indent="0" algn="just">
              <a:buNone/>
              <a:defRPr/>
            </a:pPr>
            <a:r>
              <a:rPr lang="pt-BR" sz="1600" dirty="0"/>
              <a:t>Atende também museus e outras instituições que necessitam de gerenciamento de pessoas</a:t>
            </a:r>
            <a:r>
              <a:rPr lang="pt-BR" sz="1600" dirty="0" smtClean="0"/>
              <a:t>.</a:t>
            </a:r>
          </a:p>
          <a:p>
            <a:pPr>
              <a:buClr>
                <a:schemeClr val="accent1"/>
              </a:buClr>
              <a:buNone/>
            </a:pPr>
            <a:endParaRPr lang="pt-BR" sz="2900" dirty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			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</a:t>
            </a:r>
            <a:endParaRPr lang="pt-BR" sz="29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2428868"/>
            <a:ext cx="250305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00" b="1" dirty="0" smtClean="0">
                <a:latin typeface="Tw Cen MT" pitchFamily="34" charset="0"/>
              </a:rPr>
              <a:t>Características:</a:t>
            </a:r>
            <a:endParaRPr lang="pt-BR" sz="2900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17" y="4786330"/>
            <a:ext cx="4048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17" y="4286267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714767"/>
            <a:ext cx="395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929330"/>
            <a:ext cx="395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11530"/>
            <a:ext cx="395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17" y="5338780"/>
            <a:ext cx="4048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14686"/>
            <a:ext cx="334873" cy="357190"/>
          </a:xfrm>
          <a:prstGeom prst="rect">
            <a:avLst/>
          </a:prstGeom>
          <a:noFill/>
        </p:spPr>
      </p:pic>
      <p:pic>
        <p:nvPicPr>
          <p:cNvPr id="15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357694"/>
            <a:ext cx="265509" cy="325115"/>
          </a:xfrm>
          <a:prstGeom prst="rect">
            <a:avLst/>
          </a:prstGeom>
          <a:noFill/>
        </p:spPr>
      </p:pic>
      <p:pic>
        <p:nvPicPr>
          <p:cNvPr id="16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714752"/>
            <a:ext cx="334873" cy="357190"/>
          </a:xfrm>
          <a:prstGeom prst="rect">
            <a:avLst/>
          </a:prstGeom>
          <a:noFill/>
        </p:spPr>
      </p:pic>
      <p:pic>
        <p:nvPicPr>
          <p:cNvPr id="17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6000768"/>
            <a:ext cx="265509" cy="325115"/>
          </a:xfrm>
          <a:prstGeom prst="rect">
            <a:avLst/>
          </a:prstGeom>
          <a:noFill/>
        </p:spPr>
      </p:pic>
      <p:pic>
        <p:nvPicPr>
          <p:cNvPr id="21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429264"/>
            <a:ext cx="265509" cy="325115"/>
          </a:xfrm>
          <a:prstGeom prst="rect">
            <a:avLst/>
          </a:prstGeom>
          <a:noFill/>
        </p:spPr>
      </p:pic>
      <p:pic>
        <p:nvPicPr>
          <p:cNvPr id="22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857760"/>
            <a:ext cx="334873" cy="357190"/>
          </a:xfrm>
          <a:prstGeom prst="rect">
            <a:avLst/>
          </a:prstGeom>
          <a:noFill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73" y="2060848"/>
            <a:ext cx="37710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301038" cy="1143000"/>
          </a:xfrm>
        </p:spPr>
        <p:txBody>
          <a:bodyPr>
            <a:normAutofit/>
          </a:bodyPr>
          <a:lstStyle/>
          <a:p>
            <a:pPr algn="l"/>
            <a:r>
              <a:rPr lang="pt-BR" sz="4800" dirty="0" smtClean="0">
                <a:latin typeface="Tw Cen MT" pitchFamily="34" charset="0"/>
              </a:rPr>
              <a:t>Missão da empresa</a:t>
            </a:r>
            <a:endParaRPr lang="pt-BR" sz="48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6929486" cy="47688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900" dirty="0" smtClean="0">
              <a:latin typeface="Tw Cen MT" pitchFamily="34" charset="0"/>
            </a:endParaRPr>
          </a:p>
          <a:p>
            <a:pPr algn="ctr">
              <a:buNone/>
            </a:pPr>
            <a:r>
              <a:rPr lang="pt-BR" sz="2900" dirty="0" smtClean="0">
                <a:latin typeface="Tw Cen MT" pitchFamily="34" charset="0"/>
              </a:rPr>
              <a:t>Prover soluções diferenciadas que </a:t>
            </a:r>
            <a:r>
              <a:rPr lang="pt-BR" sz="2900" dirty="0" smtClean="0">
                <a:solidFill>
                  <a:srgbClr val="FF0000"/>
                </a:solidFill>
                <a:latin typeface="Tw Cen MT" pitchFamily="34" charset="0"/>
              </a:rPr>
              <a:t>automatizem</a:t>
            </a:r>
            <a:r>
              <a:rPr lang="pt-BR" sz="2900" dirty="0" smtClean="0">
                <a:latin typeface="Tw Cen MT" pitchFamily="34" charset="0"/>
              </a:rPr>
              <a:t> e </a:t>
            </a:r>
            <a:r>
              <a:rPr lang="pt-BR" sz="2900" dirty="0" smtClean="0">
                <a:solidFill>
                  <a:srgbClr val="FF0000"/>
                </a:solidFill>
                <a:latin typeface="Tw Cen MT" pitchFamily="34" charset="0"/>
              </a:rPr>
              <a:t>facilitem</a:t>
            </a:r>
            <a:r>
              <a:rPr lang="pt-BR" sz="2900" dirty="0" smtClean="0">
                <a:latin typeface="Tw Cen MT" pitchFamily="34" charset="0"/>
              </a:rPr>
              <a:t> as </a:t>
            </a:r>
            <a:r>
              <a:rPr lang="pt-BR" sz="2900" dirty="0" smtClean="0">
                <a:solidFill>
                  <a:srgbClr val="FF0000"/>
                </a:solidFill>
                <a:latin typeface="Tw Cen MT" pitchFamily="34" charset="0"/>
              </a:rPr>
              <a:t>relações</a:t>
            </a:r>
            <a:r>
              <a:rPr lang="pt-BR" sz="2900" dirty="0" smtClean="0">
                <a:latin typeface="Tw Cen MT" pitchFamily="34" charset="0"/>
              </a:rPr>
              <a:t> pessoais e profissionais.</a:t>
            </a:r>
            <a:endParaRPr lang="pt-BR" sz="2900" dirty="0"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071546"/>
            <a:ext cx="18573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dirty="0" smtClean="0">
                <a:solidFill>
                  <a:schemeClr val="bg1">
                    <a:lumMod val="85000"/>
                  </a:schemeClr>
                </a:solidFill>
              </a:rPr>
              <a:t>“</a:t>
            </a:r>
            <a:endParaRPr lang="pt-BR" sz="17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2357430"/>
            <a:ext cx="18573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  <a:endParaRPr lang="pt-BR" sz="17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 descr="logoMarcaEsperanto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571876"/>
            <a:ext cx="3318237" cy="29451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10"/>
          <p:cNvSpPr txBox="1">
            <a:spLocks noChangeArrowheads="1"/>
          </p:cNvSpPr>
          <p:nvPr/>
        </p:nvSpPr>
        <p:spPr bwMode="auto">
          <a:xfrm>
            <a:off x="1505322" y="3000373"/>
            <a:ext cx="37147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73050">
              <a:lnSpc>
                <a:spcPct val="200000"/>
              </a:lnSpc>
            </a:pPr>
            <a:r>
              <a:rPr lang="pt-BR" dirty="0"/>
              <a:t>Notificações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Privacidade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Informalidade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Comunicação</a:t>
            </a:r>
          </a:p>
          <a:p>
            <a:pPr marL="639763" lvl="1" indent="-273050">
              <a:lnSpc>
                <a:spcPct val="200000"/>
              </a:lnSpc>
            </a:pPr>
            <a:r>
              <a:rPr lang="pt-BR" dirty="0"/>
              <a:t>Custo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Hierarquia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Dreamschool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768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600" dirty="0" smtClean="0"/>
              <a:t>Sistema</a:t>
            </a:r>
            <a:r>
              <a:rPr lang="en-US" sz="1600" dirty="0" smtClean="0"/>
              <a:t> web </a:t>
            </a:r>
            <a:r>
              <a:rPr lang="pt-BR" sz="1600" dirty="0" smtClean="0"/>
              <a:t>voltado para o gerenciamento financeiro (dos pais) </a:t>
            </a:r>
            <a:r>
              <a:rPr lang="en-US" sz="1600" dirty="0" smtClean="0"/>
              <a:t>e </a:t>
            </a:r>
            <a:r>
              <a:rPr lang="pt-BR" sz="1600" dirty="0" smtClean="0"/>
              <a:t>pedagógico. </a:t>
            </a:r>
          </a:p>
          <a:p>
            <a:pPr marL="0" indent="0" algn="just">
              <a:buNone/>
            </a:pPr>
            <a:r>
              <a:rPr lang="pt-BR" sz="1600" dirty="0" smtClean="0"/>
              <a:t>Contém Uma visão pro estudante onde ele e seus pais podem ver os afazeres.</a:t>
            </a:r>
          </a:p>
          <a:p>
            <a:pPr>
              <a:buClr>
                <a:schemeClr val="accent1"/>
              </a:buClr>
              <a:buNone/>
            </a:pPr>
            <a:endParaRPr lang="pt-BR" sz="2900" dirty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			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</a:t>
            </a:r>
            <a:endParaRPr lang="pt-BR" sz="29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2428868"/>
            <a:ext cx="250305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00" b="1" dirty="0" smtClean="0">
                <a:latin typeface="Tw Cen MT" pitchFamily="34" charset="0"/>
              </a:rPr>
              <a:t>Características:</a:t>
            </a:r>
            <a:endParaRPr lang="pt-BR" sz="2900" dirty="0"/>
          </a:p>
        </p:txBody>
      </p:sp>
      <p:pic>
        <p:nvPicPr>
          <p:cNvPr id="2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143" y="4290493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1" y="3714429"/>
            <a:ext cx="3952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1" y="5881441"/>
            <a:ext cx="3952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31" y="3210373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31" y="4779245"/>
            <a:ext cx="4048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900" y="5355309"/>
            <a:ext cx="4048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214554"/>
            <a:ext cx="408573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0944" y="5470798"/>
            <a:ext cx="2447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786190"/>
            <a:ext cx="334873" cy="357190"/>
          </a:xfrm>
          <a:prstGeom prst="rect">
            <a:avLst/>
          </a:prstGeom>
          <a:noFill/>
        </p:spPr>
      </p:pic>
      <p:pic>
        <p:nvPicPr>
          <p:cNvPr id="17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3214686"/>
            <a:ext cx="265509" cy="325115"/>
          </a:xfrm>
          <a:prstGeom prst="rect">
            <a:avLst/>
          </a:prstGeom>
          <a:noFill/>
        </p:spPr>
      </p:pic>
      <p:pic>
        <p:nvPicPr>
          <p:cNvPr id="18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357694"/>
            <a:ext cx="265509" cy="325115"/>
          </a:xfrm>
          <a:prstGeom prst="rect">
            <a:avLst/>
          </a:prstGeom>
          <a:noFill/>
        </p:spPr>
      </p:pic>
      <p:pic>
        <p:nvPicPr>
          <p:cNvPr id="23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857760"/>
            <a:ext cx="334873" cy="357190"/>
          </a:xfrm>
          <a:prstGeom prst="rect">
            <a:avLst/>
          </a:prstGeom>
          <a:noFill/>
        </p:spPr>
      </p:pic>
      <p:pic>
        <p:nvPicPr>
          <p:cNvPr id="27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429264"/>
            <a:ext cx="265509" cy="325115"/>
          </a:xfrm>
          <a:prstGeom prst="rect">
            <a:avLst/>
          </a:prstGeom>
          <a:noFill/>
        </p:spPr>
      </p:pic>
      <p:pic>
        <p:nvPicPr>
          <p:cNvPr id="28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6000768"/>
            <a:ext cx="265509" cy="3251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Constatações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7688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endParaRPr lang="pt-BR" sz="2900" dirty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Necessidade de um acompanhamento mais próximo;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Pouca comunicação com os professores;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Falta de inserção dos pais na comunidade escolar e de apoio ao ensino colaborativo;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endParaRPr lang="pt-BR" sz="29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Constatações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95202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endParaRPr lang="pt-BR" sz="2900" dirty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Necessidade de discussão entre pais;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Necessidade de discussão entre professores;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Dificuldade na comunicação 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 PAIS </a:t>
            </a:r>
            <a:r>
              <a:rPr lang="pt-BR" sz="2900" dirty="0" smtClean="0">
                <a:latin typeface="Tw Cen MT" pitchFamily="34" charset="0"/>
                <a:sym typeface="Wingdings" pitchFamily="2" charset="2"/>
              </a:rPr>
              <a:t> Professores</a:t>
            </a:r>
            <a:endParaRPr lang="pt-BR" sz="2900" dirty="0" smtClean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endParaRPr lang="pt-BR" sz="40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759066"/>
              </p:ext>
            </p:extLst>
          </p:nvPr>
        </p:nvGraphicFramePr>
        <p:xfrm>
          <a:off x="1403350" y="571500"/>
          <a:ext cx="7596188" cy="5257800"/>
        </p:xfrm>
        <a:graphic>
          <a:graphicData uri="http://schemas.openxmlformats.org/presentationml/2006/ole">
            <p:oleObj spid="_x0000_s75786" name="Worksheet" r:id="rId4" imgW="8839200" imgH="613410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endParaRPr lang="pt-BR" sz="40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57547"/>
              </p:ext>
            </p:extLst>
          </p:nvPr>
        </p:nvGraphicFramePr>
        <p:xfrm>
          <a:off x="1403350" y="571500"/>
          <a:ext cx="7596188" cy="5257800"/>
        </p:xfrm>
        <a:graphic>
          <a:graphicData uri="http://schemas.openxmlformats.org/presentationml/2006/ole">
            <p:oleObj spid="_x0000_s76810" name="Worksheet" r:id="rId4" imgW="8839200" imgH="613410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01356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endParaRPr lang="pt-BR" sz="40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8532434"/>
              </p:ext>
            </p:extLst>
          </p:nvPr>
        </p:nvGraphicFramePr>
        <p:xfrm>
          <a:off x="1403350" y="571500"/>
          <a:ext cx="7596188" cy="5257800"/>
        </p:xfrm>
        <a:graphic>
          <a:graphicData uri="http://schemas.openxmlformats.org/presentationml/2006/ole">
            <p:oleObj spid="_x0000_s77838" name="Worksheet" r:id="rId4" imgW="8839200" imgH="613410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99352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endParaRPr lang="pt-BR" sz="40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5972564"/>
              </p:ext>
            </p:extLst>
          </p:nvPr>
        </p:nvGraphicFramePr>
        <p:xfrm>
          <a:off x="1397000" y="571500"/>
          <a:ext cx="7594600" cy="5248275"/>
        </p:xfrm>
        <a:graphic>
          <a:graphicData uri="http://schemas.openxmlformats.org/presentationml/2006/ole">
            <p:oleObj spid="_x0000_s82951" name="Worksheet" r:id="rId4" imgW="8839200" imgH="6124643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81080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Como resolver esses problemas?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643050"/>
            <a:ext cx="7258072" cy="44831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Baixo custo;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Comunicação facilitada;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Ensino colaborativo;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Aproximação dos envolvidos.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Nossa Solução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7688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		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</a:t>
            </a:r>
            <a:endParaRPr lang="pt-BR" sz="29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214422"/>
            <a:ext cx="89058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928802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714620"/>
            <a:ext cx="11334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baixo 19"/>
          <p:cNvSpPr/>
          <p:nvPr/>
        </p:nvSpPr>
        <p:spPr>
          <a:xfrm rot="2441012">
            <a:off x="6056017" y="3093255"/>
            <a:ext cx="714375" cy="1749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Seta para baixo 20"/>
          <p:cNvSpPr/>
          <p:nvPr/>
        </p:nvSpPr>
        <p:spPr>
          <a:xfrm rot="19494746">
            <a:off x="2713846" y="3264222"/>
            <a:ext cx="714375" cy="171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200024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357298"/>
            <a:ext cx="10747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428736"/>
            <a:ext cx="2286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2714620"/>
            <a:ext cx="2447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786322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Nossa Solução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47688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Notificações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Envio de e-mails;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Envio de SMS;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Envio de mensagens pessoais.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endParaRPr lang="pt-BR" sz="25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Privacidade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Mensagens pessoais são privadas;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Uma escola não vê as informações da outra.</a:t>
            </a:r>
            <a:endParaRPr lang="pt-BR" sz="25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301038" cy="1143000"/>
          </a:xfrm>
        </p:spPr>
        <p:txBody>
          <a:bodyPr>
            <a:normAutofit/>
          </a:bodyPr>
          <a:lstStyle/>
          <a:p>
            <a:pPr algn="l"/>
            <a:r>
              <a:rPr lang="pt-BR" sz="4800" dirty="0" smtClean="0">
                <a:latin typeface="Tw Cen MT" pitchFamily="34" charset="0"/>
              </a:rPr>
              <a:t>Roteiro</a:t>
            </a:r>
            <a:endParaRPr lang="pt-BR" sz="48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357298"/>
            <a:ext cx="6929486" cy="476886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Motivação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Cenário Atual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Concorrentes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Nossa Solução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Nosso Cenário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Matriz de Valores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>
                <a:latin typeface="Tw Cen MT" pitchFamily="34" charset="0"/>
              </a:rPr>
              <a:t> </a:t>
            </a:r>
            <a:r>
              <a:rPr lang="pt-BR" sz="2900" dirty="0" smtClean="0">
                <a:latin typeface="Tw Cen MT" pitchFamily="34" charset="0"/>
              </a:rPr>
              <a:t>Plano </a:t>
            </a:r>
            <a:r>
              <a:rPr lang="pt-BR" sz="2900" dirty="0">
                <a:latin typeface="Tw Cen MT" pitchFamily="34" charset="0"/>
              </a:rPr>
              <a:t>de </a:t>
            </a:r>
            <a:r>
              <a:rPr lang="pt-BR" sz="2900" dirty="0" smtClean="0">
                <a:latin typeface="Tw Cen MT" pitchFamily="34" charset="0"/>
              </a:rPr>
              <a:t>Negócios</a:t>
            </a:r>
            <a:endParaRPr lang="pt-BR" sz="2900" dirty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Tecnologias e Equipe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Nossa Solução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14353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Informalidade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Redes sociais tornam as relações mais estreitas;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Ambiente usual e amigável, incentivando a participação de todos;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Rede de amigos.</a:t>
            </a:r>
          </a:p>
          <a:p>
            <a:pPr lvl="1">
              <a:buClr>
                <a:schemeClr val="accent1"/>
              </a:buClr>
              <a:buNone/>
            </a:pPr>
            <a:endParaRPr lang="pt-BR" sz="25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Comunicação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Fóruns para cada tipo de usuário;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Fórum geral;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Mensagens privativas;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SMS, e-mail e chats.</a:t>
            </a:r>
            <a:endParaRPr lang="pt-BR" sz="25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Nossa Solução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14353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Custo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Zero;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Sem necessidade de mudanças de sistema.</a:t>
            </a:r>
          </a:p>
          <a:p>
            <a:pPr lvl="1">
              <a:buClr>
                <a:schemeClr val="accent1"/>
              </a:buClr>
              <a:buNone/>
            </a:pPr>
            <a:endParaRPr lang="pt-BR" sz="25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Hierarquia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Todos os usuários têm acesso as mesmas funcionalidades, exceto as funcionalidades específicas do tipo do usuário.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Users\Rubem Salzano\Desktop\Rubinho\CIn\Projetão\Arte\site enco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63"/>
            <a:ext cx="9143999" cy="7620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557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Users\Rubem Salzano\Desktop\Rubinho\CIn\Projetão\Arte\site pip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89"/>
            <a:ext cx="9143999" cy="7778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7562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Nossa Solução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14353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Custo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Zero;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Sem necessidade de mudanças de sistema.</a:t>
            </a:r>
          </a:p>
          <a:p>
            <a:pPr lvl="1">
              <a:buClr>
                <a:schemeClr val="accent1"/>
              </a:buClr>
              <a:buNone/>
            </a:pPr>
            <a:endParaRPr lang="pt-BR" sz="25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900" dirty="0" smtClean="0">
                <a:latin typeface="Tw Cen MT" pitchFamily="34" charset="0"/>
              </a:rPr>
              <a:t> Hierarquia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500" dirty="0" smtClean="0">
                <a:latin typeface="Tw Cen MT" pitchFamily="34" charset="0"/>
              </a:rPr>
              <a:t>Todos os usuários têm acesso as mesmas funcionalidades, exceto as funcionalidades específicas do tipo do usuário.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60648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0366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10"/>
          <p:cNvSpPr txBox="1">
            <a:spLocks noChangeArrowheads="1"/>
          </p:cNvSpPr>
          <p:nvPr/>
        </p:nvSpPr>
        <p:spPr bwMode="auto">
          <a:xfrm>
            <a:off x="1649338" y="3410793"/>
            <a:ext cx="371475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9763" lvl="1" indent="-273050">
              <a:lnSpc>
                <a:spcPct val="200000"/>
              </a:lnSpc>
            </a:pPr>
            <a:r>
              <a:rPr lang="pt-BR" dirty="0"/>
              <a:t>Notificações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Privacidade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Informalidade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Comunicação</a:t>
            </a:r>
          </a:p>
          <a:p>
            <a:pPr marL="639763" lvl="1" indent="-273050">
              <a:lnSpc>
                <a:spcPct val="200000"/>
              </a:lnSpc>
            </a:pPr>
            <a:r>
              <a:rPr lang="pt-BR" dirty="0"/>
              <a:t>Custo</a:t>
            </a:r>
          </a:p>
          <a:p>
            <a:pPr marL="639763" lvl="1" indent="-273050">
              <a:lnSpc>
                <a:spcPct val="200000"/>
              </a:lnSpc>
              <a:buFont typeface="Wingdings 2" pitchFamily="18" charset="2"/>
              <a:buNone/>
            </a:pPr>
            <a:r>
              <a:rPr lang="pt-BR" dirty="0"/>
              <a:t>Hierarquia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Nossa Solução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500990" cy="514353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pt-BR" sz="2100" dirty="0" smtClean="0">
                <a:latin typeface="Tw Cen MT" pitchFamily="34" charset="0"/>
              </a:rPr>
              <a:t>Rede social escolar na web, com equivalência entre participantes (professores, pais e alunos). Com o objetivo final de estimular o ensino colaborativo, além das ferramentas tradicionais, fornecemos a inédita comunicação entre pais.</a:t>
            </a:r>
            <a:endParaRPr lang="pt-BR" sz="21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867" y="585470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357938"/>
            <a:ext cx="3571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143375"/>
            <a:ext cx="395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714875"/>
            <a:ext cx="395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286375"/>
            <a:ext cx="395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643313"/>
            <a:ext cx="395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428728" y="3071810"/>
            <a:ext cx="246772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00" dirty="0" smtClean="0"/>
              <a:t>Características:</a:t>
            </a:r>
            <a:endParaRPr lang="pt-BR" sz="2900" dirty="0"/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143248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643314"/>
            <a:ext cx="334873" cy="357190"/>
          </a:xfrm>
          <a:prstGeom prst="rect">
            <a:avLst/>
          </a:prstGeom>
          <a:noFill/>
        </p:spPr>
      </p:pic>
      <p:pic>
        <p:nvPicPr>
          <p:cNvPr id="18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143380"/>
            <a:ext cx="334873" cy="357190"/>
          </a:xfrm>
          <a:prstGeom prst="rect">
            <a:avLst/>
          </a:prstGeom>
          <a:noFill/>
        </p:spPr>
      </p:pic>
      <p:pic>
        <p:nvPicPr>
          <p:cNvPr id="19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714884"/>
            <a:ext cx="334873" cy="357190"/>
          </a:xfrm>
          <a:prstGeom prst="rect">
            <a:avLst/>
          </a:prstGeom>
          <a:noFill/>
        </p:spPr>
      </p:pic>
      <p:pic>
        <p:nvPicPr>
          <p:cNvPr id="20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214950"/>
            <a:ext cx="334873" cy="357190"/>
          </a:xfrm>
          <a:prstGeom prst="rect">
            <a:avLst/>
          </a:prstGeom>
          <a:noFill/>
        </p:spPr>
      </p:pic>
      <p:pic>
        <p:nvPicPr>
          <p:cNvPr id="21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715016"/>
            <a:ext cx="334873" cy="357190"/>
          </a:xfrm>
          <a:prstGeom prst="rect">
            <a:avLst/>
          </a:prstGeom>
          <a:noFill/>
        </p:spPr>
      </p:pic>
      <p:pic>
        <p:nvPicPr>
          <p:cNvPr id="22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6286520"/>
            <a:ext cx="334873" cy="3571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 descr="http://www.muw.edu/academicsupport/computer+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448" y="3857627"/>
            <a:ext cx="1790815" cy="1790815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193" y="4143379"/>
            <a:ext cx="934338" cy="12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042" y="0"/>
            <a:ext cx="8301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Nosso Cenário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pic>
        <p:nvPicPr>
          <p:cNvPr id="74754" name="Picture 2" descr="http://upload.wikimedia.org/wikipedia/commons/2/26/KDDI_Office_Building_Shinjuku_2007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2096959" cy="3425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o explicativo em forma de nuvem 4"/>
          <p:cNvSpPr/>
          <p:nvPr/>
        </p:nvSpPr>
        <p:spPr>
          <a:xfrm>
            <a:off x="4082254" y="1186187"/>
            <a:ext cx="4204522" cy="2251850"/>
          </a:xfrm>
          <a:prstGeom prst="cloudCallout">
            <a:avLst>
              <a:gd name="adj1" fmla="val -35288"/>
              <a:gd name="adj2" fmla="val 750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003" y="571480"/>
            <a:ext cx="9286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0" b="1" dirty="0" smtClean="0">
                <a:solidFill>
                  <a:srgbClr val="FF0000"/>
                </a:solidFill>
                <a:latin typeface="Tw Cen MT" pitchFamily="34" charset="0"/>
              </a:rPr>
              <a:t>!</a:t>
            </a:r>
            <a:endParaRPr lang="pt-BR" sz="150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pic>
        <p:nvPicPr>
          <p:cNvPr id="74756" name="Picture 4" descr="http://conjectura.files.wordpress.com/2009/04/pi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6251" y="1400501"/>
            <a:ext cx="1426929" cy="16350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82320" y="1758679"/>
            <a:ext cx="3503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 smtClean="0">
                <a:latin typeface="Tw Cen MT" pitchFamily="34" charset="0"/>
              </a:rPr>
              <a:t>www.    ...</a:t>
            </a:r>
            <a:endParaRPr lang="pt-BR" sz="4500" dirty="0">
              <a:latin typeface="Tw Cen MT" pitchFamily="34" charset="0"/>
            </a:endParaRPr>
          </a:p>
        </p:txBody>
      </p:sp>
      <p:pic>
        <p:nvPicPr>
          <p:cNvPr id="74760" name="Picture 8" descr="http://blogs.helion-prime.com/wp-content/uploads/2008/09/chrome_screen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5763" y="4000503"/>
            <a:ext cx="1323646" cy="1090061"/>
          </a:xfrm>
          <a:prstGeom prst="rect">
            <a:avLst/>
          </a:prstGeom>
          <a:noFill/>
        </p:spPr>
      </p:pic>
      <p:pic>
        <p:nvPicPr>
          <p:cNvPr id="15" name="Picture 14" descr="backfund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95762" y="4000503"/>
            <a:ext cx="1323647" cy="1090061"/>
          </a:xfrm>
          <a:prstGeom prst="rect">
            <a:avLst/>
          </a:prstGeom>
        </p:spPr>
      </p:pic>
      <p:pic>
        <p:nvPicPr>
          <p:cNvPr id="17" name="Picture 16" descr="ilovepipp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53757" y="1555306"/>
            <a:ext cx="2803015" cy="1310643"/>
          </a:xfrm>
          <a:prstGeom prst="rect">
            <a:avLst/>
          </a:prstGeom>
        </p:spPr>
      </p:pic>
      <p:pic>
        <p:nvPicPr>
          <p:cNvPr id="74762" name="Picture 10" descr="http://i.neoseeker.com/mgv/327781-Remino52/781/28/awesome_heug_displa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069" y="4143380"/>
            <a:ext cx="700754" cy="7007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1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1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Temos embasamento?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78904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Como realizá-lo:</a:t>
            </a:r>
          </a:p>
          <a:p>
            <a:pPr lvl="1"/>
            <a:r>
              <a:rPr lang="pt-BR" dirty="0" smtClean="0"/>
              <a:t>Informalidade nas relações:</a:t>
            </a:r>
          </a:p>
          <a:p>
            <a:pPr lvl="2"/>
            <a:r>
              <a:rPr lang="pt-BR" sz="2400" dirty="0" smtClean="0"/>
              <a:t>“I</a:t>
            </a:r>
            <a:r>
              <a:rPr lang="pt-BR" sz="2400" dirty="0" smtClean="0">
                <a:solidFill>
                  <a:schemeClr val="bg1"/>
                </a:solidFill>
              </a:rPr>
              <a:t>nformações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mandadas freqüentemente </a:t>
            </a:r>
            <a:r>
              <a:rPr lang="pt-BR" sz="2400" dirty="0" smtClean="0"/>
              <a:t>e de maneira </a:t>
            </a:r>
            <a:r>
              <a:rPr lang="pt-BR" sz="2400" dirty="0" smtClean="0">
                <a:solidFill>
                  <a:schemeClr val="bg1"/>
                </a:solidFill>
              </a:rPr>
              <a:t>informal </a:t>
            </a:r>
            <a:r>
              <a:rPr lang="pt-BR" sz="2400" dirty="0" smtClean="0"/>
              <a:t>são normalmente bastante </a:t>
            </a:r>
            <a:r>
              <a:rPr lang="pt-BR" sz="2400" dirty="0" smtClean="0">
                <a:solidFill>
                  <a:schemeClr val="bg1"/>
                </a:solidFill>
              </a:rPr>
              <a:t>efetivas </a:t>
            </a:r>
            <a:r>
              <a:rPr lang="pt-BR" sz="2400" dirty="0" smtClean="0"/>
              <a:t>no sentido de </a:t>
            </a:r>
            <a:r>
              <a:rPr lang="pt-BR" sz="2400" dirty="0" smtClean="0">
                <a:solidFill>
                  <a:schemeClr val="bg1"/>
                </a:solidFill>
              </a:rPr>
              <a:t>estabelecerem </a:t>
            </a:r>
            <a:r>
              <a:rPr lang="pt-BR" sz="2400" dirty="0" smtClean="0"/>
              <a:t>um bom </a:t>
            </a:r>
            <a:r>
              <a:rPr lang="pt-BR" sz="2400" dirty="0" smtClean="0">
                <a:solidFill>
                  <a:schemeClr val="bg1"/>
                </a:solidFill>
              </a:rPr>
              <a:t>relacionamento </a:t>
            </a:r>
            <a:r>
              <a:rPr lang="pt-BR" sz="2400" dirty="0" smtClean="0"/>
              <a:t>entre os pais e a escola.” (Swap, 1992)</a:t>
            </a:r>
          </a:p>
          <a:p>
            <a:pPr lvl="1"/>
            <a:r>
              <a:rPr lang="pt-BR" dirty="0" smtClean="0"/>
              <a:t>Incentivo por parte da escola:</a:t>
            </a:r>
          </a:p>
          <a:p>
            <a:pPr lvl="2"/>
            <a:r>
              <a:rPr lang="pt-BR" sz="2400" dirty="0" smtClean="0"/>
              <a:t>“A </a:t>
            </a:r>
            <a:r>
              <a:rPr lang="pt-BR" sz="2400" dirty="0" smtClean="0">
                <a:solidFill>
                  <a:schemeClr val="bg1"/>
                </a:solidFill>
              </a:rPr>
              <a:t>escola</a:t>
            </a:r>
            <a:r>
              <a:rPr lang="pt-BR" sz="2400" dirty="0" smtClean="0"/>
              <a:t>, portanto, deve ter o </a:t>
            </a:r>
            <a:r>
              <a:rPr lang="pt-BR" sz="2400" dirty="0" smtClean="0">
                <a:solidFill>
                  <a:schemeClr val="bg1"/>
                </a:solidFill>
              </a:rPr>
              <a:t>cuidado </a:t>
            </a:r>
            <a:r>
              <a:rPr lang="pt-BR" sz="2400" dirty="0" smtClean="0"/>
              <a:t>de não mandar mensagens subliminares que </a:t>
            </a:r>
            <a:r>
              <a:rPr lang="pt-BR" sz="2400" dirty="0" smtClean="0">
                <a:solidFill>
                  <a:schemeClr val="bg1"/>
                </a:solidFill>
              </a:rPr>
              <a:t>desencorajem </a:t>
            </a:r>
            <a:r>
              <a:rPr lang="pt-BR" sz="2400" dirty="0" smtClean="0"/>
              <a:t>a participação dos </a:t>
            </a:r>
            <a:r>
              <a:rPr lang="pt-BR" sz="2400" dirty="0" smtClean="0">
                <a:solidFill>
                  <a:schemeClr val="bg1"/>
                </a:solidFill>
              </a:rPr>
              <a:t>pais</a:t>
            </a:r>
            <a:r>
              <a:rPr lang="pt-BR" sz="2400" dirty="0" smtClean="0"/>
              <a:t>, mas em contrapartida, esforçar-se para </a:t>
            </a:r>
            <a:r>
              <a:rPr lang="pt-BR" sz="2400" dirty="0" smtClean="0">
                <a:solidFill>
                  <a:schemeClr val="bg1"/>
                </a:solidFill>
              </a:rPr>
              <a:t>envolvê-los</a:t>
            </a:r>
            <a:r>
              <a:rPr lang="pt-BR" sz="2400" dirty="0" smtClean="0"/>
              <a:t> (</a:t>
            </a:r>
            <a:r>
              <a:rPr lang="pt-BR" sz="2400" dirty="0" err="1" smtClean="0"/>
              <a:t>Krasnow</a:t>
            </a:r>
            <a:r>
              <a:rPr lang="pt-BR" sz="2400" dirty="0" smtClean="0"/>
              <a:t>, 1990).</a:t>
            </a:r>
          </a:p>
          <a:p>
            <a:pPr lvl="2"/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53528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</a:t>
            </a:r>
            <a:r>
              <a:rPr lang="pt-BR" sz="1000" dirty="0" smtClean="0"/>
              <a:t> </a:t>
            </a:r>
            <a:r>
              <a:rPr lang="pt-BR" sz="2400" dirty="0"/>
              <a:t>I</a:t>
            </a:r>
            <a:r>
              <a:rPr lang="pt-BR" sz="2400" dirty="0" smtClean="0"/>
              <a:t>nformações mandadas frequentemente</a:t>
            </a:r>
            <a:endParaRPr lang="pt-B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852936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" dirty="0" smtClean="0"/>
          </a:p>
          <a:p>
            <a:r>
              <a:rPr lang="pt-BR" sz="2400" dirty="0" smtClean="0"/>
              <a:t> </a:t>
            </a:r>
            <a:r>
              <a:rPr lang="pt-BR" sz="1000" dirty="0" smtClean="0"/>
              <a:t>  </a:t>
            </a:r>
            <a:r>
              <a:rPr lang="pt-BR" sz="2400" dirty="0" smtClean="0"/>
              <a:t>informal</a:t>
            </a:r>
            <a:endParaRPr lang="pt-B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286832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</a:t>
            </a:r>
            <a:r>
              <a:rPr lang="pt-BR" sz="2400" dirty="0" smtClean="0"/>
              <a:t>efetivas</a:t>
            </a:r>
            <a:endParaRPr lang="pt-B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2129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</a:t>
            </a:r>
            <a:r>
              <a:rPr lang="pt-BR" sz="2400" dirty="0" smtClean="0"/>
              <a:t>estabelecerem</a:t>
            </a:r>
            <a:endParaRPr lang="pt-B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21297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relacionamento</a:t>
            </a:r>
            <a:endParaRPr lang="pt-B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440749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</a:t>
            </a:r>
            <a:r>
              <a:rPr lang="pt-BR" sz="2400" dirty="0" smtClean="0"/>
              <a:t>escola</a:t>
            </a:r>
            <a:endParaRPr lang="pt-B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40749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 </a:t>
            </a:r>
            <a:r>
              <a:rPr lang="pt-BR" sz="2400" dirty="0" smtClean="0"/>
              <a:t>cuidado</a:t>
            </a:r>
            <a:endParaRPr lang="pt-B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7251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 </a:t>
            </a:r>
            <a:r>
              <a:rPr lang="pt-BR" sz="2400" dirty="0" smtClean="0"/>
              <a:t>desencorajem</a:t>
            </a:r>
            <a:endParaRPr lang="pt-BR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5055567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" dirty="0" smtClean="0"/>
          </a:p>
          <a:p>
            <a:r>
              <a:rPr lang="pt-BR" sz="1000" dirty="0" smtClean="0"/>
              <a:t>  </a:t>
            </a:r>
            <a:r>
              <a:rPr lang="pt-BR" sz="200" dirty="0" smtClean="0"/>
              <a:t> </a:t>
            </a:r>
            <a:r>
              <a:rPr lang="pt-BR" sz="2400" dirty="0" smtClean="0"/>
              <a:t>pais</a:t>
            </a:r>
            <a:endParaRPr lang="pt-B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5373216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" dirty="0" smtClean="0"/>
          </a:p>
          <a:p>
            <a:r>
              <a:rPr lang="pt-BR" sz="1000" dirty="0" smtClean="0"/>
              <a:t>  </a:t>
            </a:r>
            <a:r>
              <a:rPr lang="pt-BR" sz="2400" dirty="0" smtClean="0"/>
              <a:t>envolvê-los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062768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00298" y="642918"/>
          <a:ext cx="5259907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71736" y="564357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61 pais entrevistados com filhos matriculados em escolas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428860" y="1000108"/>
          <a:ext cx="5829312" cy="390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786050" y="514351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61 pais entrevistados com filhos matriculados em escolas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301038" cy="1143000"/>
          </a:xfrm>
        </p:spPr>
        <p:txBody>
          <a:bodyPr>
            <a:normAutofit/>
          </a:bodyPr>
          <a:lstStyle/>
          <a:p>
            <a:pPr algn="l"/>
            <a:r>
              <a:rPr lang="pt-BR" sz="4800" dirty="0" smtClean="0">
                <a:latin typeface="Tw Cen MT" pitchFamily="34" charset="0"/>
              </a:rPr>
              <a:t>Motivação</a:t>
            </a:r>
            <a:endParaRPr lang="pt-BR" sz="48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357298"/>
            <a:ext cx="7429552" cy="4768865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					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	“Um país é feito de 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>
                <a:latin typeface="Tw Cen MT" pitchFamily="34" charset="0"/>
              </a:rPr>
              <a:t>	</a:t>
            </a:r>
            <a:r>
              <a:rPr lang="pt-BR" sz="2900" dirty="0" smtClean="0">
                <a:latin typeface="Tw Cen MT" pitchFamily="34" charset="0"/>
              </a:rPr>
              <a:t>				  homens e livros.”</a:t>
            </a:r>
          </a:p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					  </a:t>
            </a:r>
            <a:r>
              <a:rPr lang="pt-BR" sz="2900" b="1" dirty="0" smtClean="0">
                <a:latin typeface="Tw Cen MT" pitchFamily="34" charset="0"/>
              </a:rPr>
              <a:t>(Monteiro Lobato)</a:t>
            </a:r>
          </a:p>
          <a:p>
            <a:pPr>
              <a:buClr>
                <a:schemeClr val="accent1"/>
              </a:buClr>
              <a:buNone/>
            </a:pPr>
            <a:endParaRPr lang="pt-BR" sz="2900" dirty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endParaRPr lang="pt-BR" sz="2900" dirty="0" smtClean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Acrescentamos que é feito, também, de oportunidades.</a:t>
            </a:r>
          </a:p>
          <a:p>
            <a:pPr>
              <a:buClr>
                <a:schemeClr val="accent1"/>
              </a:buClr>
              <a:buNone/>
            </a:pPr>
            <a:endParaRPr lang="pt-BR" sz="2900" dirty="0">
              <a:latin typeface="Tw Cen MT" pitchFamily="34" charset="0"/>
            </a:endParaRPr>
          </a:p>
          <a:p>
            <a:pPr>
              <a:buClr>
                <a:schemeClr val="accent1"/>
              </a:buClr>
              <a:buNone/>
            </a:pPr>
            <a:r>
              <a:rPr lang="pt-BR" sz="2900" dirty="0" smtClean="0">
                <a:latin typeface="Tw Cen MT" pitchFamily="34" charset="0"/>
              </a:rPr>
              <a:t>O que poderíamos fazer para criar mais oportunidades para a vida de uma pessoa?</a:t>
            </a:r>
            <a:endParaRPr lang="pt-BR" sz="2900" dirty="0">
              <a:latin typeface="Tw Cen MT" pitchFamily="34" charset="0"/>
            </a:endParaRPr>
          </a:p>
        </p:txBody>
      </p:sp>
      <p:pic>
        <p:nvPicPr>
          <p:cNvPr id="5" name="Picture 2" descr="http://www.unicamp.br/iel/memoria/Ensaios/Image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20716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endParaRPr lang="pt-BR" sz="40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0452389"/>
              </p:ext>
            </p:extLst>
          </p:nvPr>
        </p:nvGraphicFramePr>
        <p:xfrm>
          <a:off x="1397000" y="571500"/>
          <a:ext cx="7594600" cy="5248275"/>
        </p:xfrm>
        <a:graphic>
          <a:graphicData uri="http://schemas.openxmlformats.org/presentationml/2006/ole">
            <p:oleObj spid="_x0000_s80908" name="Worksheet" r:id="rId4" imgW="8839200" imgH="6124643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2003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endParaRPr lang="pt-BR" sz="4000" dirty="0">
              <a:latin typeface="Tw Cen MT" pitchFamily="34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  <p:graphicFrame>
        <p:nvGraphicFramePr>
          <p:cNvPr id="2052" name="Espaço Reservado para Conteúd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1549536"/>
              </p:ext>
            </p:extLst>
          </p:nvPr>
        </p:nvGraphicFramePr>
        <p:xfrm>
          <a:off x="1397000" y="571500"/>
          <a:ext cx="7594600" cy="5232400"/>
        </p:xfrm>
        <a:graphic>
          <a:graphicData uri="http://schemas.openxmlformats.org/presentationml/2006/ole">
            <p:oleObj spid="_x0000_s2081" name="Worksheet" r:id="rId4" imgW="8839200" imgH="6105457" progId="Excel.Sheet.8">
              <p:embed/>
            </p:oleObj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00298" y="635795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357290" y="1285884"/>
            <a:ext cx="7643866" cy="5429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redondar Retângulo no Mesmo Canto Lateral 8"/>
          <p:cNvSpPr/>
          <p:nvPr/>
        </p:nvSpPr>
        <p:spPr>
          <a:xfrm>
            <a:off x="1643042" y="1571612"/>
            <a:ext cx="7072362" cy="1285884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57356" y="157161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Camada de Visão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786182" y="1928802"/>
            <a:ext cx="2928958" cy="5715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643042" y="3000372"/>
            <a:ext cx="7072362" cy="1928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Arredondar Retângulo no Mesmo Canto Lateral 15"/>
          <p:cNvSpPr/>
          <p:nvPr/>
        </p:nvSpPr>
        <p:spPr>
          <a:xfrm flipV="1">
            <a:off x="1643042" y="5072074"/>
            <a:ext cx="7072362" cy="1285884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14480" y="507207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Camada de Dados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14480" y="300037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Camada de Controle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714744" y="5643578"/>
            <a:ext cx="2928958" cy="5715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>
            <a:off x="2071670" y="3429000"/>
            <a:ext cx="6286544" cy="57150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o explicativo em seta para a esquerda e para a direita 19"/>
          <p:cNvSpPr/>
          <p:nvPr/>
        </p:nvSpPr>
        <p:spPr>
          <a:xfrm rot="5400000">
            <a:off x="4604723" y="2324708"/>
            <a:ext cx="1071571" cy="1565645"/>
          </a:xfrm>
          <a:prstGeom prst="leftRightArrowCallout">
            <a:avLst>
              <a:gd name="adj1" fmla="val 8276"/>
              <a:gd name="adj2" fmla="val 26134"/>
              <a:gd name="adj3" fmla="val 25000"/>
              <a:gd name="adj4" fmla="val 25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Arredondar Retângulo no Mesmo Canto Lateral 23"/>
          <p:cNvSpPr/>
          <p:nvPr/>
        </p:nvSpPr>
        <p:spPr>
          <a:xfrm flipV="1">
            <a:off x="2071670" y="4071942"/>
            <a:ext cx="6286544" cy="57150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o explicativo em seta para a esquerda e para a direita 22"/>
          <p:cNvSpPr/>
          <p:nvPr/>
        </p:nvSpPr>
        <p:spPr>
          <a:xfrm rot="5400000">
            <a:off x="4676161" y="4039219"/>
            <a:ext cx="1071571" cy="1565645"/>
          </a:xfrm>
          <a:prstGeom prst="leftRightArrowCallout">
            <a:avLst>
              <a:gd name="adj1" fmla="val 8276"/>
              <a:gd name="adj2" fmla="val 26134"/>
              <a:gd name="adj3" fmla="val 25000"/>
              <a:gd name="adj4" fmla="val 25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2143108" y="342900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Fachada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143108" y="405980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Negócio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2285984" y="3500438"/>
            <a:ext cx="2500330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285984" y="4143380"/>
            <a:ext cx="2500330" cy="4286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3857620" y="200024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FFFF00"/>
                </a:solidFill>
              </a:rPr>
              <a:t>Flex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357422" y="350043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Java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357422" y="413123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Java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857620" y="57150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Oracle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29124" y="292893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FFFF00"/>
                </a:solidFill>
              </a:rPr>
              <a:t>Struts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429124" y="46313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FFFF00"/>
                </a:solidFill>
              </a:rPr>
              <a:t>Hibernate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74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Porque permanecemos com Java Web?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/>
          <a:lstStyle/>
          <a:p>
            <a:r>
              <a:rPr lang="pt-BR" dirty="0" smtClean="0"/>
              <a:t>Curva de aprendizado;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Suficiência da tecnologia;</a:t>
            </a:r>
          </a:p>
          <a:p>
            <a:endParaRPr lang="pt-BR" dirty="0" smtClean="0"/>
          </a:p>
          <a:p>
            <a:r>
              <a:rPr lang="pt-BR" dirty="0" smtClean="0"/>
              <a:t>Confiabilidade das técnicas e ferramentas.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pt-BR" dirty="0" smtClean="0"/>
              <a:t>Objetivos da Iteração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 smtClean="0"/>
              <a:t>Interface gráfica prototipada e aprovada pelo cliente;</a:t>
            </a:r>
          </a:p>
          <a:p>
            <a:pPr lvl="0"/>
            <a:r>
              <a:rPr lang="pt-BR" dirty="0" smtClean="0"/>
              <a:t>Definição das tecnologias e ferramentas;</a:t>
            </a:r>
          </a:p>
          <a:p>
            <a:pPr lvl="0"/>
            <a:r>
              <a:rPr lang="pt-BR" dirty="0" smtClean="0"/>
              <a:t>Site no ar com novas artes do marketing da empresa e documentos feitos até agora disponibilizados;</a:t>
            </a:r>
          </a:p>
          <a:p>
            <a:r>
              <a:rPr lang="pt-BR" dirty="0" smtClean="0"/>
              <a:t>Aceitação da equipe pela decisão da tecnologia e ferramentas na parte de </a:t>
            </a:r>
            <a:r>
              <a:rPr lang="pt-BR" dirty="0" smtClean="0"/>
              <a:t>ambientação;</a:t>
            </a:r>
          </a:p>
          <a:p>
            <a:pPr lvl="0"/>
            <a:r>
              <a:rPr lang="pt-BR" dirty="0" smtClean="0"/>
              <a:t>Viabilização do documento de requisitos.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000240"/>
            <a:ext cx="334873" cy="357190"/>
          </a:xfrm>
          <a:prstGeom prst="rect">
            <a:avLst/>
          </a:prstGeom>
          <a:noFill/>
        </p:spPr>
      </p:pic>
      <p:pic>
        <p:nvPicPr>
          <p:cNvPr id="5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428868"/>
            <a:ext cx="334873" cy="357190"/>
          </a:xfrm>
          <a:prstGeom prst="rect">
            <a:avLst/>
          </a:prstGeom>
          <a:noFill/>
        </p:spPr>
      </p:pic>
      <p:pic>
        <p:nvPicPr>
          <p:cNvPr id="7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265509" cy="325115"/>
          </a:xfrm>
          <a:prstGeom prst="rect">
            <a:avLst/>
          </a:prstGeom>
          <a:noFill/>
        </p:spPr>
      </p:pic>
      <p:pic>
        <p:nvPicPr>
          <p:cNvPr id="8" name="Picture 4" descr="C:\Users\Rubem Salzano\Desktop\Rubinho\CIn\Projetão\Arte\0,,11889919-EX,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857760"/>
            <a:ext cx="265509" cy="325115"/>
          </a:xfrm>
          <a:prstGeom prst="rect">
            <a:avLst/>
          </a:prstGeom>
          <a:noFill/>
        </p:spPr>
      </p:pic>
      <p:pic>
        <p:nvPicPr>
          <p:cNvPr id="9" name="Picture 3" descr="C:\Users\Rubem Salzano\Desktop\Rubinho\CIn\Projetão\Arte\ist2_4611428-note-with-completed-checkli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5286388"/>
            <a:ext cx="334873" cy="3571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Tw Cen MT" pitchFamily="34" charset="0"/>
              </a:rPr>
              <a:t>Dúvidas</a:t>
            </a:r>
            <a:endParaRPr lang="pt-BR" sz="4000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-857280"/>
            <a:ext cx="7500990" cy="4929222"/>
          </a:xfrm>
        </p:spPr>
        <p:txBody>
          <a:bodyPr>
            <a:noAutofit/>
            <a:scene3d>
              <a:camera prst="isometricLeftDown"/>
              <a:lightRig rig="threePt" dir="t"/>
            </a:scene3d>
            <a:sp3d extrusionH="57150">
              <a:bevelT w="38100" h="38100"/>
            </a:sp3d>
          </a:bodyPr>
          <a:lstStyle/>
          <a:p>
            <a:pPr lvl="2" algn="ctr">
              <a:buClr>
                <a:schemeClr val="accent1"/>
              </a:buClr>
              <a:buNone/>
            </a:pPr>
            <a:r>
              <a:rPr lang="pt-BR" sz="60000" dirty="0"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?</a:t>
            </a:r>
            <a:endParaRPr lang="pt-BR" sz="60000" dirty="0" smtClean="0"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2910" y="1142984"/>
            <a:ext cx="8715375" cy="54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2303473"/>
            <a:ext cx="7186634" cy="3125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200" b="1" dirty="0" smtClean="0"/>
              <a:t>Incentivar o ensino colaborativo!</a:t>
            </a:r>
            <a:endParaRPr lang="en-US" sz="6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colaborativo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1763688" y="3068960"/>
            <a:ext cx="6840760" cy="280831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“Um </a:t>
            </a:r>
            <a:r>
              <a:rPr lang="pt-BR" dirty="0"/>
              <a:t>estilo de </a:t>
            </a:r>
            <a:r>
              <a:rPr lang="pt-BR" dirty="0">
                <a:solidFill>
                  <a:schemeClr val="bg1"/>
                </a:solidFill>
              </a:rPr>
              <a:t>interação entre</a:t>
            </a:r>
            <a:r>
              <a:rPr lang="pt-BR" dirty="0"/>
              <a:t>, no mínimo, dois </a:t>
            </a:r>
            <a:r>
              <a:rPr lang="pt-BR" dirty="0">
                <a:solidFill>
                  <a:schemeClr val="bg1"/>
                </a:solidFill>
              </a:rPr>
              <a:t>parceiros equivalentes</a:t>
            </a:r>
            <a:r>
              <a:rPr lang="pt-BR" dirty="0"/>
              <a:t>, </a:t>
            </a:r>
            <a:r>
              <a:rPr lang="pt-BR" dirty="0" smtClean="0"/>
              <a:t>engajados num </a:t>
            </a:r>
            <a:r>
              <a:rPr lang="pt-BR" dirty="0"/>
              <a:t>processo conjunto de </a:t>
            </a:r>
            <a:r>
              <a:rPr lang="pt-BR" dirty="0">
                <a:solidFill>
                  <a:schemeClr val="bg1"/>
                </a:solidFill>
              </a:rPr>
              <a:t>tomada de decisão</a:t>
            </a:r>
            <a:r>
              <a:rPr lang="pt-BR" dirty="0"/>
              <a:t>, trabalhando em direção a um </a:t>
            </a:r>
            <a:r>
              <a:rPr lang="pt-BR" dirty="0">
                <a:solidFill>
                  <a:schemeClr val="bg1"/>
                </a:solidFill>
              </a:rPr>
              <a:t>objetivo comum</a:t>
            </a:r>
            <a:r>
              <a:rPr lang="pt-BR" dirty="0" smtClean="0"/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652027"/>
            <a:ext cx="78488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O que é colaboração?</a:t>
            </a:r>
            <a:endParaRPr lang="pt-BR" sz="30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pt-BR" sz="2800" dirty="0" smtClean="0"/>
              <a:t>(Friend </a:t>
            </a:r>
            <a:r>
              <a:rPr lang="pt-BR" sz="2800" dirty="0"/>
              <a:t>e </a:t>
            </a:r>
            <a:r>
              <a:rPr lang="pt-BR" sz="2800" dirty="0" smtClean="0"/>
              <a:t>Cook, 1990)</a:t>
            </a:r>
            <a:r>
              <a:rPr lang="pt-BR" sz="2600" dirty="0" smtClean="0"/>
              <a:t>:</a:t>
            </a:r>
            <a:endParaRPr lang="pt-BR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06896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" dirty="0" smtClean="0"/>
              <a:t> </a:t>
            </a:r>
            <a:r>
              <a:rPr lang="pt-BR" sz="3200" dirty="0" smtClean="0"/>
              <a:t>interação  </a:t>
            </a:r>
            <a:r>
              <a:rPr lang="pt-BR" sz="2400" dirty="0" smtClean="0"/>
              <a:t> </a:t>
            </a:r>
            <a:r>
              <a:rPr lang="pt-BR" sz="3200" dirty="0" smtClean="0"/>
              <a:t>entre</a:t>
            </a:r>
            <a:endParaRPr lang="pt-BR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356430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 smtClean="0"/>
              <a:t> </a:t>
            </a:r>
            <a:r>
              <a:rPr lang="pt-BR" sz="3200" dirty="0" smtClean="0"/>
              <a:t>parceiros  </a:t>
            </a:r>
            <a:r>
              <a:rPr lang="pt-BR" sz="200" dirty="0" smtClean="0"/>
              <a:t> </a:t>
            </a:r>
            <a:r>
              <a:rPr lang="pt-BR" sz="3200" dirty="0" smtClean="0"/>
              <a:t>equivalentes</a:t>
            </a:r>
            <a:endParaRPr lang="pt-BR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4509120"/>
            <a:ext cx="3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tomada  de  decisão</a:t>
            </a:r>
            <a:endParaRPr lang="pt-BR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7592" y="5013176"/>
            <a:ext cx="288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objetivo comum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256951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colaborativo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1763688" y="3068961"/>
            <a:ext cx="6840760" cy="3240359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Existência de um objetivo comum; </a:t>
            </a:r>
          </a:p>
          <a:p>
            <a:pPr algn="just"/>
            <a:r>
              <a:rPr lang="pt-BR" sz="2800" dirty="0"/>
              <a:t>Equivalência entre participantes; </a:t>
            </a:r>
          </a:p>
          <a:p>
            <a:pPr algn="just"/>
            <a:r>
              <a:rPr lang="pt-BR" sz="2800" dirty="0"/>
              <a:t>Participação de todos; </a:t>
            </a:r>
          </a:p>
          <a:p>
            <a:r>
              <a:rPr lang="pt-BR" sz="2800" dirty="0"/>
              <a:t>Compartilhamento de </a:t>
            </a:r>
            <a:r>
              <a:rPr lang="pt-BR" sz="2800" dirty="0" smtClean="0"/>
              <a:t>responsabilidades;</a:t>
            </a:r>
          </a:p>
          <a:p>
            <a:pPr algn="just"/>
            <a:r>
              <a:rPr lang="pt-BR" sz="2800" dirty="0" smtClean="0"/>
              <a:t>Compartilhamento </a:t>
            </a:r>
            <a:r>
              <a:rPr lang="pt-BR" sz="2800" dirty="0"/>
              <a:t>de recursos; </a:t>
            </a:r>
          </a:p>
          <a:p>
            <a:pPr algn="just"/>
            <a:r>
              <a:rPr lang="pt-BR" sz="2800" dirty="0"/>
              <a:t>Voluntarismo.</a:t>
            </a:r>
          </a:p>
          <a:p>
            <a:pPr algn="just"/>
            <a:endParaRPr lang="pt-B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52027"/>
            <a:ext cx="78488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Condições necessárias para que ocorra:</a:t>
            </a:r>
            <a:endParaRPr lang="pt-BR" sz="30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pt-BR" sz="2800" dirty="0" smtClean="0"/>
              <a:t>(Friend </a:t>
            </a:r>
            <a:r>
              <a:rPr lang="pt-BR" sz="2800" dirty="0"/>
              <a:t>e </a:t>
            </a:r>
            <a:r>
              <a:rPr lang="pt-BR" sz="2800" dirty="0" smtClean="0"/>
              <a:t>Cook, 1990)</a:t>
            </a:r>
            <a:r>
              <a:rPr lang="pt-BR" sz="2600" dirty="0" smtClean="0"/>
              <a:t>:</a:t>
            </a:r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1033875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colaborativo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1547664" y="2852936"/>
            <a:ext cx="7221488" cy="31948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“</a:t>
            </a:r>
            <a:r>
              <a:rPr lang="pt-BR" dirty="0" smtClean="0">
                <a:solidFill>
                  <a:schemeClr val="bg1"/>
                </a:solidFill>
              </a:rPr>
              <a:t>Esta </a:t>
            </a:r>
            <a:r>
              <a:rPr lang="pt-BR" dirty="0">
                <a:solidFill>
                  <a:schemeClr val="bg1"/>
                </a:solidFill>
              </a:rPr>
              <a:t>colaboração</a:t>
            </a:r>
            <a:r>
              <a:rPr lang="pt-BR" dirty="0"/>
              <a:t>, no entanto, é mais </a:t>
            </a:r>
            <a:r>
              <a:rPr lang="pt-BR" dirty="0" smtClean="0"/>
              <a:t>do que </a:t>
            </a:r>
            <a:r>
              <a:rPr lang="pt-BR" dirty="0"/>
              <a:t>a mera participação dos pais nos eventos e </a:t>
            </a:r>
            <a:r>
              <a:rPr lang="pt-BR" dirty="0" smtClean="0"/>
              <a:t>atividades da </a:t>
            </a:r>
            <a:r>
              <a:rPr lang="pt-BR" dirty="0"/>
              <a:t>escola. Esta se </a:t>
            </a:r>
            <a:r>
              <a:rPr lang="pt-BR" dirty="0">
                <a:solidFill>
                  <a:schemeClr val="bg1"/>
                </a:solidFill>
              </a:rPr>
              <a:t>refere a um relacionamento horizontal e voluntário entre educadores </a:t>
            </a:r>
            <a:r>
              <a:rPr lang="pt-BR" dirty="0" smtClean="0">
                <a:solidFill>
                  <a:schemeClr val="bg1"/>
                </a:solidFill>
              </a:rPr>
              <a:t>e </a:t>
            </a:r>
            <a:r>
              <a:rPr lang="pt-BR" dirty="0">
                <a:solidFill>
                  <a:schemeClr val="bg1"/>
                </a:solidFill>
              </a:rPr>
              <a:t>pais</a:t>
            </a:r>
            <a:r>
              <a:rPr lang="pt-BR" dirty="0"/>
              <a:t>. Pais </a:t>
            </a:r>
            <a:r>
              <a:rPr lang="pt-BR" dirty="0" smtClean="0"/>
              <a:t>e educadores </a:t>
            </a:r>
            <a:r>
              <a:rPr lang="pt-BR" dirty="0"/>
              <a:t>trabalhando juntos, com o objetivo comum de promover o desenvolvimento dos </a:t>
            </a:r>
            <a:r>
              <a:rPr lang="pt-BR" dirty="0" smtClean="0"/>
              <a:t>alunos.”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508011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O que é?</a:t>
            </a:r>
          </a:p>
          <a:p>
            <a:endParaRPr lang="pt-BR" sz="10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de-DE" sz="2800" dirty="0"/>
              <a:t>(Christenson, Rounds e Franklin, 1992</a:t>
            </a:r>
            <a:r>
              <a:rPr lang="de-DE" sz="2800" dirty="0" smtClean="0"/>
              <a:t>)</a:t>
            </a:r>
            <a:r>
              <a:rPr lang="pt-BR" sz="2600" dirty="0" smtClean="0"/>
              <a:t>:</a:t>
            </a:r>
            <a:endParaRPr lang="pt-BR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2782871"/>
            <a:ext cx="3132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Esta  colaboração</a:t>
            </a:r>
            <a:endParaRPr lang="pt-BR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871700" y="3861048"/>
            <a:ext cx="6948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refere  </a:t>
            </a:r>
            <a:r>
              <a:rPr lang="pt-BR" sz="1000" dirty="0" smtClean="0"/>
              <a:t> </a:t>
            </a:r>
            <a:r>
              <a:rPr lang="pt-BR" sz="3000" dirty="0" smtClean="0"/>
              <a:t>a  </a:t>
            </a:r>
            <a:r>
              <a:rPr lang="pt-BR" sz="500" dirty="0" smtClean="0"/>
              <a:t> </a:t>
            </a:r>
            <a:r>
              <a:rPr lang="pt-BR" sz="3000" dirty="0" smtClean="0"/>
              <a:t>um  relacionamento  </a:t>
            </a:r>
            <a:r>
              <a:rPr lang="pt-BR" sz="200" dirty="0" smtClean="0"/>
              <a:t> </a:t>
            </a:r>
            <a:r>
              <a:rPr lang="pt-BR" sz="3000" dirty="0" smtClean="0"/>
              <a:t>horizontal  </a:t>
            </a:r>
            <a:r>
              <a:rPr lang="pt-BR" sz="800" dirty="0" smtClean="0"/>
              <a:t> </a:t>
            </a:r>
            <a:r>
              <a:rPr lang="pt-BR" sz="3000" dirty="0" smtClean="0"/>
              <a:t>e</a:t>
            </a:r>
            <a:endParaRPr lang="pt-BR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871700" y="4221088"/>
            <a:ext cx="594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voluntário </a:t>
            </a:r>
            <a:r>
              <a:rPr lang="pt-BR" sz="2200" dirty="0" smtClean="0"/>
              <a:t> </a:t>
            </a:r>
            <a:r>
              <a:rPr lang="pt-BR" sz="3000" dirty="0" smtClean="0"/>
              <a:t>entre </a:t>
            </a:r>
            <a:r>
              <a:rPr lang="pt-BR" sz="1000" dirty="0" smtClean="0"/>
              <a:t> </a:t>
            </a:r>
            <a:r>
              <a:rPr lang="pt-BR" sz="3000" dirty="0" smtClean="0"/>
              <a:t>educadores </a:t>
            </a:r>
            <a:r>
              <a:rPr lang="pt-BR" sz="1000" dirty="0" smtClean="0"/>
              <a:t> </a:t>
            </a:r>
            <a:r>
              <a:rPr lang="pt-BR" sz="3000" dirty="0" smtClean="0"/>
              <a:t>e  pais</a:t>
            </a:r>
            <a:endParaRPr lang="pt-BR" sz="3000" dirty="0"/>
          </a:p>
        </p:txBody>
      </p:sp>
    </p:spTree>
    <p:extLst>
      <p:ext uri="{BB962C8B-B14F-4D97-AF65-F5344CB8AC3E}">
        <p14:creationId xmlns="" xmlns:p14="http://schemas.microsoft.com/office/powerpoint/2010/main" val="81742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Ensino colaborativo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878904" y="2837240"/>
            <a:ext cx="8229600" cy="3288923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pt-BR" sz="2800" dirty="0" smtClean="0"/>
              <a:t>“o </a:t>
            </a:r>
            <a:r>
              <a:rPr lang="pt-BR" sz="2800" dirty="0" smtClean="0">
                <a:solidFill>
                  <a:schemeClr val="bg1"/>
                </a:solidFill>
              </a:rPr>
              <a:t>envolvimento dos pais na escola</a:t>
            </a:r>
            <a:r>
              <a:rPr lang="pt-BR" sz="2800" dirty="0" smtClean="0">
                <a:solidFill>
                  <a:srgbClr val="FF0000"/>
                </a:solidFill>
              </a:rPr>
              <a:t>  </a:t>
            </a:r>
            <a:r>
              <a:rPr lang="pt-BR" sz="2800" dirty="0" smtClean="0"/>
              <a:t>mostra aos alunos que o aprendizado formal e o bom desempenho escolar são importantes, </a:t>
            </a:r>
            <a:r>
              <a:rPr lang="pt-BR" sz="2800" dirty="0" smtClean="0">
                <a:solidFill>
                  <a:schemeClr val="bg1"/>
                </a:solidFill>
              </a:rPr>
              <a:t>resulta</a:t>
            </a:r>
            <a:r>
              <a:rPr lang="pt-BR" sz="2800" dirty="0" smtClean="0"/>
              <a:t>ndo </a:t>
            </a:r>
            <a:r>
              <a:rPr lang="pt-BR" sz="2800" dirty="0" smtClean="0">
                <a:solidFill>
                  <a:schemeClr val="bg1"/>
                </a:solidFill>
              </a:rPr>
              <a:t>em um ambiente escolar positivo</a:t>
            </a:r>
            <a:r>
              <a:rPr lang="pt-BR" sz="2800" dirty="0" smtClean="0"/>
              <a:t>, conduzindo ao aprendizado.”</a:t>
            </a:r>
          </a:p>
          <a:p>
            <a:pPr lvl="2"/>
            <a:r>
              <a:rPr lang="pt-BR" sz="2800" dirty="0" smtClean="0"/>
              <a:t>“com o envolvimento dos pais na escola,                </a:t>
            </a:r>
            <a:r>
              <a:rPr lang="pt-BR" sz="2800" dirty="0" smtClean="0">
                <a:solidFill>
                  <a:schemeClr val="bg1"/>
                </a:solidFill>
              </a:rPr>
              <a:t>os conflitos</a:t>
            </a:r>
            <a:r>
              <a:rPr lang="pt-BR" sz="2800" dirty="0" smtClean="0"/>
              <a:t> da escola com os familiares         </a:t>
            </a:r>
            <a:r>
              <a:rPr lang="pt-BR" sz="2800" dirty="0" smtClean="0">
                <a:solidFill>
                  <a:schemeClr val="bg1"/>
                </a:solidFill>
              </a:rPr>
              <a:t>tendem a se reduzir</a:t>
            </a:r>
            <a:r>
              <a:rPr lang="pt-BR" sz="2800" dirty="0" smtClean="0"/>
              <a:t>, melhorando ainda mais o ambiente escolar.” </a:t>
            </a:r>
            <a:endParaRPr lang="pt-BR" sz="2500" dirty="0" smtClean="0"/>
          </a:p>
          <a:p>
            <a:pPr lvl="2"/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2780928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envolvimento dos pais na escola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484784"/>
            <a:ext cx="784887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 </a:t>
            </a:r>
            <a:r>
              <a:rPr lang="pt-BR" sz="3000" dirty="0" smtClean="0"/>
              <a:t>Bom </a:t>
            </a:r>
            <a:r>
              <a:rPr lang="pt-BR" sz="3000" dirty="0"/>
              <a:t>para a </a:t>
            </a:r>
            <a:r>
              <a:rPr lang="pt-BR" sz="3000" dirty="0" smtClean="0"/>
              <a:t>escola?</a:t>
            </a:r>
          </a:p>
          <a:p>
            <a:endParaRPr lang="pt-BR" sz="1500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pt-BR" sz="2600" dirty="0" smtClean="0"/>
              <a:t>(Comer, 1984):</a:t>
            </a:r>
            <a:endParaRPr lang="pt-BR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049899" y="3717032"/>
            <a:ext cx="47525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em um ambiente escolar positivo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296" y="3356992"/>
            <a:ext cx="12241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0" dirty="0" smtClean="0"/>
          </a:p>
          <a:p>
            <a:r>
              <a:rPr lang="pt-BR" sz="2600" dirty="0" smtClean="0"/>
              <a:t>resulta</a:t>
            </a:r>
            <a:endParaRPr lang="pt-BR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049899" y="4713891"/>
            <a:ext cx="684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" dirty="0" smtClean="0"/>
          </a:p>
          <a:p>
            <a:r>
              <a:rPr lang="pt-BR" sz="2600" dirty="0" smtClean="0"/>
              <a:t>os conflitos 				</a:t>
            </a:r>
            <a:endParaRPr lang="pt-BR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2930" y="4994012"/>
            <a:ext cx="3069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" dirty="0" smtClean="0"/>
          </a:p>
          <a:p>
            <a:endParaRPr lang="pt-BR" sz="200" dirty="0" smtClean="0"/>
          </a:p>
          <a:p>
            <a:r>
              <a:rPr lang="pt-BR" sz="2600" dirty="0" smtClean="0"/>
              <a:t>tendem a se reduzir</a:t>
            </a:r>
            <a:endParaRPr lang="pt-BR" sz="2600" dirty="0"/>
          </a:p>
        </p:txBody>
      </p:sp>
    </p:spTree>
    <p:extLst>
      <p:ext uri="{BB962C8B-B14F-4D97-AF65-F5344CB8AC3E}">
        <p14:creationId xmlns="" xmlns:p14="http://schemas.microsoft.com/office/powerpoint/2010/main" val="908433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8878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100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1283</Words>
  <Application>Microsoft Office PowerPoint</Application>
  <PresentationFormat>Apresentação na tela (4:3)</PresentationFormat>
  <Paragraphs>293</Paragraphs>
  <Slides>45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Office Theme</vt:lpstr>
      <vt:lpstr>Worksheet</vt:lpstr>
      <vt:lpstr> PIPPA</vt:lpstr>
      <vt:lpstr>Missão da empresa</vt:lpstr>
      <vt:lpstr>Roteiro</vt:lpstr>
      <vt:lpstr>Motivação</vt:lpstr>
      <vt:lpstr>Slide 5</vt:lpstr>
      <vt:lpstr>Ensino colaborativo</vt:lpstr>
      <vt:lpstr>Ensino colaborativo</vt:lpstr>
      <vt:lpstr>Ensino colaborativo</vt:lpstr>
      <vt:lpstr>Ensino colaborativo</vt:lpstr>
      <vt:lpstr>Ensino colaborativo</vt:lpstr>
      <vt:lpstr>Ensino colaborativo</vt:lpstr>
      <vt:lpstr>Motivação</vt:lpstr>
      <vt:lpstr>Motivação</vt:lpstr>
      <vt:lpstr>Cenário Atual</vt:lpstr>
      <vt:lpstr>Slide 15</vt:lpstr>
      <vt:lpstr>Slide 16</vt:lpstr>
      <vt:lpstr>Slide 17</vt:lpstr>
      <vt:lpstr>Kindergarten Management System</vt:lpstr>
      <vt:lpstr>Spiral Universe Management System</vt:lpstr>
      <vt:lpstr>Dreamschool</vt:lpstr>
      <vt:lpstr>Constatações</vt:lpstr>
      <vt:lpstr>Constatações</vt:lpstr>
      <vt:lpstr>Slide 23</vt:lpstr>
      <vt:lpstr>Slide 24</vt:lpstr>
      <vt:lpstr>Slide 25</vt:lpstr>
      <vt:lpstr>Slide 26</vt:lpstr>
      <vt:lpstr>Como resolver esses problemas?</vt:lpstr>
      <vt:lpstr>Nossa Solução</vt:lpstr>
      <vt:lpstr>Nossa Solução</vt:lpstr>
      <vt:lpstr>Nossa Solução</vt:lpstr>
      <vt:lpstr>Nossa Solução</vt:lpstr>
      <vt:lpstr>Slide 32</vt:lpstr>
      <vt:lpstr>Slide 33</vt:lpstr>
      <vt:lpstr>Nossa Solução</vt:lpstr>
      <vt:lpstr>Nossa Solução</vt:lpstr>
      <vt:lpstr>Slide 36</vt:lpstr>
      <vt:lpstr>Temos embasamento?</vt:lpstr>
      <vt:lpstr>Slide 38</vt:lpstr>
      <vt:lpstr>Slide 39</vt:lpstr>
      <vt:lpstr>Slide 40</vt:lpstr>
      <vt:lpstr>Slide 41</vt:lpstr>
      <vt:lpstr>Arquitetura</vt:lpstr>
      <vt:lpstr>Porque permanecemos com Java Web?</vt:lpstr>
      <vt:lpstr>Objetivos da Iteração</vt:lpstr>
      <vt:lpstr>Dúvidas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PIPPA</dc:title>
  <dc:creator>marcelo</dc:creator>
  <cp:lastModifiedBy>Rubem Salzano</cp:lastModifiedBy>
  <cp:revision>138</cp:revision>
  <dcterms:created xsi:type="dcterms:W3CDTF">2010-04-07T22:24:56Z</dcterms:created>
  <dcterms:modified xsi:type="dcterms:W3CDTF">2010-04-27T18:52:08Z</dcterms:modified>
</cp:coreProperties>
</file>