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4" r:id="rId1"/>
  </p:sldMasterIdLst>
  <p:notesMasterIdLst>
    <p:notesMasterId r:id="rId36"/>
  </p:notesMasterIdLst>
  <p:sldIdLst>
    <p:sldId id="326" r:id="rId2"/>
    <p:sldId id="257" r:id="rId3"/>
    <p:sldId id="319" r:id="rId4"/>
    <p:sldId id="320" r:id="rId5"/>
    <p:sldId id="335" r:id="rId6"/>
    <p:sldId id="332" r:id="rId7"/>
    <p:sldId id="333" r:id="rId8"/>
    <p:sldId id="334" r:id="rId9"/>
    <p:sldId id="288" r:id="rId10"/>
    <p:sldId id="299" r:id="rId11"/>
    <p:sldId id="289" r:id="rId12"/>
    <p:sldId id="318" r:id="rId13"/>
    <p:sldId id="302" r:id="rId14"/>
    <p:sldId id="298" r:id="rId15"/>
    <p:sldId id="309" r:id="rId16"/>
    <p:sldId id="310" r:id="rId17"/>
    <p:sldId id="336" r:id="rId18"/>
    <p:sldId id="337" r:id="rId19"/>
    <p:sldId id="338" r:id="rId20"/>
    <p:sldId id="339" r:id="rId21"/>
    <p:sldId id="311" r:id="rId22"/>
    <p:sldId id="312" r:id="rId23"/>
    <p:sldId id="313" r:id="rId24"/>
    <p:sldId id="328" r:id="rId25"/>
    <p:sldId id="290" r:id="rId26"/>
    <p:sldId id="267" r:id="rId27"/>
    <p:sldId id="303" r:id="rId28"/>
    <p:sldId id="291" r:id="rId29"/>
    <p:sldId id="292" r:id="rId30"/>
    <p:sldId id="304" r:id="rId31"/>
    <p:sldId id="329" r:id="rId32"/>
    <p:sldId id="330" r:id="rId33"/>
    <p:sldId id="317" r:id="rId34"/>
    <p:sldId id="331" r:id="rId3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87" autoAdjust="0"/>
    <p:restoredTop sz="94673" autoAdjust="0"/>
  </p:normalViewPr>
  <p:slideViewPr>
    <p:cSldViewPr>
      <p:cViewPr>
        <p:scale>
          <a:sx n="70" d="100"/>
          <a:sy n="70" d="100"/>
        </p:scale>
        <p:origin x="-2814" y="-11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6.xml"/><Relationship Id="rId7" Type="http://schemas.openxmlformats.org/officeDocument/2006/relationships/slide" Target="slides/slide21.xml"/><Relationship Id="rId2" Type="http://schemas.openxmlformats.org/officeDocument/2006/relationships/slide" Target="slides/slide15.xml"/><Relationship Id="rId1" Type="http://schemas.openxmlformats.org/officeDocument/2006/relationships/slide" Target="slides/slide1.xml"/><Relationship Id="rId6" Type="http://schemas.openxmlformats.org/officeDocument/2006/relationships/slide" Target="slides/slide20.xml"/><Relationship Id="rId5" Type="http://schemas.openxmlformats.org/officeDocument/2006/relationships/slide" Target="slides/slide18.xml"/><Relationship Id="rId4" Type="http://schemas.openxmlformats.org/officeDocument/2006/relationships/slide" Target="slides/slide1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02F1F53-2A84-4BD8-88C8-67CDE8077D3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27595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100401-1106-4BA3-A14B-85593074AA6E}" type="slidenum">
              <a:rPr lang="pt-BR" smtClean="0">
                <a:latin typeface="Arial" charset="0"/>
              </a:rPr>
              <a:pPr/>
              <a:t>1</a:t>
            </a:fld>
            <a:endParaRPr lang="pt-BR" smtClean="0">
              <a:latin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tângulo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tângulo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Retângulo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Elipse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Elipse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Elipse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22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EDD69-644B-4E9B-8459-5FA36A12A634}" type="datetime1">
              <a:rPr lang="pt-BR"/>
              <a:pPr>
                <a:defRPr/>
              </a:pPr>
              <a:t>20/12/2013</a:t>
            </a:fld>
            <a:endParaRPr lang="pt-BR"/>
          </a:p>
        </p:txBody>
      </p:sp>
      <p:sp>
        <p:nvSpPr>
          <p:cNvPr id="23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4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ABFDB-7381-4049-B97B-205B5D1CF8E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74541-A466-4EA7-A6F0-4E11D2F5D074}" type="datetime1">
              <a:rPr lang="pt-BR"/>
              <a:pPr>
                <a:defRPr/>
              </a:pPr>
              <a:t>20/12/2013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3B742-7C5E-4334-BEF9-60A2405959B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52DE1-D50C-429B-A95F-06AA2E23FA07}" type="datetime1">
              <a:rPr lang="pt-BR"/>
              <a:pPr>
                <a:defRPr/>
              </a:pPr>
              <a:t>20/12/2013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F3E54-CA2F-45AD-ACF8-B9351DBD401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ítulo, conteúd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622C4-9702-4CF6-8A48-FEB2655649AC}" type="datetime1">
              <a:rPr lang="pt-BR"/>
              <a:pPr>
                <a:defRPr/>
              </a:pPr>
              <a:t>20/12/2013</a:t>
            </a:fld>
            <a:endParaRPr lang="pt-BR"/>
          </a:p>
        </p:txBody>
      </p:sp>
      <p:sp>
        <p:nvSpPr>
          <p:cNvPr id="7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CF576-7AF3-465A-B9F4-F1D4A43C310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50D598C-8235-42D3-9E48-FECF5D1DBB23}" type="datetime1">
              <a:rPr lang="pt-BR"/>
              <a:pPr>
                <a:defRPr/>
              </a:pPr>
              <a:t>20/12/2013</a:t>
            </a:fld>
            <a:endParaRPr lang="pt-BR"/>
          </a:p>
        </p:txBody>
      </p:sp>
      <p:sp>
        <p:nvSpPr>
          <p:cNvPr id="5" name="Espaço Reservado para Número de Slide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E836FBE-6736-43A0-A432-934A03086A2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6" name="Espaço Reservado para Rodapé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tângulo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tângulo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Retângulo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Elipse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Elipse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Elipse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Elipse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Elipse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20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67900-AED2-4301-8BC6-2A10A162C953}" type="datetime1">
              <a:rPr lang="pt-BR"/>
              <a:pPr>
                <a:defRPr/>
              </a:pPr>
              <a:t>20/12/2013</a:t>
            </a:fld>
            <a:endParaRPr lang="pt-BR"/>
          </a:p>
        </p:txBody>
      </p:sp>
      <p:sp>
        <p:nvSpPr>
          <p:cNvPr id="21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AC7B9-9A2D-4551-BC75-2C4432B1332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3A6B9-C1E6-42F1-ADBE-032473CD0620}" type="datetime1">
              <a:rPr lang="pt-BR"/>
              <a:pPr>
                <a:defRPr/>
              </a:pPr>
              <a:t>20/12/2013</a:t>
            </a:fld>
            <a:endParaRPr lang="pt-BR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E263D-C0B7-41DE-9F06-E622C026CF1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7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C2478-FC3F-44AF-9327-235F5AD791A9}" type="datetime1">
              <a:rPr lang="pt-BR"/>
              <a:pPr>
                <a:defRPr/>
              </a:pPr>
              <a:t>20/12/2013</a:t>
            </a:fld>
            <a:endParaRPr lang="pt-BR"/>
          </a:p>
        </p:txBody>
      </p:sp>
      <p:sp>
        <p:nvSpPr>
          <p:cNvPr id="8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82877-B008-4967-A7EB-D1898ADD810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84858B5-0B82-4905-BCEB-8477B01F5D9A}" type="datetime1">
              <a:rPr lang="pt-BR"/>
              <a:pPr>
                <a:defRPr/>
              </a:pPr>
              <a:t>20/12/2013</a:t>
            </a:fld>
            <a:endParaRPr lang="pt-BR"/>
          </a:p>
        </p:txBody>
      </p:sp>
      <p:sp>
        <p:nvSpPr>
          <p:cNvPr id="4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56B92F2-2810-43B4-A7DA-567EF015454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5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0027C-89FA-4489-8CDA-C8E650F8B0CD}" type="datetime1">
              <a:rPr lang="pt-BR"/>
              <a:pPr>
                <a:defRPr/>
              </a:pPr>
              <a:t>20/12/2013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08BB6-6F30-441A-92D9-E51F63C35E7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Conector reto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tângulo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Elipse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2" name="Espaço Reservado para Data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41B1194-EE5F-4AA8-9A8C-A78FF0F0EE07}" type="datetime1">
              <a:rPr lang="pt-BR"/>
              <a:pPr>
                <a:defRPr/>
              </a:pPr>
              <a:t>20/12/2013</a:t>
            </a:fld>
            <a:endParaRPr lang="pt-BR"/>
          </a:p>
        </p:txBody>
      </p:sp>
      <p:sp>
        <p:nvSpPr>
          <p:cNvPr id="13" name="Espaço Reservado para Número de Slide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DFB0F55-E996-4B4C-8E86-7C75E1A751C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4" name="Espaço Reservado para Rodapé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lipse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tângulo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2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23F9D40-14B3-4A94-9026-C7B386D0B6FA}" type="datetime1">
              <a:rPr lang="pt-BR"/>
              <a:pPr>
                <a:defRPr/>
              </a:pPr>
              <a:t>20/12/2013</a:t>
            </a:fld>
            <a:endParaRPr lang="pt-BR"/>
          </a:p>
        </p:txBody>
      </p:sp>
      <p:sp>
        <p:nvSpPr>
          <p:cNvPr id="13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E9467C6-CC44-4176-B505-024BF65AB5A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4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28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4788FA4-5A3A-4993-90EC-DE6C57F181CD}" type="datetime1">
              <a:rPr lang="pt-BR"/>
              <a:pPr>
                <a:defRPr/>
              </a:pPr>
              <a:t>20/12/2013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Elipse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12485F5-E640-4C8C-8C1B-991DFC78851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82" r:id="rId4"/>
    <p:sldLayoutId id="2147483883" r:id="rId5"/>
    <p:sldLayoutId id="2147483891" r:id="rId6"/>
    <p:sldLayoutId id="2147483884" r:id="rId7"/>
    <p:sldLayoutId id="2147483892" r:id="rId8"/>
    <p:sldLayoutId id="2147483893" r:id="rId9"/>
    <p:sldLayoutId id="2147483885" r:id="rId10"/>
    <p:sldLayoutId id="2147483886" r:id="rId11"/>
    <p:sldLayoutId id="214748388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-tokyo.ac.jp/" TargetMode="External"/><Relationship Id="rId2" Type="http://schemas.openxmlformats.org/officeDocument/2006/relationships/hyperlink" Target="http://www.umass.edu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-tokio.ac.jp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registro.br/cgi-bin/whois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reshark.org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fam.edu.b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0" y="428625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3200" u="sng">
                <a:solidFill>
                  <a:schemeClr val="accent2"/>
                </a:solidFill>
                <a:latin typeface="Comic Sans MS" pitchFamily="66" charset="0"/>
              </a:rPr>
              <a:t>Infra-Estrutura de Comunicação</a:t>
            </a:r>
            <a:br>
              <a:rPr lang="pt-BR" sz="3200" u="sng">
                <a:solidFill>
                  <a:schemeClr val="accent2"/>
                </a:solidFill>
                <a:latin typeface="Comic Sans MS" pitchFamily="66" charset="0"/>
              </a:rPr>
            </a:br>
            <a:r>
              <a:rPr lang="pt-BR" sz="3200" u="sng">
                <a:solidFill>
                  <a:schemeClr val="accent2"/>
                </a:solidFill>
                <a:latin typeface="Comic Sans MS" pitchFamily="66" charset="0"/>
              </a:rPr>
              <a:t>(IF678)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0" y="428625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dirty="0">
                <a:latin typeface="Comic Sans MS" pitchFamily="66" charset="0"/>
              </a:rPr>
              <a:t>Aula Prática 01 – </a:t>
            </a:r>
            <a:r>
              <a:rPr lang="pt-BR" dirty="0" smtClean="0">
                <a:latin typeface="Comic Sans MS" pitchFamily="66" charset="0"/>
              </a:rPr>
              <a:t>2012.2</a:t>
            </a: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0" y="5857875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600">
                <a:latin typeface="Comic Sans MS" pitchFamily="66" charset="0"/>
              </a:rPr>
              <a:t>CIn/UFPE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0671" y="1655165"/>
            <a:ext cx="914400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t-BR" sz="2000" dirty="0">
              <a:latin typeface="Comic Sans MS" pitchFamily="66" charset="0"/>
            </a:endParaRPr>
          </a:p>
          <a:p>
            <a:pPr algn="ctr"/>
            <a:r>
              <a:rPr lang="pt-BR" sz="2000" dirty="0" smtClean="0">
                <a:latin typeface="Comic Sans MS" pitchFamily="66" charset="0"/>
              </a:rPr>
              <a:t>Rafael </a:t>
            </a:r>
            <a:r>
              <a:rPr lang="pt-BR" sz="2000" dirty="0" smtClean="0">
                <a:latin typeface="Comic Sans MS" pitchFamily="66" charset="0"/>
              </a:rPr>
              <a:t>Lucena</a:t>
            </a:r>
          </a:p>
          <a:p>
            <a:pPr algn="ctr"/>
            <a:r>
              <a:rPr lang="pt-BR" sz="2000" dirty="0" err="1" smtClean="0">
                <a:latin typeface="Comic Sans MS" pitchFamily="66" charset="0"/>
              </a:rPr>
              <a:t>Rayana</a:t>
            </a:r>
            <a:r>
              <a:rPr lang="pt-BR" sz="2000" dirty="0" smtClean="0">
                <a:latin typeface="Comic Sans MS" pitchFamily="66" charset="0"/>
              </a:rPr>
              <a:t> Alencar</a:t>
            </a:r>
            <a:endParaRPr lang="pt-BR" sz="2000" dirty="0" smtClean="0">
              <a:latin typeface="Comic Sans MS" pitchFamily="66" charset="0"/>
            </a:endParaRPr>
          </a:p>
          <a:p>
            <a:pPr algn="ctr"/>
            <a:r>
              <a:rPr lang="pt-BR" sz="2000" dirty="0" smtClean="0">
                <a:latin typeface="Comic Sans MS" pitchFamily="66" charset="0"/>
              </a:rPr>
              <a:t>Rodolfo </a:t>
            </a:r>
            <a:r>
              <a:rPr lang="pt-BR" sz="2000" dirty="0" smtClean="0">
                <a:latin typeface="Comic Sans MS" pitchFamily="66" charset="0"/>
              </a:rPr>
              <a:t>Santos </a:t>
            </a:r>
          </a:p>
          <a:p>
            <a:pPr algn="ctr"/>
            <a:r>
              <a:rPr lang="pt-BR" sz="2000" dirty="0" smtClean="0">
                <a:latin typeface="Comic Sans MS" pitchFamily="66" charset="0"/>
              </a:rPr>
              <a:t>Rubens Lopes</a:t>
            </a:r>
          </a:p>
          <a:p>
            <a:pPr algn="ctr"/>
            <a:r>
              <a:rPr lang="pt-BR" sz="2000" dirty="0" smtClean="0">
                <a:latin typeface="Comic Sans MS" pitchFamily="66" charset="0"/>
              </a:rPr>
              <a:t>João Pedro Cordeiro</a:t>
            </a:r>
            <a:endParaRPr lang="pt-BR" sz="1600" dirty="0">
              <a:latin typeface="Comic Sans MS" pitchFamily="66" charset="0"/>
            </a:endParaRPr>
          </a:p>
          <a:p>
            <a:pPr algn="ctr"/>
            <a:endParaRPr lang="pt-BR" sz="1600" dirty="0">
              <a:latin typeface="Comic Sans MS" pitchFamily="66" charset="0"/>
            </a:endParaRPr>
          </a:p>
          <a:p>
            <a:pPr algn="ctr"/>
            <a:r>
              <a:rPr lang="pt-BR" sz="1600" dirty="0" smtClean="0">
                <a:latin typeface="Comic Sans MS" pitchFamily="66" charset="0"/>
              </a:rPr>
              <a:t> </a:t>
            </a:r>
            <a:endParaRPr lang="pt-BR" sz="1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smtClean="0">
                <a:solidFill>
                  <a:srgbClr val="FF0000"/>
                </a:solidFill>
                <a:latin typeface="Comic Sans MS" pitchFamily="66" charset="0"/>
              </a:rPr>
              <a:t> Perguntas:</a:t>
            </a:r>
            <a:endParaRPr lang="pt-BR" sz="3600" smtClean="0">
              <a:solidFill>
                <a:srgbClr val="FF0000"/>
              </a:solidFill>
            </a:endParaRPr>
          </a:p>
        </p:txBody>
      </p:sp>
      <p:sp>
        <p:nvSpPr>
          <p:cNvPr id="14339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dirty="0" smtClean="0">
                <a:latin typeface="Comic Sans MS" pitchFamily="66" charset="0"/>
              </a:rPr>
              <a:t>A) </a:t>
            </a:r>
            <a:r>
              <a:rPr lang="pt-BR" dirty="0" smtClean="0">
                <a:latin typeface="Comic Sans MS" pitchFamily="66" charset="0"/>
                <a:cs typeface="Arial" charset="0"/>
              </a:rPr>
              <a:t>Por que os pacotes foram para o Sudeste e Centro-Oeste em vez de seguirem diretamente para o Norte? </a:t>
            </a:r>
          </a:p>
          <a:p>
            <a:pPr eaLnBrk="1" hangingPunct="1">
              <a:lnSpc>
                <a:spcPct val="90000"/>
              </a:lnSpc>
            </a:pPr>
            <a:endParaRPr lang="pt-BR" dirty="0" smtClean="0">
              <a:latin typeface="Comic Sans MS" pitchFamily="66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t-BR" dirty="0" smtClean="0">
                <a:latin typeface="Comic Sans MS" pitchFamily="66" charset="0"/>
                <a:cs typeface="Arial" charset="0"/>
              </a:rPr>
              <a:t>B) Por que o atraso cresce a cada salto? Por que há uma grande diferença entre alguns saltos?  </a:t>
            </a:r>
          </a:p>
          <a:p>
            <a:pPr eaLnBrk="1" hangingPunct="1">
              <a:lnSpc>
                <a:spcPct val="90000"/>
              </a:lnSpc>
              <a:buNone/>
            </a:pPr>
            <a:endParaRPr lang="pt-BR" dirty="0" smtClean="0">
              <a:latin typeface="Comic Sans MS" pitchFamily="66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t-BR" dirty="0" smtClean="0">
                <a:latin typeface="Comic Sans MS" pitchFamily="66" charset="0"/>
                <a:cs typeface="Arial" charset="0"/>
              </a:rPr>
              <a:t>C) Qual o IP do roteador de acesso à Internet do </a:t>
            </a:r>
            <a:r>
              <a:rPr lang="pt-BR" dirty="0" err="1" smtClean="0">
                <a:latin typeface="Comic Sans MS" pitchFamily="66" charset="0"/>
                <a:cs typeface="Arial" charset="0"/>
              </a:rPr>
              <a:t>CIn</a:t>
            </a:r>
            <a:r>
              <a:rPr lang="pt-BR" dirty="0" smtClean="0">
                <a:latin typeface="Comic Sans MS" pitchFamily="66" charset="0"/>
                <a:cs typeface="Arial" charset="0"/>
              </a:rPr>
              <a:t>?</a:t>
            </a:r>
            <a:endParaRPr lang="pt-BR" dirty="0" smtClean="0">
              <a:latin typeface="Comic Sans MS" pitchFamily="66" charset="0"/>
            </a:endParaRPr>
          </a:p>
          <a:p>
            <a:pPr eaLnBrk="1" hangingPunct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dirty="0" smtClean="0">
                <a:solidFill>
                  <a:srgbClr val="FF0000"/>
                </a:solidFill>
                <a:latin typeface="Comic Sans MS" pitchFamily="66" charset="0"/>
              </a:rPr>
              <a:t>PERGUNTAS (CONT.):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pt-BR" dirty="0" smtClean="0">
                <a:latin typeface="Comic Sans MS" pitchFamily="66" charset="0"/>
                <a:cs typeface="Arial" charset="0"/>
              </a:rPr>
              <a:t>D) Pode ser que o </a:t>
            </a:r>
            <a:r>
              <a:rPr lang="pt-BR" dirty="0" err="1" smtClean="0">
                <a:latin typeface="Comic Sans MS" pitchFamily="66" charset="0"/>
                <a:cs typeface="Arial" charset="0"/>
              </a:rPr>
              <a:t>traceroute</a:t>
            </a:r>
            <a:r>
              <a:rPr lang="pt-BR" dirty="0" smtClean="0">
                <a:latin typeface="Comic Sans MS" pitchFamily="66" charset="0"/>
                <a:cs typeface="Arial" charset="0"/>
              </a:rPr>
              <a:t> termine em 30 saltos mas tendo só </a:t>
            </a:r>
            <a:r>
              <a:rPr lang="pt-BR" dirty="0" err="1" smtClean="0">
                <a:latin typeface="Comic Sans MS" pitchFamily="66" charset="0"/>
                <a:cs typeface="Arial" charset="0"/>
              </a:rPr>
              <a:t>asteríscos</a:t>
            </a:r>
            <a:r>
              <a:rPr lang="pt-BR" dirty="0" smtClean="0">
                <a:latin typeface="Comic Sans MS" pitchFamily="66" charset="0"/>
                <a:cs typeface="Arial" charset="0"/>
              </a:rPr>
              <a:t> a partir do 11º salto. Qual a razão?</a:t>
            </a:r>
          </a:p>
          <a:p>
            <a:pPr eaLnBrk="1" hangingPunct="1"/>
            <a:endParaRPr lang="pt-BR" dirty="0" smtClean="0">
              <a:latin typeface="Comic Sans MS" pitchFamily="66" charset="0"/>
              <a:cs typeface="Arial" charset="0"/>
            </a:endParaRPr>
          </a:p>
          <a:p>
            <a:pPr eaLnBrk="1" hangingPunct="1"/>
            <a:r>
              <a:rPr lang="pt-BR" dirty="0" smtClean="0">
                <a:latin typeface="Comic Sans MS" pitchFamily="66" charset="0"/>
                <a:cs typeface="Arial" charset="0"/>
              </a:rPr>
              <a:t>E) Façam um </a:t>
            </a:r>
            <a:r>
              <a:rPr lang="pt-BR" dirty="0" err="1" smtClean="0">
                <a:latin typeface="Comic Sans MS" pitchFamily="66" charset="0"/>
                <a:cs typeface="Arial" charset="0"/>
              </a:rPr>
              <a:t>traceroute</a:t>
            </a:r>
            <a:r>
              <a:rPr lang="pt-BR" dirty="0" smtClean="0">
                <a:latin typeface="Comic Sans MS" pitchFamily="66" charset="0"/>
                <a:cs typeface="Arial" charset="0"/>
              </a:rPr>
              <a:t> para </a:t>
            </a:r>
            <a:r>
              <a:rPr lang="pt-BR" dirty="0" smtClean="0">
                <a:latin typeface="Comic Sans MS" pitchFamily="66" charset="0"/>
                <a:cs typeface="Arial" charset="0"/>
                <a:hlinkClick r:id="rId2"/>
              </a:rPr>
              <a:t>www.umass.edu</a:t>
            </a:r>
            <a:r>
              <a:rPr lang="pt-BR" dirty="0" smtClean="0">
                <a:latin typeface="Comic Sans MS" pitchFamily="66" charset="0"/>
                <a:cs typeface="Arial" charset="0"/>
              </a:rPr>
              <a:t> e depois para </a:t>
            </a:r>
            <a:r>
              <a:rPr lang="pt-BR" dirty="0" smtClean="0">
                <a:hlinkClick r:id="rId3"/>
              </a:rPr>
              <a:t>www.u-tokyo.ac.jp</a:t>
            </a:r>
            <a:r>
              <a:rPr lang="pt-BR" dirty="0" smtClean="0">
                <a:latin typeface="Comic Sans MS" pitchFamily="66" charset="0"/>
                <a:cs typeface="Arial" charset="0"/>
              </a:rPr>
              <a:t>. Por que a ordem de grandeza dos atrasos cresceu em comparação ao obtido com o primeiro </a:t>
            </a:r>
            <a:r>
              <a:rPr lang="pt-BR" dirty="0" err="1" smtClean="0">
                <a:latin typeface="Comic Sans MS" pitchFamily="66" charset="0"/>
                <a:cs typeface="Arial" charset="0"/>
              </a:rPr>
              <a:t>traceroute</a:t>
            </a:r>
            <a:r>
              <a:rPr lang="pt-BR" dirty="0" smtClean="0">
                <a:latin typeface="Comic Sans MS" pitchFamily="66" charset="0"/>
                <a:cs typeface="Arial" charset="0"/>
              </a:rPr>
              <a:t>?</a:t>
            </a:r>
          </a:p>
          <a:p>
            <a:pPr eaLnBrk="1" hangingPunct="1"/>
            <a:endParaRPr lang="pt-BR" dirty="0" smtClean="0">
              <a:latin typeface="Comic Sans MS" pitchFamily="66" charset="0"/>
              <a:cs typeface="Arial" charset="0"/>
            </a:endParaRPr>
          </a:p>
          <a:p>
            <a:pPr eaLnBrk="1" hangingPunct="1"/>
            <a:r>
              <a:rPr lang="pt-BR" dirty="0" smtClean="0">
                <a:latin typeface="Comic Sans MS" pitchFamily="66" charset="0"/>
                <a:cs typeface="Arial" charset="0"/>
              </a:rPr>
              <a:t>F) Repita os exercícios usando a Internet de sua casa. Observou diferenças? Quais?</a:t>
            </a:r>
          </a:p>
          <a:p>
            <a:pPr eaLnBrk="1" hangingPunct="1"/>
            <a:endParaRPr lang="pt-BR" dirty="0" smtClean="0">
              <a:latin typeface="Comic Sans MS" pitchFamily="66" charset="0"/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pt-BR" dirty="0" smtClean="0">
              <a:latin typeface="Comic Sans MS" pitchFamily="66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title"/>
          </p:nvPr>
        </p:nvSpPr>
        <p:spPr>
          <a:xfrm>
            <a:off x="357188" y="285750"/>
            <a:ext cx="8229600" cy="11398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u="sng" smtClean="0">
                <a:solidFill>
                  <a:srgbClr val="FF0000"/>
                </a:solidFill>
                <a:latin typeface="Comic Sans MS" pitchFamily="66" charset="0"/>
              </a:rPr>
              <a:t>Backbone RNP</a:t>
            </a:r>
            <a:endParaRPr lang="pt-BR" smtClean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597199"/>
            <a:ext cx="5860132" cy="5260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smtClean="0">
                <a:solidFill>
                  <a:srgbClr val="FF0000"/>
                </a:solidFill>
                <a:latin typeface="Comic Sans MS" pitchFamily="66" charset="0"/>
              </a:rPr>
              <a:t>Ping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pt-BR" smtClean="0">
                <a:latin typeface="Comic Sans MS" pitchFamily="66" charset="0"/>
              </a:rPr>
              <a:t>Façam um ping para diversos endereços diferentes, observando as respostas.</a:t>
            </a:r>
          </a:p>
          <a:p>
            <a:pPr eaLnBrk="1" hangingPunct="1"/>
            <a:endParaRPr lang="pt-BR" smtClean="0">
              <a:latin typeface="Comic Sans MS" pitchFamily="66" charset="0"/>
            </a:endParaRPr>
          </a:p>
          <a:p>
            <a:pPr eaLnBrk="1" hangingPunct="1"/>
            <a:r>
              <a:rPr lang="pt-BR" smtClean="0">
                <a:latin typeface="Comic Sans MS" pitchFamily="66" charset="0"/>
              </a:rPr>
              <a:t>Comando: ping destinatário</a:t>
            </a:r>
          </a:p>
          <a:p>
            <a:pPr eaLnBrk="1" hangingPunct="1"/>
            <a:endParaRPr lang="pt-BR" smtClean="0">
              <a:latin typeface="Comic Sans MS" pitchFamily="66" charset="0"/>
            </a:endParaRPr>
          </a:p>
          <a:p>
            <a:pPr eaLnBrk="1" hangingPunct="1"/>
            <a:r>
              <a:rPr lang="pt-BR" smtClean="0">
                <a:latin typeface="Comic Sans MS" pitchFamily="66" charset="0"/>
              </a:rPr>
              <a:t>Como funciona o ping?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823913" y="304800"/>
            <a:ext cx="7516812" cy="98425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smtClean="0">
                <a:solidFill>
                  <a:srgbClr val="FF0000"/>
                </a:solidFill>
                <a:latin typeface="Comic Sans MS" pitchFamily="66" charset="0"/>
              </a:rPr>
              <a:t>Telnet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188" y="1412875"/>
            <a:ext cx="7847012" cy="5184775"/>
          </a:xfrm>
        </p:spPr>
        <p:txBody>
          <a:bodyPr/>
          <a:lstStyle/>
          <a:p>
            <a:pPr eaLnBrk="1" hangingPunct="1"/>
            <a:r>
              <a:rPr lang="pt-BR" smtClean="0"/>
              <a:t>Protocolo cliente-servidor da camada de aplicação</a:t>
            </a:r>
          </a:p>
          <a:p>
            <a:pPr eaLnBrk="1" hangingPunct="1">
              <a:lnSpc>
                <a:spcPct val="150000"/>
              </a:lnSpc>
            </a:pPr>
            <a:r>
              <a:rPr lang="pt-BR" smtClean="0"/>
              <a:t>Permite acesso remoto</a:t>
            </a:r>
          </a:p>
          <a:p>
            <a:pPr eaLnBrk="1" hangingPunct="1">
              <a:lnSpc>
                <a:spcPct val="150000"/>
              </a:lnSpc>
            </a:pPr>
            <a:r>
              <a:rPr lang="pt-BR" smtClean="0"/>
              <a:t>Telnet [RFC 854] não possui criptografia</a:t>
            </a:r>
          </a:p>
          <a:p>
            <a:pPr eaLnBrk="1" hangingPunct="1">
              <a:lnSpc>
                <a:spcPct val="150000"/>
              </a:lnSpc>
            </a:pPr>
            <a:r>
              <a:rPr lang="pt-BR" smtClean="0"/>
              <a:t>Um sniffer escuta a rede facilmente</a:t>
            </a:r>
          </a:p>
          <a:p>
            <a:pPr eaLnBrk="1" hangingPunct="1">
              <a:lnSpc>
                <a:spcPct val="150000"/>
              </a:lnSpc>
            </a:pPr>
            <a:r>
              <a:rPr lang="pt-BR" smtClean="0"/>
              <a:t>Telnet x SSH</a:t>
            </a:r>
          </a:p>
          <a:p>
            <a:pPr eaLnBrk="1" hangingPunct="1">
              <a:lnSpc>
                <a:spcPct val="150000"/>
              </a:lnSpc>
            </a:pPr>
            <a:endParaRPr lang="pt-BR" smtClean="0"/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endParaRPr lang="pt-BR" sz="1800" smtClean="0"/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pt-BR" sz="1800" smtClean="0"/>
              <a:t>usaremos ele daqui a pouco....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72526A2-9B1C-4D83-8546-F87FC036E8FB}" type="slidenum">
              <a:rPr lang="pt-BR" smtClean="0">
                <a:latin typeface="Times New Roman" pitchFamily="18" charset="0"/>
              </a:rPr>
              <a:pPr/>
              <a:t>15</a:t>
            </a:fld>
            <a:endParaRPr lang="pt-BR" smtClean="0"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3810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3200" u="sng">
                <a:solidFill>
                  <a:srgbClr val="FF0000"/>
                </a:solidFill>
                <a:latin typeface="Comic Sans MS" pitchFamily="66" charset="0"/>
              </a:rPr>
              <a:t>O Protocolo HTTP</a:t>
            </a:r>
          </a:p>
        </p:txBody>
      </p:sp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304800" y="1435100"/>
            <a:ext cx="8458200" cy="471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7625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400">
                <a:latin typeface="Comic Sans MS" pitchFamily="66" charset="0"/>
              </a:rPr>
              <a:t> </a:t>
            </a:r>
            <a:r>
              <a:rPr lang="pt-BR" sz="2000">
                <a:latin typeface="Comic Sans MS" pitchFamily="66" charset="0"/>
              </a:rPr>
              <a:t>HTTP – Protocolo de Transferência de Hipertexto</a:t>
            </a:r>
          </a:p>
          <a:p>
            <a:pPr marL="47625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É o protocolo base da WEB</a:t>
            </a:r>
          </a:p>
          <a:p>
            <a:pPr marL="47625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Viabiliza a obtenção de Objetos(páginas, imagens...)</a:t>
            </a:r>
          </a:p>
          <a:p>
            <a:pPr marL="47625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Funciona no modelo cliente-servidor</a:t>
            </a:r>
          </a:p>
          <a:p>
            <a:pPr marL="47625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O HTTP define como o cliente (</a:t>
            </a:r>
            <a:r>
              <a:rPr lang="en-US" sz="2000">
                <a:latin typeface="Comic Sans MS" pitchFamily="66" charset="0"/>
              </a:rPr>
              <a:t>browser</a:t>
            </a:r>
            <a:r>
              <a:rPr lang="pt-BR" sz="2000">
                <a:latin typeface="Comic Sans MS" pitchFamily="66" charset="0"/>
              </a:rPr>
              <a:t>) requisita as páginas WEB e como o servidor as transfere </a:t>
            </a:r>
          </a:p>
          <a:p>
            <a:pPr marL="47625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Usa o TCP como transportador, podendo assim garantir transmissões confiáveis</a:t>
            </a:r>
          </a:p>
          <a:p>
            <a:pPr marL="47625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Utiliza a porta 80 como padrão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27D5B5C-8672-42A7-A7EB-EDD04FB16CE5}" type="slidenum">
              <a:rPr lang="pt-BR" smtClean="0">
                <a:latin typeface="Times New Roman" pitchFamily="18" charset="0"/>
              </a:rPr>
              <a:pPr/>
              <a:t>16</a:t>
            </a:fld>
            <a:endParaRPr lang="pt-BR" smtClean="0">
              <a:latin typeface="Times New Roman" pitchFamily="18" charset="0"/>
            </a:endParaRPr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395288" y="11588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3200" u="sng">
                <a:solidFill>
                  <a:srgbClr val="FF0000"/>
                </a:solidFill>
                <a:latin typeface="Comic Sans MS" pitchFamily="66" charset="0"/>
              </a:rPr>
              <a:t>Métodos HTTP</a:t>
            </a:r>
          </a:p>
        </p:txBody>
      </p:sp>
      <p:sp>
        <p:nvSpPr>
          <p:cNvPr id="20484" name="Rectangle 3"/>
          <p:cNvSpPr>
            <a:spLocks noChangeArrowheads="1"/>
          </p:cNvSpPr>
          <p:nvPr/>
        </p:nvSpPr>
        <p:spPr bwMode="auto">
          <a:xfrm>
            <a:off x="179388" y="1412875"/>
            <a:ext cx="8458200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7625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400" dirty="0">
                <a:latin typeface="Comic Sans MS" pitchFamily="66" charset="0"/>
              </a:rPr>
              <a:t> </a:t>
            </a:r>
            <a:r>
              <a:rPr lang="pt-BR" sz="2000" dirty="0">
                <a:latin typeface="Comic Sans MS" pitchFamily="66" charset="0"/>
              </a:rPr>
              <a:t>Alguns métodos do HTTP 1.1:</a:t>
            </a:r>
          </a:p>
          <a:p>
            <a:pPr marL="1428750" lvl="1" indent="-28575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pt-BR" sz="2000" dirty="0" smtClean="0">
              <a:latin typeface="Comic Sans MS" pitchFamily="66" charset="0"/>
            </a:endParaRPr>
          </a:p>
          <a:p>
            <a:pPr marL="1428750" lvl="1" indent="-28575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 </a:t>
            </a:r>
            <a:r>
              <a:rPr lang="pt-BR" sz="2000" dirty="0">
                <a:latin typeface="Comic Sans MS" pitchFamily="66" charset="0"/>
              </a:rPr>
              <a:t>GET: busca um objeto definido por uma URL </a:t>
            </a:r>
            <a:r>
              <a:rPr lang="pt-BR" sz="2000" dirty="0" smtClean="0">
                <a:latin typeface="Comic Sans MS" pitchFamily="66" charset="0"/>
              </a:rPr>
              <a:t>requisição</a:t>
            </a:r>
          </a:p>
          <a:p>
            <a:pPr marL="1428750" lvl="1" indent="-28575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pt-BR" sz="2000" dirty="0">
              <a:latin typeface="Comic Sans MS" pitchFamily="66" charset="0"/>
            </a:endParaRPr>
          </a:p>
          <a:p>
            <a:pPr marL="1428750" lvl="1" indent="-28575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 PUT: indica que os dados no corpo da consulta devem ser armazenados na URL </a:t>
            </a:r>
            <a:r>
              <a:rPr lang="pt-BR" sz="2000" dirty="0" smtClean="0">
                <a:latin typeface="Comic Sans MS" pitchFamily="66" charset="0"/>
              </a:rPr>
              <a:t>especificada</a:t>
            </a:r>
          </a:p>
          <a:p>
            <a:pPr marL="1428750" lvl="1" indent="-28575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pt-BR" sz="2000" dirty="0">
              <a:latin typeface="Comic Sans MS" pitchFamily="66" charset="0"/>
            </a:endParaRPr>
          </a:p>
          <a:p>
            <a:pPr marL="1428750" lvl="1" indent="-28575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 POST: envia dados para serem processados pelo servidor no corpo da </a:t>
            </a:r>
            <a:r>
              <a:rPr lang="pt-BR" sz="2000" dirty="0" smtClean="0">
                <a:latin typeface="Comic Sans MS" pitchFamily="66" charset="0"/>
              </a:rPr>
              <a:t>mensagem</a:t>
            </a:r>
          </a:p>
          <a:p>
            <a:pPr marL="1428750" lvl="1" indent="-28575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pt-BR" sz="2000" dirty="0">
              <a:latin typeface="Comic Sans MS" pitchFamily="66" charset="0"/>
            </a:endParaRPr>
          </a:p>
          <a:p>
            <a:pPr marL="1428750" lvl="1" indent="-28575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 HEAD: Similar ao método GET, mas retorna somente o cabeçalho da resposta do </a:t>
            </a:r>
            <a:r>
              <a:rPr lang="pt-BR" sz="2000" dirty="0" smtClean="0">
                <a:latin typeface="Comic Sans MS" pitchFamily="66" charset="0"/>
              </a:rPr>
              <a:t>servidor</a:t>
            </a:r>
          </a:p>
          <a:p>
            <a:pPr marL="1428750" lvl="1" indent="-28575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pt-BR" sz="2000" dirty="0">
              <a:latin typeface="Comic Sans MS" pitchFamily="66" charset="0"/>
            </a:endParaRPr>
          </a:p>
          <a:p>
            <a:pPr marL="1428750" lvl="1" indent="-28575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 DELETE: apaga o arquivo especificado na URL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B2479B6-11AC-45D5-8904-B0866C9A5C5E}" type="slidenum">
              <a:rPr lang="pt-BR" smtClean="0">
                <a:latin typeface="Times New Roman" pitchFamily="18" charset="0"/>
              </a:rPr>
              <a:pPr/>
              <a:t>17</a:t>
            </a:fld>
            <a:endParaRPr lang="pt-BR" smtClean="0"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395288" y="11588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3200" u="sng">
                <a:solidFill>
                  <a:srgbClr val="FF0000"/>
                </a:solidFill>
                <a:latin typeface="Comic Sans MS" pitchFamily="66" charset="0"/>
              </a:rPr>
              <a:t>Experimentos com HTTP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684213" y="1412875"/>
            <a:ext cx="80645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tx1"/>
              </a:buClr>
              <a:buFontTx/>
              <a:buChar char="•"/>
            </a:pPr>
            <a:r>
              <a:rPr lang="pt-BR" sz="2400" dirty="0">
                <a:latin typeface="Comic Sans MS" pitchFamily="66" charset="0"/>
              </a:rPr>
              <a:t> </a:t>
            </a:r>
            <a:r>
              <a:rPr lang="pt-BR" sz="2400" dirty="0" smtClean="0">
                <a:latin typeface="Comic Sans MS" pitchFamily="66" charset="0"/>
              </a:rPr>
              <a:t>Baixem o </a:t>
            </a:r>
            <a:r>
              <a:rPr lang="pt-BR" sz="2400" dirty="0" err="1" smtClean="0">
                <a:latin typeface="Comic Sans MS" pitchFamily="66" charset="0"/>
              </a:rPr>
              <a:t>putty</a:t>
            </a:r>
            <a:r>
              <a:rPr lang="pt-BR" sz="2400" dirty="0">
                <a:latin typeface="Comic Sans MS" pitchFamily="66" charset="0"/>
              </a:rPr>
              <a:t>: </a:t>
            </a:r>
            <a:endParaRPr lang="pt-BR" sz="2400" dirty="0" smtClean="0">
              <a:latin typeface="Comic Sans MS" pitchFamily="66" charset="0"/>
            </a:endParaRPr>
          </a:p>
          <a:p>
            <a:pPr>
              <a:buClr>
                <a:schemeClr val="tx1"/>
              </a:buClr>
            </a:pPr>
            <a:r>
              <a:rPr lang="pt-BR" sz="1600" dirty="0" smtClean="0">
                <a:latin typeface="Comic Sans MS" pitchFamily="66" charset="0"/>
              </a:rPr>
              <a:t>http://cin.ufpe.br/~jpmc/comunicacao/Aula%20Pratica%201%20-%20putty.rar</a:t>
            </a:r>
            <a:endParaRPr lang="pt-BR" sz="1400" dirty="0" smtClean="0">
              <a:latin typeface="Comic Sans MS" pitchFamily="66" charset="0"/>
            </a:endParaRPr>
          </a:p>
          <a:p>
            <a:pPr>
              <a:buClr>
                <a:schemeClr val="tx1"/>
              </a:buClr>
              <a:buFontTx/>
              <a:buChar char="•"/>
            </a:pPr>
            <a:endParaRPr lang="pt-BR" sz="2000" dirty="0">
              <a:latin typeface="Comic Sans MS" pitchFamily="66" charset="0"/>
            </a:endParaRPr>
          </a:p>
          <a:p>
            <a:pPr>
              <a:buClr>
                <a:schemeClr val="tx1"/>
              </a:buClr>
            </a:pPr>
            <a:endParaRPr lang="pt-BR" sz="2000" dirty="0">
              <a:latin typeface="Comic Sans MS" pitchFamily="66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232" y="2276872"/>
            <a:ext cx="4608512" cy="4439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97572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B2479B6-11AC-45D5-8904-B0866C9A5C5E}" type="slidenum">
              <a:rPr lang="pt-BR" smtClean="0">
                <a:latin typeface="Times New Roman" pitchFamily="18" charset="0"/>
              </a:rPr>
              <a:pPr/>
              <a:t>18</a:t>
            </a:fld>
            <a:endParaRPr lang="pt-BR" smtClean="0"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395288" y="11588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3200" u="sng" dirty="0">
                <a:solidFill>
                  <a:srgbClr val="FF0000"/>
                </a:solidFill>
                <a:latin typeface="Comic Sans MS" pitchFamily="66" charset="0"/>
              </a:rPr>
              <a:t>Experimentos com HTTP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684213" y="1412875"/>
            <a:ext cx="80645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tx1"/>
              </a:buClr>
              <a:buFontTx/>
              <a:buChar char="•"/>
            </a:pPr>
            <a:r>
              <a:rPr lang="pt-BR" sz="2400" dirty="0">
                <a:latin typeface="Comic Sans MS" pitchFamily="66" charset="0"/>
              </a:rPr>
              <a:t> </a:t>
            </a:r>
            <a:r>
              <a:rPr lang="pt-BR" sz="2400" dirty="0" smtClean="0">
                <a:latin typeface="Comic Sans MS" pitchFamily="66" charset="0"/>
              </a:rPr>
              <a:t>Configurem o </a:t>
            </a:r>
            <a:r>
              <a:rPr lang="pt-BR" sz="2400" dirty="0" err="1" smtClean="0">
                <a:latin typeface="Comic Sans MS" pitchFamily="66" charset="0"/>
              </a:rPr>
              <a:t>putty</a:t>
            </a:r>
            <a:r>
              <a:rPr lang="pt-BR" sz="2400" dirty="0" smtClean="0">
                <a:latin typeface="Comic Sans MS" pitchFamily="66" charset="0"/>
              </a:rPr>
              <a:t>: </a:t>
            </a:r>
          </a:p>
          <a:p>
            <a:pPr>
              <a:buClr>
                <a:schemeClr val="tx1"/>
              </a:buClr>
              <a:buFontTx/>
              <a:buChar char="•"/>
            </a:pPr>
            <a:endParaRPr lang="pt-BR" sz="2000" dirty="0">
              <a:latin typeface="Comic Sans MS" pitchFamily="66" charset="0"/>
            </a:endParaRPr>
          </a:p>
          <a:p>
            <a:pPr>
              <a:buClr>
                <a:schemeClr val="tx1"/>
              </a:buClr>
            </a:pPr>
            <a:endParaRPr lang="pt-BR" sz="2000" dirty="0">
              <a:latin typeface="Comic Sans MS" pitchFamily="66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012" y="1938908"/>
            <a:ext cx="4938008" cy="4745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tângulo 1"/>
          <p:cNvSpPr/>
          <p:nvPr/>
        </p:nvSpPr>
        <p:spPr>
          <a:xfrm>
            <a:off x="4211513" y="3429000"/>
            <a:ext cx="576511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4388868" y="5733256"/>
            <a:ext cx="576511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40178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951484"/>
            <a:ext cx="4931817" cy="474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95288" y="11588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3200" u="sng" dirty="0">
                <a:solidFill>
                  <a:srgbClr val="FF0000"/>
                </a:solidFill>
                <a:latin typeface="Comic Sans MS" pitchFamily="66" charset="0"/>
              </a:rPr>
              <a:t>Experimentos com HTTP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84213" y="1412875"/>
            <a:ext cx="80645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tx1"/>
              </a:buClr>
              <a:buFontTx/>
              <a:buChar char="•"/>
            </a:pPr>
            <a:r>
              <a:rPr lang="pt-BR" sz="2400" dirty="0">
                <a:latin typeface="Comic Sans MS" pitchFamily="66" charset="0"/>
              </a:rPr>
              <a:t> </a:t>
            </a:r>
            <a:r>
              <a:rPr lang="pt-BR" sz="2400" dirty="0" smtClean="0">
                <a:latin typeface="Comic Sans MS" pitchFamily="66" charset="0"/>
              </a:rPr>
              <a:t>Configurem o </a:t>
            </a:r>
            <a:r>
              <a:rPr lang="pt-BR" sz="2400" dirty="0" err="1" smtClean="0">
                <a:latin typeface="Comic Sans MS" pitchFamily="66" charset="0"/>
              </a:rPr>
              <a:t>putty</a:t>
            </a:r>
            <a:r>
              <a:rPr lang="pt-BR" sz="2400" dirty="0" smtClean="0">
                <a:latin typeface="Comic Sans MS" pitchFamily="66" charset="0"/>
              </a:rPr>
              <a:t>: </a:t>
            </a:r>
          </a:p>
          <a:p>
            <a:pPr>
              <a:buClr>
                <a:schemeClr val="tx1"/>
              </a:buClr>
              <a:buFontTx/>
              <a:buChar char="•"/>
            </a:pPr>
            <a:endParaRPr lang="pt-BR" sz="2000" dirty="0">
              <a:latin typeface="Comic Sans MS" pitchFamily="66" charset="0"/>
            </a:endParaRPr>
          </a:p>
          <a:p>
            <a:pPr>
              <a:buClr>
                <a:schemeClr val="tx1"/>
              </a:buClr>
            </a:pPr>
            <a:endParaRPr lang="pt-BR" sz="2000" dirty="0">
              <a:latin typeface="Comic Sans MS" pitchFamily="66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3851920" y="3356992"/>
            <a:ext cx="665708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2538140" y="5085184"/>
            <a:ext cx="665708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777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DFDCD0A-38A0-4EA1-8F6C-CC3FE3632E2B}" type="slidenum">
              <a:rPr lang="pt-BR" smtClean="0">
                <a:latin typeface="Times New Roman" pitchFamily="18" charset="0"/>
              </a:rPr>
              <a:pPr/>
              <a:t>2</a:t>
            </a:fld>
            <a:endParaRPr lang="pt-BR" smtClean="0">
              <a:latin typeface="Times New Roman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908050"/>
            <a:ext cx="7702550" cy="5735638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pt-BR" u="sng" dirty="0" smtClean="0">
                <a:solidFill>
                  <a:srgbClr val="FF0000"/>
                </a:solidFill>
                <a:latin typeface="Comic Sans MS" pitchFamily="66" charset="0"/>
              </a:rPr>
              <a:t>Nosso objetivo:</a:t>
            </a:r>
          </a:p>
          <a:p>
            <a:pPr eaLnBrk="1" hangingPunct="1">
              <a:buClr>
                <a:schemeClr val="tx1"/>
              </a:buClr>
              <a:buFontTx/>
              <a:buChar char="•"/>
            </a:pPr>
            <a:endParaRPr lang="pt-BR" sz="1800" dirty="0" smtClean="0">
              <a:latin typeface="Comic Sans MS" pitchFamily="66" charset="0"/>
            </a:endParaRPr>
          </a:p>
          <a:p>
            <a:pPr eaLnBrk="1" hangingPunct="1">
              <a:buClr>
                <a:schemeClr val="tx1"/>
              </a:buClr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Protocolos</a:t>
            </a:r>
          </a:p>
          <a:p>
            <a:pPr eaLnBrk="1" hangingPunct="1">
              <a:buClr>
                <a:schemeClr val="tx1"/>
              </a:buClr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Camadas</a:t>
            </a:r>
          </a:p>
          <a:p>
            <a:pPr eaLnBrk="1" hangingPunct="1">
              <a:buClr>
                <a:schemeClr val="tx1"/>
              </a:buClr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Experimentos em</a:t>
            </a:r>
            <a:r>
              <a:rPr lang="en-US" sz="2000" dirty="0" smtClean="0">
                <a:latin typeface="Comic Sans MS" pitchFamily="66" charset="0"/>
              </a:rPr>
              <a:t>: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pt-BR" sz="1800" dirty="0" err="1" smtClean="0">
                <a:latin typeface="Comic Sans MS" pitchFamily="66" charset="0"/>
              </a:rPr>
              <a:t>Traceroute</a:t>
            </a:r>
            <a:r>
              <a:rPr lang="pt-BR" sz="1800" dirty="0" smtClean="0">
                <a:latin typeface="Comic Sans MS" pitchFamily="66" charset="0"/>
              </a:rPr>
              <a:t>;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pt-BR" sz="1800" dirty="0" err="1" smtClean="0">
                <a:latin typeface="Comic Sans MS" pitchFamily="66" charset="0"/>
              </a:rPr>
              <a:t>Ping</a:t>
            </a:r>
            <a:r>
              <a:rPr lang="pt-BR" sz="1800" dirty="0" smtClean="0">
                <a:latin typeface="Comic Sans MS" pitchFamily="66" charset="0"/>
              </a:rPr>
              <a:t>;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pt-BR" sz="1800" dirty="0" smtClean="0">
                <a:latin typeface="Comic Sans MS" pitchFamily="66" charset="0"/>
              </a:rPr>
              <a:t>Telnet para HTTP;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pt-BR" sz="1800" dirty="0" smtClean="0">
                <a:latin typeface="Comic Sans MS" pitchFamily="66" charset="0"/>
              </a:rPr>
              <a:t>Telnet para SMTP;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pt-BR" sz="1800" dirty="0" smtClean="0">
                <a:latin typeface="Comic Sans MS" pitchFamily="66" charset="0"/>
              </a:rPr>
              <a:t>Telnet para POP3;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1800" dirty="0" smtClean="0">
                <a:latin typeface="Comic Sans MS" pitchFamily="66" charset="0"/>
              </a:rPr>
              <a:t>DNS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1800" dirty="0" smtClean="0">
                <a:latin typeface="Comic Sans MS" pitchFamily="66" charset="0"/>
              </a:rPr>
              <a:t>NSLOOKUP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1800" dirty="0" smtClean="0">
                <a:latin typeface="Comic Sans MS" pitchFamily="66" charset="0"/>
              </a:rPr>
              <a:t>WHOIS;</a:t>
            </a:r>
            <a:endParaRPr lang="pt-BR" sz="1800" dirty="0" smtClean="0">
              <a:latin typeface="Comic Sans MS" pitchFamily="66" charset="0"/>
            </a:endParaRP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1800" dirty="0" err="1" smtClean="0">
                <a:latin typeface="Comic Sans MS" pitchFamily="66" charset="0"/>
              </a:rPr>
              <a:t>Wireshark</a:t>
            </a:r>
            <a:endParaRPr lang="pt-BR" sz="2000" dirty="0" smtClean="0">
              <a:latin typeface="Comic Sans MS" pitchFamily="66" charset="0"/>
            </a:endParaRPr>
          </a:p>
          <a:p>
            <a:pPr eaLnBrk="1" hangingPunct="1">
              <a:buClr>
                <a:schemeClr val="tx1"/>
              </a:buClr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Introdução à programação com sockets.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endParaRPr lang="en-US" sz="1800" dirty="0" smtClean="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B2479B6-11AC-45D5-8904-B0866C9A5C5E}" type="slidenum">
              <a:rPr lang="pt-BR" smtClean="0">
                <a:latin typeface="Times New Roman" pitchFamily="18" charset="0"/>
              </a:rPr>
              <a:pPr/>
              <a:t>20</a:t>
            </a:fld>
            <a:endParaRPr lang="pt-BR" smtClean="0"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395288" y="11588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3200" u="sng" dirty="0">
                <a:solidFill>
                  <a:srgbClr val="FF0000"/>
                </a:solidFill>
                <a:latin typeface="Comic Sans MS" pitchFamily="66" charset="0"/>
              </a:rPr>
              <a:t>Experimentos com HTTP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684213" y="1412875"/>
            <a:ext cx="80645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tx1"/>
              </a:buClr>
              <a:buFontTx/>
              <a:buChar char="•"/>
            </a:pPr>
            <a:r>
              <a:rPr lang="pt-BR" sz="2400" dirty="0" smtClean="0">
                <a:latin typeface="Comic Sans MS" pitchFamily="66" charset="0"/>
              </a:rPr>
              <a:t> Usem o </a:t>
            </a:r>
            <a:r>
              <a:rPr lang="pt-BR" sz="2400" dirty="0" err="1" smtClean="0">
                <a:latin typeface="Comic Sans MS" pitchFamily="66" charset="0"/>
              </a:rPr>
              <a:t>putty</a:t>
            </a:r>
            <a:r>
              <a:rPr lang="pt-BR" sz="2400" dirty="0" smtClean="0">
                <a:latin typeface="Comic Sans MS" pitchFamily="66" charset="0"/>
              </a:rPr>
              <a:t> (a partir do próximo slide):</a:t>
            </a:r>
          </a:p>
          <a:p>
            <a:pPr>
              <a:buClr>
                <a:schemeClr val="tx1"/>
              </a:buClr>
              <a:buFontTx/>
              <a:buChar char="•"/>
            </a:pPr>
            <a:endParaRPr lang="pt-BR" sz="2000" dirty="0">
              <a:latin typeface="Comic Sans MS" pitchFamily="66" charset="0"/>
            </a:endParaRPr>
          </a:p>
          <a:p>
            <a:pPr>
              <a:buClr>
                <a:schemeClr val="tx1"/>
              </a:buClr>
            </a:pPr>
            <a:endParaRPr lang="pt-BR" sz="2000" dirty="0">
              <a:latin typeface="Comic Sans MS" pitchFamily="66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012" y="1938908"/>
            <a:ext cx="4938008" cy="4745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tângulo 1"/>
          <p:cNvSpPr/>
          <p:nvPr/>
        </p:nvSpPr>
        <p:spPr>
          <a:xfrm>
            <a:off x="2195736" y="2420888"/>
            <a:ext cx="576511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3675341" y="3068960"/>
            <a:ext cx="2912883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23930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B2479B6-11AC-45D5-8904-B0866C9A5C5E}" type="slidenum">
              <a:rPr lang="pt-BR" smtClean="0">
                <a:latin typeface="Times New Roman" pitchFamily="18" charset="0"/>
              </a:rPr>
              <a:pPr/>
              <a:t>21</a:t>
            </a:fld>
            <a:endParaRPr lang="pt-BR" smtClean="0"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395288" y="11588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3200" u="sng">
                <a:solidFill>
                  <a:srgbClr val="FF0000"/>
                </a:solidFill>
                <a:latin typeface="Comic Sans MS" pitchFamily="66" charset="0"/>
              </a:rPr>
              <a:t>Experimentos com HTTP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684213" y="1412875"/>
            <a:ext cx="80645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tx1"/>
              </a:buClr>
              <a:buFontTx/>
              <a:buChar char="•"/>
            </a:pPr>
            <a:r>
              <a:rPr lang="pt-BR" sz="2400" dirty="0">
                <a:latin typeface="Comic Sans MS" pitchFamily="66" charset="0"/>
              </a:rPr>
              <a:t> </a:t>
            </a:r>
            <a:r>
              <a:rPr lang="pt-BR" sz="2400" dirty="0" err="1" smtClean="0">
                <a:latin typeface="Comic Sans MS" pitchFamily="66" charset="0"/>
              </a:rPr>
              <a:t>Mensagem</a:t>
            </a:r>
            <a:r>
              <a:rPr lang="pt-BR" sz="2000" dirty="0" err="1" smtClean="0">
                <a:latin typeface="Comic Sans MS" pitchFamily="66" charset="0"/>
              </a:rPr>
              <a:t>Típica</a:t>
            </a:r>
            <a:r>
              <a:rPr lang="pt-BR" sz="2000" dirty="0" smtClean="0">
                <a:latin typeface="Comic Sans MS" pitchFamily="66" charset="0"/>
              </a:rPr>
              <a:t> de </a:t>
            </a:r>
            <a:r>
              <a:rPr lang="pt-BR" sz="2000" dirty="0">
                <a:latin typeface="Comic Sans MS" pitchFamily="66" charset="0"/>
              </a:rPr>
              <a:t>requisição </a:t>
            </a:r>
            <a:r>
              <a:rPr lang="pt-BR" sz="2000" dirty="0" smtClean="0">
                <a:latin typeface="Comic Sans MS" pitchFamily="66" charset="0"/>
              </a:rPr>
              <a:t>(cliente-&gt;servidor):</a:t>
            </a:r>
            <a:endParaRPr lang="pt-BR" sz="2000" dirty="0">
              <a:latin typeface="Comic Sans MS" pitchFamily="66" charset="0"/>
            </a:endParaRPr>
          </a:p>
          <a:p>
            <a:pPr>
              <a:buClr>
                <a:schemeClr val="tx1"/>
              </a:buClr>
            </a:pPr>
            <a:r>
              <a:rPr lang="pt-BR" sz="2000" dirty="0">
                <a:latin typeface="Comic Sans MS" pitchFamily="66" charset="0"/>
              </a:rPr>
              <a:t>	GET </a:t>
            </a:r>
            <a:r>
              <a:rPr lang="en-US" sz="2000" dirty="0">
                <a:latin typeface="Comic Sans MS" pitchFamily="66" charset="0"/>
              </a:rPr>
              <a:t>/</a:t>
            </a:r>
            <a:r>
              <a:rPr lang="pt-BR" sz="2000" dirty="0">
                <a:latin typeface="Comic Sans MS" pitchFamily="66" charset="0"/>
              </a:rPr>
              <a:t>&lt;diretório&gt; HTTP/1.1	</a:t>
            </a:r>
          </a:p>
          <a:p>
            <a:pPr>
              <a:buClr>
                <a:schemeClr val="tx1"/>
              </a:buClr>
            </a:pPr>
            <a:r>
              <a:rPr lang="pt-BR" sz="2000" dirty="0">
                <a:latin typeface="Comic Sans MS" pitchFamily="66" charset="0"/>
              </a:rPr>
              <a:t>	Host: </a:t>
            </a:r>
            <a:r>
              <a:rPr lang="pt-BR" sz="2000" dirty="0" smtClean="0">
                <a:latin typeface="Comic Sans MS" pitchFamily="66" charset="0"/>
              </a:rPr>
              <a:t>&lt;host </a:t>
            </a:r>
            <a:r>
              <a:rPr lang="pt-BR" sz="2000" dirty="0">
                <a:latin typeface="Comic Sans MS" pitchFamily="66" charset="0"/>
              </a:rPr>
              <a:t>onde se encontra o diretório&gt;</a:t>
            </a:r>
          </a:p>
          <a:p>
            <a:pPr>
              <a:buClr>
                <a:schemeClr val="tx1"/>
              </a:buClr>
              <a:buFontTx/>
              <a:buChar char="•"/>
            </a:pPr>
            <a:endParaRPr lang="pt-BR" sz="2000" dirty="0">
              <a:latin typeface="Comic Sans MS" pitchFamily="66" charset="0"/>
            </a:endParaRPr>
          </a:p>
          <a:p>
            <a:pPr>
              <a:buClr>
                <a:schemeClr val="tx1"/>
              </a:buClr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 Executem os comandos abaixo observando o cabeçalho da resposta e os dados das respostas de cada um:</a:t>
            </a:r>
          </a:p>
          <a:p>
            <a:pPr>
              <a:buClr>
                <a:schemeClr val="tx1"/>
              </a:buClr>
              <a:buFontTx/>
              <a:buChar char="•"/>
            </a:pPr>
            <a:endParaRPr lang="pt-BR" sz="2000" dirty="0">
              <a:latin typeface="Comic Sans MS" pitchFamily="66" charset="0"/>
            </a:endParaRPr>
          </a:p>
          <a:p>
            <a:pPr>
              <a:buClr>
                <a:schemeClr val="tx1"/>
              </a:buClr>
            </a:pPr>
            <a:r>
              <a:rPr lang="pt-BR" sz="2000" dirty="0">
                <a:latin typeface="Comic Sans MS" pitchFamily="66" charset="0"/>
              </a:rPr>
              <a:t>            </a:t>
            </a:r>
            <a:r>
              <a:rPr lang="pt-BR" sz="2000" dirty="0" err="1">
                <a:latin typeface="Comic Sans MS" pitchFamily="66" charset="0"/>
              </a:rPr>
              <a:t>telnet</a:t>
            </a:r>
            <a:r>
              <a:rPr lang="pt-BR" sz="2000" dirty="0">
                <a:latin typeface="Comic Sans MS" pitchFamily="66" charset="0"/>
              </a:rPr>
              <a:t> google.com 80</a:t>
            </a:r>
          </a:p>
          <a:p>
            <a:pPr>
              <a:buClr>
                <a:schemeClr val="tx1"/>
              </a:buClr>
            </a:pPr>
            <a:r>
              <a:rPr lang="pt-BR" sz="2000" dirty="0">
                <a:latin typeface="Comic Sans MS" pitchFamily="66" charset="0"/>
              </a:rPr>
              <a:t>	GET /index.html HTTP/1.1</a:t>
            </a:r>
          </a:p>
          <a:p>
            <a:pPr>
              <a:buClr>
                <a:schemeClr val="tx1"/>
              </a:buClr>
            </a:pPr>
            <a:r>
              <a:rPr lang="pt-BR" sz="2000" dirty="0">
                <a:latin typeface="Comic Sans MS" pitchFamily="66" charset="0"/>
              </a:rPr>
              <a:t>	Host: www.google.com.br</a:t>
            </a:r>
          </a:p>
          <a:p>
            <a:pPr>
              <a:buClr>
                <a:schemeClr val="tx1"/>
              </a:buClr>
            </a:pPr>
            <a:endParaRPr lang="en-US" sz="2000" dirty="0">
              <a:latin typeface="Comic Sans MS" pitchFamily="66" charset="0"/>
            </a:endParaRPr>
          </a:p>
          <a:p>
            <a:pPr>
              <a:buClr>
                <a:schemeClr val="tx1"/>
              </a:buClr>
            </a:pPr>
            <a:r>
              <a:rPr lang="en-US" sz="2000" dirty="0">
                <a:latin typeface="Comic Sans MS" pitchFamily="66" charset="0"/>
              </a:rPr>
              <a:t>		</a:t>
            </a:r>
            <a:r>
              <a:rPr lang="pt-BR" sz="2000" dirty="0">
                <a:latin typeface="Comic Sans MS" pitchFamily="66" charset="0"/>
              </a:rPr>
              <a:t>e também</a:t>
            </a:r>
          </a:p>
          <a:p>
            <a:pPr>
              <a:buClr>
                <a:schemeClr val="tx1"/>
              </a:buClr>
            </a:pPr>
            <a:endParaRPr lang="pt-BR" sz="2000" dirty="0">
              <a:latin typeface="Comic Sans MS" pitchFamily="66" charset="0"/>
            </a:endParaRPr>
          </a:p>
          <a:p>
            <a:pPr>
              <a:buClr>
                <a:schemeClr val="tx1"/>
              </a:buClr>
            </a:pPr>
            <a:r>
              <a:rPr lang="pt-BR" sz="2000" dirty="0">
                <a:latin typeface="Comic Sans MS" pitchFamily="66" charset="0"/>
              </a:rPr>
              <a:t>	</a:t>
            </a:r>
          </a:p>
          <a:p>
            <a:pPr>
              <a:buClr>
                <a:schemeClr val="tx1"/>
              </a:buClr>
            </a:pPr>
            <a:endParaRPr lang="pt-BR" sz="2000" dirty="0">
              <a:latin typeface="Comic Sans MS" pitchFamily="66" charset="0"/>
            </a:endParaRPr>
          </a:p>
          <a:p>
            <a:pPr>
              <a:buClr>
                <a:schemeClr val="tx1"/>
              </a:buClr>
            </a:pPr>
            <a:r>
              <a:rPr lang="en-US" sz="2000" dirty="0"/>
              <a:t/>
            </a:r>
            <a:br>
              <a:rPr lang="en-US" sz="2000" dirty="0"/>
            </a:br>
            <a:endParaRPr lang="pt-BR" sz="2000" dirty="0">
              <a:latin typeface="Comic Sans MS" pitchFamily="66" charset="0"/>
            </a:endParaRPr>
          </a:p>
        </p:txBody>
      </p:sp>
      <p:sp>
        <p:nvSpPr>
          <p:cNvPr id="21509" name="Rectangle 2"/>
          <p:cNvSpPr>
            <a:spLocks noChangeArrowheads="1"/>
          </p:cNvSpPr>
          <p:nvPr/>
        </p:nvSpPr>
        <p:spPr bwMode="auto">
          <a:xfrm>
            <a:off x="714375" y="5286375"/>
            <a:ext cx="63579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Clr>
                <a:schemeClr val="tx1"/>
              </a:buClr>
            </a:pPr>
            <a:r>
              <a:rPr lang="pt-BR" sz="2000">
                <a:latin typeface="Comic Sans MS" pitchFamily="66" charset="0"/>
              </a:rPr>
              <a:t>	telnet cin.ufpe.br 80</a:t>
            </a:r>
          </a:p>
          <a:p>
            <a:pPr>
              <a:buClr>
                <a:schemeClr val="tx1"/>
              </a:buClr>
            </a:pPr>
            <a:r>
              <a:rPr lang="pt-BR" sz="2000">
                <a:latin typeface="Comic Sans MS" pitchFamily="66" charset="0"/>
              </a:rPr>
              <a:t>	GET /naoexiste/index.html HTTP/1.1</a:t>
            </a:r>
          </a:p>
          <a:p>
            <a:pPr>
              <a:buClr>
                <a:schemeClr val="tx1"/>
              </a:buClr>
            </a:pPr>
            <a:r>
              <a:rPr lang="pt-BR" sz="2000">
                <a:latin typeface="Comic Sans MS" pitchFamily="66" charset="0"/>
              </a:rPr>
              <a:t>	Host: www.cin.ufpe.br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smtClean="0">
                <a:solidFill>
                  <a:srgbClr val="FF0000"/>
                </a:solidFill>
                <a:latin typeface="Comic Sans MS" pitchFamily="66" charset="0"/>
              </a:rPr>
              <a:t>Mensagem de resposta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54063" y="1700213"/>
            <a:ext cx="7564437" cy="4062412"/>
          </a:xfrm>
        </p:spPr>
        <p:txBody>
          <a:bodyPr/>
          <a:lstStyle/>
          <a:p>
            <a:pPr eaLnBrk="1" hangingPunct="1"/>
            <a:r>
              <a:rPr lang="pt-BR" smtClean="0"/>
              <a:t>Na mensagem de resposta temos: </a:t>
            </a:r>
          </a:p>
          <a:p>
            <a:pPr lvl="1" eaLnBrk="1" hangingPunct="1"/>
            <a:r>
              <a:rPr lang="pt-BR" smtClean="0"/>
              <a:t> Uma linha inicial (Status-Line)</a:t>
            </a:r>
          </a:p>
          <a:p>
            <a:pPr lvl="2" eaLnBrk="1" hangingPunct="1"/>
            <a:r>
              <a:rPr lang="pt-BR" sz="1800" smtClean="0"/>
              <a:t> Versão do protocolo HTTP (HTTP-Version)</a:t>
            </a:r>
          </a:p>
          <a:p>
            <a:pPr lvl="2" eaLnBrk="1" hangingPunct="1"/>
            <a:r>
              <a:rPr lang="pt-BR" sz="1800" smtClean="0"/>
              <a:t> Código de status da resposta (Status-Code) e</a:t>
            </a:r>
          </a:p>
          <a:p>
            <a:pPr lvl="2" eaLnBrk="1" hangingPunct="1"/>
            <a:r>
              <a:rPr lang="pt-BR" sz="1800" smtClean="0"/>
              <a:t> Descrição do código de status (Reason-Phrase) </a:t>
            </a:r>
          </a:p>
          <a:p>
            <a:pPr lvl="1" eaLnBrk="1" hangingPunct="1"/>
            <a:r>
              <a:rPr lang="pt-BR" smtClean="0"/>
              <a:t> Linhas de cabeçalhos (Responseheader)</a:t>
            </a:r>
          </a:p>
          <a:p>
            <a:pPr lvl="1" eaLnBrk="1" hangingPunct="1"/>
            <a:r>
              <a:rPr lang="pt-BR" smtClean="0"/>
              <a:t> Uma linha em branco obrigatória e </a:t>
            </a:r>
          </a:p>
          <a:p>
            <a:pPr lvl="1" eaLnBrk="1" hangingPunct="1"/>
            <a:r>
              <a:rPr lang="pt-BR" smtClean="0"/>
              <a:t> Um corpo de mensagem opcional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smtClean="0">
                <a:solidFill>
                  <a:srgbClr val="FF0000"/>
                </a:solidFill>
                <a:latin typeface="Comic Sans MS" pitchFamily="66" charset="0"/>
              </a:rPr>
              <a:t>Alguns códigos de resposta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25500" y="1700213"/>
            <a:ext cx="7489825" cy="42132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BR" sz="2000" b="1" smtClean="0"/>
              <a:t>200 OK</a:t>
            </a:r>
            <a:r>
              <a:rPr lang="pt-BR" sz="2000" smtClean="0"/>
              <a:t> - conexão estabelecida e objeto requisitado encontrado</a:t>
            </a:r>
          </a:p>
          <a:p>
            <a:pPr eaLnBrk="1" hangingPunct="1">
              <a:lnSpc>
                <a:spcPct val="80000"/>
              </a:lnSpc>
            </a:pPr>
            <a:r>
              <a:rPr lang="pt-BR" sz="2000" b="1" smtClean="0"/>
              <a:t>302 Found </a:t>
            </a:r>
            <a:r>
              <a:rPr lang="pt-BR" sz="2000" smtClean="0"/>
              <a:t>- indica um redirecionamento temporário onde no cabeçalho Location está a URL da nova localidade</a:t>
            </a:r>
          </a:p>
          <a:p>
            <a:pPr eaLnBrk="1" hangingPunct="1">
              <a:lnSpc>
                <a:spcPct val="80000"/>
              </a:lnSpc>
            </a:pPr>
            <a:r>
              <a:rPr lang="pt-BR" sz="2000" smtClean="0"/>
              <a:t> </a:t>
            </a:r>
            <a:r>
              <a:rPr lang="pt-BR" sz="2000" b="1" smtClean="0"/>
              <a:t>301 Moved Permanently </a:t>
            </a:r>
            <a:r>
              <a:rPr lang="pt-BR" sz="2000" smtClean="0"/>
              <a:t>- indica que o ouve um redirecionamento permanente. E no campo Location do Head está a nova localidade, o registro com a URL antiga deve ser alterado para a nova</a:t>
            </a:r>
          </a:p>
          <a:p>
            <a:pPr eaLnBrk="1" hangingPunct="1">
              <a:lnSpc>
                <a:spcPct val="80000"/>
              </a:lnSpc>
            </a:pPr>
            <a:r>
              <a:rPr lang="pt-BR" sz="2000" smtClean="0"/>
              <a:t> </a:t>
            </a:r>
            <a:r>
              <a:rPr lang="pt-BR" sz="2000" b="1" smtClean="0"/>
              <a:t>304 Not Modified </a:t>
            </a:r>
            <a:r>
              <a:rPr lang="pt-BR" sz="2000" smtClean="0"/>
              <a:t>- usado quando o cliente utiliza cache, indicando que o objeto solicitado não foi alterado</a:t>
            </a:r>
          </a:p>
          <a:p>
            <a:pPr eaLnBrk="1" hangingPunct="1">
              <a:lnSpc>
                <a:spcPct val="80000"/>
              </a:lnSpc>
            </a:pPr>
            <a:r>
              <a:rPr lang="pt-BR" sz="2000" smtClean="0"/>
              <a:t> </a:t>
            </a:r>
            <a:r>
              <a:rPr lang="pt-BR" sz="2000" b="1" smtClean="0"/>
              <a:t>404 Not Found </a:t>
            </a:r>
            <a:r>
              <a:rPr lang="pt-BR" sz="2000" smtClean="0"/>
              <a:t>- indica que o recurso não foi encontrado</a:t>
            </a:r>
          </a:p>
          <a:p>
            <a:pPr eaLnBrk="1" hangingPunct="1">
              <a:lnSpc>
                <a:spcPct val="80000"/>
              </a:lnSpc>
            </a:pPr>
            <a:r>
              <a:rPr lang="pt-BR" sz="2000" smtClean="0"/>
              <a:t> </a:t>
            </a:r>
            <a:r>
              <a:rPr lang="pt-BR" sz="2000" b="1" smtClean="0"/>
              <a:t>403</a:t>
            </a:r>
            <a:r>
              <a:rPr lang="pt-BR" sz="2000" smtClean="0"/>
              <a:t> - acesso negado</a:t>
            </a:r>
          </a:p>
          <a:p>
            <a:pPr eaLnBrk="1" hangingPunct="1">
              <a:lnSpc>
                <a:spcPct val="80000"/>
              </a:lnSpc>
            </a:pPr>
            <a:endParaRPr lang="pt-BR" sz="2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dirty="0" smtClean="0">
                <a:solidFill>
                  <a:srgbClr val="FF0000"/>
                </a:solidFill>
                <a:latin typeface="Comic Sans MS" pitchFamily="66" charset="0"/>
              </a:rPr>
              <a:t>Exercícios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25500" y="1700213"/>
            <a:ext cx="7489825" cy="42132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BR" sz="2000" b="1" dirty="0" smtClean="0"/>
              <a:t>Envie requisições HTTP para um servidor WEB de sua escolha de modo a obter respostas para as seguintes situações:</a:t>
            </a:r>
          </a:p>
          <a:p>
            <a:pPr eaLnBrk="1" hangingPunct="1">
              <a:lnSpc>
                <a:spcPct val="80000"/>
              </a:lnSpc>
            </a:pPr>
            <a:endParaRPr lang="pt-BR" sz="2000" b="1" dirty="0" smtClean="0"/>
          </a:p>
          <a:p>
            <a:pPr lvl="1" eaLnBrk="1" hangingPunct="1">
              <a:lnSpc>
                <a:spcPct val="80000"/>
              </a:lnSpc>
            </a:pPr>
            <a:r>
              <a:rPr lang="pt-BR" sz="1700" b="1" dirty="0" smtClean="0"/>
              <a:t>Em vez de usar “GET”, use “GOT”. Qual o código da resposta?</a:t>
            </a:r>
          </a:p>
          <a:p>
            <a:pPr lvl="1" eaLnBrk="1" hangingPunct="1">
              <a:lnSpc>
                <a:spcPct val="80000"/>
              </a:lnSpc>
            </a:pPr>
            <a:endParaRPr lang="pt-BR" sz="1700" b="1" dirty="0" smtClean="0"/>
          </a:p>
          <a:p>
            <a:pPr lvl="1" eaLnBrk="1" hangingPunct="1">
              <a:lnSpc>
                <a:spcPct val="80000"/>
              </a:lnSpc>
            </a:pPr>
            <a:r>
              <a:rPr lang="pt-BR" sz="1700" b="1" dirty="0" smtClean="0"/>
              <a:t>Em vez de usar “GET”, use “</a:t>
            </a:r>
            <a:r>
              <a:rPr lang="pt-BR" sz="1700" b="1" dirty="0" err="1" smtClean="0"/>
              <a:t>get</a:t>
            </a:r>
            <a:r>
              <a:rPr lang="pt-BR" sz="1700" b="1" dirty="0" smtClean="0"/>
              <a:t>”. Qual o código da resposta?</a:t>
            </a:r>
          </a:p>
          <a:p>
            <a:pPr lvl="1" eaLnBrk="1" hangingPunct="1">
              <a:lnSpc>
                <a:spcPct val="80000"/>
              </a:lnSpc>
            </a:pPr>
            <a:endParaRPr lang="pt-BR" sz="1700" b="1" dirty="0" smtClean="0"/>
          </a:p>
          <a:p>
            <a:pPr marL="273050" lvl="1" eaLnBrk="1" hangingPunct="1">
              <a:lnSpc>
                <a:spcPct val="80000"/>
              </a:lnSpc>
              <a:spcBef>
                <a:spcPts val="600"/>
              </a:spcBef>
              <a:buSzPct val="70000"/>
              <a:buFont typeface="Wingdings" pitchFamily="2" charset="2"/>
              <a:buChar char=""/>
            </a:pPr>
            <a:r>
              <a:rPr lang="pt-BR" sz="2000" b="1" dirty="0" smtClean="0"/>
              <a:t>Envie a requisição abaixo para o servidor </a:t>
            </a:r>
            <a:r>
              <a:rPr lang="pt-BR" sz="2000" b="1" u="sng" dirty="0" smtClean="0">
                <a:solidFill>
                  <a:srgbClr val="FF0000"/>
                </a:solidFill>
              </a:rPr>
              <a:t>www.u-tokyo.ac.jp</a:t>
            </a:r>
          </a:p>
          <a:p>
            <a:pPr lvl="1" eaLnBrk="1" hangingPunct="1">
              <a:lnSpc>
                <a:spcPct val="80000"/>
              </a:lnSpc>
            </a:pPr>
            <a:endParaRPr lang="pt-BR" sz="1700" b="1" dirty="0" smtClean="0"/>
          </a:p>
          <a:p>
            <a:pPr lvl="1" eaLnBrk="1" hangingPunct="1">
              <a:lnSpc>
                <a:spcPct val="80000"/>
              </a:lnSpc>
              <a:buNone/>
            </a:pPr>
            <a:r>
              <a:rPr lang="pt-BR" sz="1700" b="1" dirty="0" smtClean="0"/>
              <a:t>GET / HTTP/1.1</a:t>
            </a:r>
          </a:p>
          <a:p>
            <a:pPr lvl="1" eaLnBrk="1" hangingPunct="1">
              <a:lnSpc>
                <a:spcPct val="80000"/>
              </a:lnSpc>
              <a:buNone/>
            </a:pPr>
            <a:r>
              <a:rPr lang="pt-BR" sz="1700" b="1" dirty="0" smtClean="0"/>
              <a:t>Host: </a:t>
            </a:r>
            <a:r>
              <a:rPr lang="pt-BR" sz="1700" b="1" dirty="0" smtClean="0">
                <a:hlinkClick r:id="rId2"/>
              </a:rPr>
              <a:t>www.u-tokyo.ac.jp</a:t>
            </a:r>
            <a:endParaRPr lang="pt-BR" sz="1700" b="1" dirty="0" smtClean="0"/>
          </a:p>
          <a:p>
            <a:pPr lvl="1" eaLnBrk="1" hangingPunct="1">
              <a:lnSpc>
                <a:spcPct val="80000"/>
              </a:lnSpc>
            </a:pPr>
            <a:endParaRPr lang="pt-BR" sz="1700" b="1" dirty="0" smtClean="0"/>
          </a:p>
          <a:p>
            <a:pPr lvl="1" eaLnBrk="1" hangingPunct="1">
              <a:lnSpc>
                <a:spcPct val="80000"/>
              </a:lnSpc>
            </a:pPr>
            <a:r>
              <a:rPr lang="pt-BR" sz="1700" b="1" dirty="0" smtClean="0"/>
              <a:t>Qual o código da mensagem de resposta? O que significa?</a:t>
            </a:r>
          </a:p>
          <a:p>
            <a:pPr lvl="1" eaLnBrk="1" hangingPunct="1">
              <a:lnSpc>
                <a:spcPct val="80000"/>
              </a:lnSpc>
            </a:pPr>
            <a:endParaRPr lang="pt-BR" sz="1700" b="1" dirty="0" smtClean="0"/>
          </a:p>
          <a:p>
            <a:pPr lvl="1" eaLnBrk="1" hangingPunct="1">
              <a:lnSpc>
                <a:spcPct val="80000"/>
              </a:lnSpc>
            </a:pPr>
            <a:endParaRPr lang="pt-BR" sz="1700" b="1" dirty="0" smtClean="0"/>
          </a:p>
          <a:p>
            <a:pPr lvl="1" eaLnBrk="1" hangingPunct="1">
              <a:lnSpc>
                <a:spcPct val="80000"/>
              </a:lnSpc>
            </a:pPr>
            <a:endParaRPr lang="pt-BR" sz="1700" dirty="0" smtClean="0"/>
          </a:p>
          <a:p>
            <a:pPr eaLnBrk="1" hangingPunct="1">
              <a:lnSpc>
                <a:spcPct val="80000"/>
              </a:lnSpc>
            </a:pPr>
            <a:endParaRPr lang="pt-BR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smtClean="0">
                <a:solidFill>
                  <a:srgbClr val="FF0000"/>
                </a:solidFill>
                <a:latin typeface="Comic Sans MS" pitchFamily="66" charset="0"/>
              </a:rPr>
              <a:t>Experimentos com SMTP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pt-BR" sz="1800" smtClean="0">
                <a:latin typeface="Comic Sans MS" pitchFamily="66" charset="0"/>
              </a:rPr>
              <a:t>A) </a:t>
            </a:r>
            <a:r>
              <a:rPr lang="pt-BR" sz="1800" smtClean="0">
                <a:latin typeface="Comic Sans MS" pitchFamily="66" charset="0"/>
                <a:cs typeface="Arial" charset="0"/>
              </a:rPr>
              <a:t>Usar o telnet com comandos SMTP para enviar um email a um colega da sala.</a:t>
            </a:r>
          </a:p>
          <a:p>
            <a:pPr eaLnBrk="1" hangingPunct="1"/>
            <a:endParaRPr lang="en-US" sz="1800" smtClean="0">
              <a:latin typeface="Comic Sans MS" pitchFamily="66" charset="0"/>
              <a:cs typeface="Arial" charset="0"/>
            </a:endParaRPr>
          </a:p>
          <a:p>
            <a:pPr eaLnBrk="1" hangingPunct="1"/>
            <a:endParaRPr lang="en-US" sz="1800" smtClean="0">
              <a:latin typeface="Comic Sans MS" pitchFamily="66" charset="0"/>
              <a:cs typeface="Arial" charset="0"/>
            </a:endParaRPr>
          </a:p>
          <a:p>
            <a:pPr eaLnBrk="1" hangingPunct="1"/>
            <a:endParaRPr lang="pt-BR" sz="1800" smtClean="0">
              <a:latin typeface="Comic Sans MS" pitchFamily="66" charset="0"/>
              <a:cs typeface="Arial" charset="0"/>
            </a:endParaRPr>
          </a:p>
          <a:p>
            <a:pPr eaLnBrk="1" hangingPunct="1"/>
            <a:r>
              <a:rPr lang="pt-BR" sz="1800" smtClean="0">
                <a:latin typeface="Comic Sans MS" pitchFamily="66" charset="0"/>
                <a:cs typeface="Arial" charset="0"/>
              </a:rPr>
              <a:t>B) Usar o telnet com comandos SMTP para enviar um email a si próprio com endereço do email de origem de um outro colega. </a:t>
            </a:r>
          </a:p>
          <a:p>
            <a:pPr eaLnBrk="1" hangingPunct="1"/>
            <a:endParaRPr lang="pt-BR" sz="1800" smtClean="0">
              <a:latin typeface="Comic Sans MS" pitchFamily="66" charset="0"/>
              <a:cs typeface="Arial" charset="0"/>
            </a:endParaRPr>
          </a:p>
          <a:p>
            <a:pPr eaLnBrk="1" hangingPunct="1"/>
            <a:endParaRPr lang="pt-BR" sz="1800" smtClean="0">
              <a:latin typeface="Comic Sans MS" pitchFamily="66" charset="0"/>
              <a:cs typeface="Arial" charset="0"/>
            </a:endParaRPr>
          </a:p>
          <a:p>
            <a:pPr eaLnBrk="1" hangingPunct="1"/>
            <a:endParaRPr lang="pt-BR" sz="1800" smtClean="0">
              <a:latin typeface="Comic Sans MS" pitchFamily="66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D9094E8-A1A9-45A8-9217-1272FAFE3A92}" type="slidenum">
              <a:rPr lang="pt-BR" smtClean="0">
                <a:latin typeface="Times New Roman" pitchFamily="18" charset="0"/>
              </a:rPr>
              <a:pPr/>
              <a:t>26</a:t>
            </a:fld>
            <a:endParaRPr lang="pt-BR" smtClean="0">
              <a:latin typeface="Times New Roman" pitchFamily="18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57188"/>
            <a:ext cx="7772400" cy="1143000"/>
          </a:xfrm>
        </p:spPr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smtClean="0">
                <a:solidFill>
                  <a:srgbClr val="FF0000"/>
                </a:solidFill>
                <a:latin typeface="Comic Sans MS" pitchFamily="66" charset="0"/>
              </a:rPr>
              <a:t>Exemplo SMTP</a:t>
            </a:r>
          </a:p>
        </p:txBody>
      </p:sp>
      <p:sp>
        <p:nvSpPr>
          <p:cNvPr id="25604" name="Rectangle 3"/>
          <p:cNvSpPr>
            <a:spLocks noChangeArrowheads="1"/>
          </p:cNvSpPr>
          <p:nvPr/>
        </p:nvSpPr>
        <p:spPr bwMode="auto">
          <a:xfrm>
            <a:off x="304800" y="14478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</a:t>
            </a:r>
            <a:r>
              <a:rPr lang="pt-BR" sz="2000">
                <a:solidFill>
                  <a:srgbClr val="FF0000"/>
                </a:solidFill>
                <a:latin typeface="Comic Sans MS" pitchFamily="66" charset="0"/>
              </a:rPr>
              <a:t>telnet ferreiros.cin.ufpe.br 25 </a:t>
            </a:r>
            <a:r>
              <a:rPr lang="pt-BR" sz="2000">
                <a:solidFill>
                  <a:schemeClr val="accent2"/>
                </a:solidFill>
                <a:latin typeface="Comic Sans MS" pitchFamily="66" charset="0"/>
              </a:rPr>
              <a:t>//tecle enter</a:t>
            </a:r>
            <a:r>
              <a:rPr lang="pt-BR" sz="2000">
                <a:latin typeface="Comic Sans MS" pitchFamily="66" charset="0"/>
              </a:rPr>
              <a:t> 	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220 CIn-UFPE ESMTP Mail Server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</a:t>
            </a:r>
            <a:r>
              <a:rPr lang="pt-BR" sz="2000">
                <a:solidFill>
                  <a:srgbClr val="FF0000"/>
                </a:solidFill>
                <a:latin typeface="Comic Sans MS" pitchFamily="66" charset="0"/>
              </a:rPr>
              <a:t>Helo comunicacao </a:t>
            </a:r>
            <a:r>
              <a:rPr lang="pt-BR" sz="2000">
                <a:solidFill>
                  <a:schemeClr val="accent2"/>
                </a:solidFill>
                <a:latin typeface="Comic Sans MS" pitchFamily="66" charset="0"/>
              </a:rPr>
              <a:t>//tecle enter</a:t>
            </a:r>
            <a:r>
              <a:rPr lang="pt-BR" sz="2000">
                <a:latin typeface="Comic Sans MS" pitchFamily="66" charset="0"/>
              </a:rPr>
              <a:t> </a:t>
            </a:r>
            <a:endParaRPr lang="pt-BR" sz="2000">
              <a:solidFill>
                <a:srgbClr val="FF0000"/>
              </a:solidFill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250 ferreiros.cin.ufpe.br Hello g3c22.cin.ufpe.br       [172.17.67.22], pleased to meet you	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</a:t>
            </a:r>
            <a:r>
              <a:rPr lang="pt-BR" sz="2000">
                <a:solidFill>
                  <a:srgbClr val="FF0000"/>
                </a:solidFill>
                <a:latin typeface="Comic Sans MS" pitchFamily="66" charset="0"/>
              </a:rPr>
              <a:t>mail from: [seu login]@cin.ufpe.br </a:t>
            </a:r>
            <a:r>
              <a:rPr lang="pt-BR" sz="2000">
                <a:solidFill>
                  <a:schemeClr val="accent2"/>
                </a:solidFill>
                <a:latin typeface="Comic Sans MS" pitchFamily="66" charset="0"/>
              </a:rPr>
              <a:t>//tecle enter</a:t>
            </a:r>
            <a:r>
              <a:rPr lang="pt-BR" sz="2000">
                <a:latin typeface="Comic Sans MS" pitchFamily="66" charset="0"/>
              </a:rPr>
              <a:t> 	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250 2.1.0 [seu login]@cin.ufpe.br... Sender ok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</a:t>
            </a:r>
            <a:r>
              <a:rPr lang="pt-BR" sz="2000">
                <a:solidFill>
                  <a:srgbClr val="FF0000"/>
                </a:solidFill>
                <a:latin typeface="Comic Sans MS" pitchFamily="66" charset="0"/>
              </a:rPr>
              <a:t>rcpt to: cfmi@cin.ufpe.br </a:t>
            </a:r>
            <a:r>
              <a:rPr lang="pt-BR" sz="2000">
                <a:solidFill>
                  <a:schemeClr val="accent2"/>
                </a:solidFill>
                <a:latin typeface="Comic Sans MS" pitchFamily="66" charset="0"/>
              </a:rPr>
              <a:t>//tecle enter</a:t>
            </a:r>
            <a:r>
              <a:rPr lang="pt-BR" sz="2000">
                <a:latin typeface="Comic Sans MS" pitchFamily="66" charset="0"/>
              </a:rPr>
              <a:t> </a:t>
            </a:r>
            <a:endParaRPr lang="pt-BR" sz="2000">
              <a:solidFill>
                <a:srgbClr val="FF0000"/>
              </a:solidFill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250 2.1.5 bgda@cin.ufpe.br... Recipient ok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</a:t>
            </a:r>
            <a:r>
              <a:rPr lang="pt-BR" sz="2000">
                <a:solidFill>
                  <a:srgbClr val="FF0000"/>
                </a:solidFill>
                <a:latin typeface="Comic Sans MS" pitchFamily="66" charset="0"/>
              </a:rPr>
              <a:t>data </a:t>
            </a:r>
            <a:r>
              <a:rPr lang="pt-BR" sz="2000">
                <a:solidFill>
                  <a:schemeClr val="accent2"/>
                </a:solidFill>
                <a:latin typeface="Comic Sans MS" pitchFamily="66" charset="0"/>
              </a:rPr>
              <a:t>//tecle enter</a:t>
            </a:r>
            <a:r>
              <a:rPr lang="pt-BR" sz="2000">
                <a:latin typeface="Comic Sans MS" pitchFamily="66" charset="0"/>
              </a:rPr>
              <a:t> </a:t>
            </a:r>
            <a:endParaRPr lang="pt-BR" sz="2000">
              <a:solidFill>
                <a:schemeClr val="accent2"/>
              </a:solidFill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</a:t>
            </a:r>
            <a:r>
              <a:rPr lang="pt-BR" sz="2000">
                <a:solidFill>
                  <a:srgbClr val="FF0000"/>
                </a:solidFill>
                <a:latin typeface="Comic Sans MS" pitchFamily="66" charset="0"/>
              </a:rPr>
              <a:t>Alo vc!</a:t>
            </a:r>
            <a:r>
              <a:rPr lang="pt-BR" sz="2000">
                <a:latin typeface="Comic Sans MS" pitchFamily="66" charset="0"/>
              </a:rPr>
              <a:t> </a:t>
            </a:r>
            <a:r>
              <a:rPr lang="pt-BR" sz="2000">
                <a:solidFill>
                  <a:schemeClr val="accent2"/>
                </a:solidFill>
                <a:latin typeface="Comic Sans MS" pitchFamily="66" charset="0"/>
              </a:rPr>
              <a:t>//Corpo da mensagem - tecle enter</a:t>
            </a:r>
            <a:r>
              <a:rPr lang="pt-BR" sz="2000">
                <a:latin typeface="Comic Sans MS" pitchFamily="66" charset="0"/>
              </a:rPr>
              <a:t> 	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</a:t>
            </a:r>
            <a:r>
              <a:rPr lang="pt-BR" sz="2000">
                <a:solidFill>
                  <a:srgbClr val="FF0000"/>
                </a:solidFill>
                <a:latin typeface="Comic Sans MS" pitchFamily="66" charset="0"/>
              </a:rPr>
              <a:t>.</a:t>
            </a:r>
            <a:r>
              <a:rPr lang="pt-BR" sz="2000">
                <a:latin typeface="Comic Sans MS" pitchFamily="66" charset="0"/>
              </a:rPr>
              <a:t> </a:t>
            </a:r>
            <a:r>
              <a:rPr lang="pt-BR" sz="2000">
                <a:solidFill>
                  <a:schemeClr val="accent2"/>
                </a:solidFill>
                <a:latin typeface="Comic Sans MS" pitchFamily="66" charset="0"/>
              </a:rPr>
              <a:t>//tecle enter</a:t>
            </a:r>
            <a:r>
              <a:rPr lang="pt-BR" sz="2000">
                <a:latin typeface="Comic Sans MS" pitchFamily="66" charset="0"/>
              </a:rPr>
              <a:t> 	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</a:t>
            </a:r>
            <a:r>
              <a:rPr lang="pt-BR" sz="2000">
                <a:solidFill>
                  <a:srgbClr val="FF0000"/>
                </a:solidFill>
                <a:latin typeface="Comic Sans MS" pitchFamily="66" charset="0"/>
              </a:rPr>
              <a:t>quit</a:t>
            </a:r>
            <a:r>
              <a:rPr lang="pt-BR" sz="2000">
                <a:latin typeface="Comic Sans MS" pitchFamily="66" charset="0"/>
              </a:rPr>
              <a:t> </a:t>
            </a:r>
            <a:r>
              <a:rPr lang="pt-BR" sz="2000">
                <a:solidFill>
                  <a:schemeClr val="accent2"/>
                </a:solidFill>
                <a:latin typeface="Comic Sans MS" pitchFamily="66" charset="0"/>
              </a:rPr>
              <a:t>//tecle enter</a:t>
            </a:r>
            <a:endParaRPr lang="pt-BR" sz="200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00063" y="2857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pt-BR" sz="3200" u="sng" kern="0" dirty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Incrementando o e-mail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04800" y="14478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pt-BR" sz="2000"/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pt-BR" sz="2000"/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pt-BR" sz="2000"/>
              <a:t>Como inserir o Assunto em um email passado via telnet? 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en-US" sz="2000"/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en-US" sz="2000"/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pt-BR" sz="2000"/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pt-BR" sz="2000"/>
              <a:t>e para enviá-lo com CC ou BCC </a:t>
            </a:r>
            <a:r>
              <a:rPr lang="en-US" sz="2000"/>
              <a:t>?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en-US" sz="2000"/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en-US" sz="2000"/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pt-BR" sz="2000"/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pt-BR" sz="2000"/>
              <a:t>Consultar a RFC em 2821 !!</a:t>
            </a:r>
            <a:endParaRPr lang="pt-BR" sz="20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smtClean="0">
                <a:solidFill>
                  <a:srgbClr val="FF0000"/>
                </a:solidFill>
                <a:latin typeface="Comic Sans MS" pitchFamily="66" charset="0"/>
              </a:rPr>
              <a:t>Experimentos com POP3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pt-BR" sz="1800" dirty="0" smtClean="0">
                <a:latin typeface="Comic Sans MS" pitchFamily="66" charset="0"/>
              </a:rPr>
              <a:t>A) </a:t>
            </a:r>
            <a:r>
              <a:rPr lang="pt-BR" sz="1800" dirty="0" smtClean="0">
                <a:latin typeface="Comic Sans MS" pitchFamily="66" charset="0"/>
                <a:cs typeface="Arial" charset="0"/>
              </a:rPr>
              <a:t>Com o auxílio do </a:t>
            </a:r>
            <a:r>
              <a:rPr lang="pt-BR" sz="1800" dirty="0" err="1" smtClean="0">
                <a:latin typeface="Comic Sans MS" pitchFamily="66" charset="0"/>
                <a:cs typeface="Arial" charset="0"/>
              </a:rPr>
              <a:t>telnet</a:t>
            </a:r>
            <a:r>
              <a:rPr lang="pt-BR" sz="1800" dirty="0" smtClean="0">
                <a:latin typeface="Comic Sans MS" pitchFamily="66" charset="0"/>
                <a:cs typeface="Arial" charset="0"/>
              </a:rPr>
              <a:t>, acessar a própria caixa postal com comandos POP3.</a:t>
            </a:r>
          </a:p>
          <a:p>
            <a:pPr eaLnBrk="1" hangingPunct="1"/>
            <a:endParaRPr lang="pt-BR" sz="1800" dirty="0" smtClean="0">
              <a:latin typeface="Comic Sans MS" pitchFamily="66" charset="0"/>
              <a:cs typeface="Arial" charset="0"/>
            </a:endParaRPr>
          </a:p>
          <a:p>
            <a:pPr eaLnBrk="1" hangingPunct="1"/>
            <a:r>
              <a:rPr lang="pt-BR" sz="1800" dirty="0" smtClean="0">
                <a:latin typeface="Comic Sans MS" pitchFamily="66" charset="0"/>
                <a:cs typeface="Arial" charset="0"/>
              </a:rPr>
              <a:t>Alguns servidores de e-mail não tem serviço de POP3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1800" dirty="0" smtClean="0">
                <a:latin typeface="Comic Sans MS" pitchFamily="66" charset="0"/>
                <a:cs typeface="Arial" charset="0"/>
              </a:rPr>
              <a:t> </a:t>
            </a:r>
          </a:p>
          <a:p>
            <a:pPr eaLnBrk="1" hangingPunct="1"/>
            <a:r>
              <a:rPr lang="pt-BR" sz="1800" dirty="0" smtClean="0">
                <a:latin typeface="Comic Sans MS" pitchFamily="66" charset="0"/>
                <a:cs typeface="Arial" charset="0"/>
              </a:rPr>
              <a:t>Alguns servidores conhecidos que aceitam tais requisições são </a:t>
            </a:r>
            <a:r>
              <a:rPr lang="pt-BR" sz="1800" dirty="0" err="1" smtClean="0">
                <a:latin typeface="Comic Sans MS" pitchFamily="66" charset="0"/>
                <a:cs typeface="Arial" charset="0"/>
              </a:rPr>
              <a:t>uol</a:t>
            </a:r>
            <a:r>
              <a:rPr lang="pt-BR" sz="1800" dirty="0" smtClean="0">
                <a:latin typeface="Comic Sans MS" pitchFamily="66" charset="0"/>
                <a:cs typeface="Arial" charset="0"/>
              </a:rPr>
              <a:t>, oi, </a:t>
            </a:r>
            <a:r>
              <a:rPr lang="pt-BR" sz="1800" dirty="0" err="1" smtClean="0">
                <a:latin typeface="Comic Sans MS" pitchFamily="66" charset="0"/>
                <a:cs typeface="Arial" charset="0"/>
              </a:rPr>
              <a:t>bol</a:t>
            </a:r>
            <a:r>
              <a:rPr lang="pt-BR" sz="1800" dirty="0" smtClean="0">
                <a:latin typeface="Comic Sans MS" pitchFamily="66" charset="0"/>
                <a:cs typeface="Arial" charset="0"/>
              </a:rPr>
              <a:t> e globo.</a:t>
            </a:r>
          </a:p>
          <a:p>
            <a:pPr eaLnBrk="1" hangingPunct="1">
              <a:buFont typeface="Wingdings" pitchFamily="2" charset="2"/>
              <a:buNone/>
            </a:pPr>
            <a:endParaRPr lang="pt-BR" sz="1800" dirty="0" smtClean="0"/>
          </a:p>
          <a:p>
            <a:pPr eaLnBrk="1" hangingPunct="1"/>
            <a:r>
              <a:rPr lang="pt-BR" sz="1800" dirty="0" smtClean="0">
                <a:latin typeface="Comic Sans MS" pitchFamily="66" charset="0"/>
              </a:rPr>
              <a:t>Exemplo no próximo slide!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smtClean="0">
                <a:solidFill>
                  <a:srgbClr val="FF0000"/>
                </a:solidFill>
                <a:latin typeface="Comic Sans MS" pitchFamily="66" charset="0"/>
              </a:rPr>
              <a:t>Exemplo POP3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pt-BR" sz="1700" dirty="0" err="1" smtClean="0">
                <a:solidFill>
                  <a:srgbClr val="FF0000"/>
                </a:solidFill>
                <a:latin typeface="Comic Sans MS" pitchFamily="66" charset="0"/>
              </a:rPr>
              <a:t>telnet</a:t>
            </a:r>
            <a:r>
              <a:rPr lang="pt-BR" sz="1700" dirty="0" smtClean="0">
                <a:solidFill>
                  <a:srgbClr val="FF0000"/>
                </a:solidFill>
                <a:latin typeface="Comic Sans MS" pitchFamily="66" charset="0"/>
              </a:rPr>
              <a:t> pop3.uol.com.br 110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1700" dirty="0" smtClean="0">
                <a:latin typeface="Comic Sans MS" pitchFamily="66" charset="0"/>
              </a:rPr>
              <a:t>+OK POP server </a:t>
            </a:r>
            <a:r>
              <a:rPr lang="pt-BR" sz="1700" dirty="0" err="1" smtClean="0">
                <a:latin typeface="Comic Sans MS" pitchFamily="66" charset="0"/>
              </a:rPr>
              <a:t>ready</a:t>
            </a:r>
            <a:endParaRPr lang="pt-BR" sz="1700" dirty="0" smtClean="0">
              <a:latin typeface="Comic Sans MS" pitchFamily="66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pt-BR" sz="1700" dirty="0" err="1" smtClean="0">
                <a:solidFill>
                  <a:srgbClr val="FF0000"/>
                </a:solidFill>
                <a:latin typeface="Comic Sans MS" pitchFamily="66" charset="0"/>
              </a:rPr>
              <a:t>user</a:t>
            </a:r>
            <a:r>
              <a:rPr lang="pt-BR" sz="17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pt-BR" sz="1700" dirty="0" err="1" smtClean="0">
                <a:solidFill>
                  <a:srgbClr val="FF0000"/>
                </a:solidFill>
                <a:latin typeface="Comic Sans MS" pitchFamily="66" charset="0"/>
              </a:rPr>
              <a:t>nomedousuário</a:t>
            </a:r>
            <a:endParaRPr lang="pt-BR" sz="17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pt-BR" sz="1700" dirty="0" smtClean="0">
                <a:latin typeface="Comic Sans MS" pitchFamily="66" charset="0"/>
              </a:rPr>
              <a:t>Servidor pede a senha.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1700" dirty="0" err="1" smtClean="0">
                <a:solidFill>
                  <a:srgbClr val="FF0000"/>
                </a:solidFill>
                <a:latin typeface="Comic Sans MS" pitchFamily="66" charset="0"/>
              </a:rPr>
              <a:t>pass</a:t>
            </a:r>
            <a:r>
              <a:rPr lang="pt-BR" sz="17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pt-BR" sz="1700" dirty="0" err="1" smtClean="0">
                <a:solidFill>
                  <a:srgbClr val="FF0000"/>
                </a:solidFill>
                <a:latin typeface="Comic Sans MS" pitchFamily="66" charset="0"/>
              </a:rPr>
              <a:t>suasenha</a:t>
            </a:r>
            <a:r>
              <a:rPr lang="pt-BR" sz="1700" dirty="0" smtClean="0">
                <a:solidFill>
                  <a:srgbClr val="FF0000"/>
                </a:solidFill>
                <a:latin typeface="Comic Sans MS" pitchFamily="66" charset="0"/>
              </a:rPr>
              <a:t>(cuidado senha vai aparecer não deixe ninguém ver)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1700" dirty="0" smtClean="0">
                <a:latin typeface="Comic Sans MS" pitchFamily="66" charset="0"/>
              </a:rPr>
              <a:t>Servidor avisa que você está conectado.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1700" dirty="0" err="1" smtClean="0">
                <a:solidFill>
                  <a:srgbClr val="FF0000"/>
                </a:solidFill>
                <a:latin typeface="Comic Sans MS" pitchFamily="66" charset="0"/>
              </a:rPr>
              <a:t>list</a:t>
            </a:r>
            <a:endParaRPr lang="pt-BR" sz="17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pt-BR" sz="1700" dirty="0" smtClean="0">
                <a:latin typeface="Comic Sans MS" pitchFamily="66" charset="0"/>
              </a:rPr>
              <a:t>Solicitação para lista e números dos e-mails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1700" dirty="0" err="1" smtClean="0">
                <a:solidFill>
                  <a:srgbClr val="FF0000"/>
                </a:solidFill>
                <a:latin typeface="Comic Sans MS" pitchFamily="66" charset="0"/>
              </a:rPr>
              <a:t>retr</a:t>
            </a:r>
            <a:r>
              <a:rPr lang="pt-BR" sz="1700" dirty="0" smtClean="0">
                <a:solidFill>
                  <a:srgbClr val="FF0000"/>
                </a:solidFill>
                <a:latin typeface="Comic Sans MS" pitchFamily="66" charset="0"/>
              </a:rPr>
              <a:t> 1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1700" dirty="0" smtClean="0">
                <a:latin typeface="Comic Sans MS" pitchFamily="66" charset="0"/>
              </a:rPr>
              <a:t>Solicitação para leitura do e-mail 1</a:t>
            </a:r>
            <a:endParaRPr lang="pt-BR" sz="17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pt-BR" sz="1700" dirty="0" smtClean="0">
                <a:solidFill>
                  <a:srgbClr val="FF0000"/>
                </a:solidFill>
                <a:latin typeface="Comic Sans MS" pitchFamily="66" charset="0"/>
              </a:rPr>
              <a:t>dele 1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1700" dirty="0" smtClean="0">
                <a:latin typeface="Comic Sans MS" pitchFamily="66" charset="0"/>
              </a:rPr>
              <a:t>Solicitação para deletar o e-mail 1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1700" dirty="0" err="1" smtClean="0">
                <a:solidFill>
                  <a:srgbClr val="FF0000"/>
                </a:solidFill>
                <a:latin typeface="Comic Sans MS" pitchFamily="66" charset="0"/>
              </a:rPr>
              <a:t>quit</a:t>
            </a:r>
            <a:endParaRPr lang="pt-BR" sz="17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pt-BR" sz="1700" dirty="0" smtClean="0">
                <a:latin typeface="Comic Sans MS" pitchFamily="66" charset="0"/>
              </a:rPr>
              <a:t>Desconectado.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229600" cy="1139825"/>
          </a:xfrm>
          <a:solidFill>
            <a:schemeClr val="bg1"/>
          </a:soli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dirty="0" smtClean="0">
                <a:solidFill>
                  <a:srgbClr val="FF0000"/>
                </a:solidFill>
                <a:latin typeface="Comic Sans MS" pitchFamily="66" charset="0"/>
              </a:rPr>
              <a:t>Protocolos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25500" y="1773238"/>
            <a:ext cx="7489825" cy="4216400"/>
          </a:xfrm>
        </p:spPr>
        <p:txBody>
          <a:bodyPr/>
          <a:lstStyle/>
          <a:p>
            <a:pPr eaLnBrk="1" hangingPunct="1"/>
            <a:r>
              <a:rPr lang="pt-BR" smtClean="0"/>
              <a:t> “...protocolo é um padrão que especifica o formato de dados e as regras a serem seguidas...”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 Exemplos: HTTP, FTP, DNS, TCP, UDP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u="sng" smtClean="0">
                <a:solidFill>
                  <a:srgbClr val="FF0000"/>
                </a:solidFill>
                <a:latin typeface="Comic Sans MS" pitchFamily="66" charset="0"/>
              </a:rPr>
              <a:t>DNS</a:t>
            </a:r>
            <a:endParaRPr lang="pt-BR" smtClean="0"/>
          </a:p>
        </p:txBody>
      </p:sp>
      <p:sp>
        <p:nvSpPr>
          <p:cNvPr id="3072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pt-BR" dirty="0" smtClean="0"/>
              <a:t>É um banco de dados distribuído entre servidores Hierárquicos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É um protocolo para consulta a esse banco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/>
              <a:t>Permite, entre outras coisas, obter o IP do servidor desejado informando sua </a:t>
            </a:r>
            <a:r>
              <a:rPr lang="pt-BR" dirty="0" smtClean="0"/>
              <a:t>URL</a:t>
            </a:r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endParaRPr lang="pt-BR" dirty="0" smtClean="0"/>
          </a:p>
          <a:p>
            <a:pPr eaLnBrk="1" hangingPunct="1">
              <a:buFont typeface="Wingdings" pitchFamily="2" charset="2"/>
              <a:buNone/>
            </a:pPr>
            <a:r>
              <a:rPr lang="pt-BR" sz="2000" dirty="0" smtClean="0"/>
              <a:t>Vamos olhar na prática com o </a:t>
            </a:r>
            <a:r>
              <a:rPr lang="pt-BR" sz="2000" dirty="0" err="1" smtClean="0"/>
              <a:t>WireShark</a:t>
            </a:r>
            <a:r>
              <a:rPr lang="pt-BR" sz="2000" dirty="0" smtClean="0"/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smtClean="0">
                <a:solidFill>
                  <a:srgbClr val="FF0000"/>
                </a:solidFill>
                <a:latin typeface="Comic Sans MS" pitchFamily="66" charset="0"/>
              </a:rPr>
              <a:t>nslookup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pt-BR" smtClean="0">
                <a:latin typeface="Comic Sans MS" pitchFamily="66" charset="0"/>
              </a:rPr>
              <a:t> Ferramenta para se obter informações sobre registros de DNS de um domínio, host ou IP</a:t>
            </a:r>
          </a:p>
          <a:p>
            <a:pPr eaLnBrk="1" hangingPunct="1"/>
            <a:endParaRPr lang="pt-BR" smtClean="0">
              <a:latin typeface="Comic Sans MS" pitchFamily="66" charset="0"/>
            </a:endParaRPr>
          </a:p>
          <a:p>
            <a:pPr eaLnBrk="1" hangingPunct="1"/>
            <a:r>
              <a:rPr lang="pt-BR" smtClean="0">
                <a:latin typeface="Comic Sans MS" pitchFamily="66" charset="0"/>
              </a:rPr>
              <a:t>Comando: nslookup google.com</a:t>
            </a:r>
          </a:p>
          <a:p>
            <a:pPr eaLnBrk="1" hangingPunct="1"/>
            <a:endParaRPr lang="pt-BR" smtClean="0">
              <a:latin typeface="Comic Sans MS" pitchFamily="66" charset="0"/>
            </a:endParaRPr>
          </a:p>
          <a:p>
            <a:pPr eaLnBrk="1" hangingPunct="1"/>
            <a:r>
              <a:rPr lang="pt-BR" smtClean="0">
                <a:latin typeface="Comic Sans MS" pitchFamily="66" charset="0"/>
              </a:rPr>
              <a:t> O servidor DNS do provedor de acesso é consultado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dirty="0" smtClean="0">
                <a:solidFill>
                  <a:srgbClr val="FF0000"/>
                </a:solidFill>
                <a:latin typeface="Comic Sans MS" pitchFamily="66" charset="0"/>
              </a:rPr>
              <a:t>PERGUNTAS: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pt-BR" dirty="0" smtClean="0">
                <a:latin typeface="Comic Sans MS" pitchFamily="66" charset="0"/>
              </a:rPr>
              <a:t>Qual o nome do servidor que proveu resposta à consulta feita?</a:t>
            </a:r>
          </a:p>
          <a:p>
            <a:pPr eaLnBrk="1" hangingPunct="1">
              <a:buNone/>
            </a:pPr>
            <a:endParaRPr lang="pt-BR" dirty="0" smtClean="0">
              <a:latin typeface="Comic Sans MS" pitchFamily="66" charset="0"/>
            </a:endParaRPr>
          </a:p>
          <a:p>
            <a:pPr eaLnBrk="1" hangingPunct="1"/>
            <a:r>
              <a:rPr lang="pt-BR" dirty="0" smtClean="0">
                <a:latin typeface="Comic Sans MS" pitchFamily="66" charset="0"/>
              </a:rPr>
              <a:t> Qual o objetivo de haver vários hosts respondendo pelos serviços do Google?</a:t>
            </a:r>
          </a:p>
          <a:p>
            <a:pPr eaLnBrk="1" hangingPunct="1"/>
            <a:endParaRPr lang="pt-BR" dirty="0" smtClean="0">
              <a:latin typeface="Comic Sans MS" pitchFamily="66" charset="0"/>
            </a:endParaRPr>
          </a:p>
          <a:p>
            <a:pPr eaLnBrk="1" hangingPunct="1"/>
            <a:r>
              <a:rPr lang="pt-BR" dirty="0" smtClean="0">
                <a:latin typeface="Comic Sans MS" pitchFamily="66" charset="0"/>
              </a:rPr>
              <a:t>Execute o comando “</a:t>
            </a:r>
            <a:r>
              <a:rPr lang="pt-BR" dirty="0" err="1" smtClean="0">
                <a:latin typeface="Comic Sans MS" pitchFamily="66" charset="0"/>
              </a:rPr>
              <a:t>nslookup</a:t>
            </a:r>
            <a:r>
              <a:rPr lang="pt-BR" dirty="0" smtClean="0">
                <a:latin typeface="Comic Sans MS" pitchFamily="66" charset="0"/>
              </a:rPr>
              <a:t> google.com” várias vezes seguidas (4x por exemplo). Por que a </a:t>
            </a:r>
            <a:r>
              <a:rPr lang="pt-BR" dirty="0" err="1" smtClean="0">
                <a:latin typeface="Comic Sans MS" pitchFamily="66" charset="0"/>
              </a:rPr>
              <a:t>sequência</a:t>
            </a:r>
            <a:r>
              <a:rPr lang="pt-BR" dirty="0" smtClean="0">
                <a:latin typeface="Comic Sans MS" pitchFamily="66" charset="0"/>
              </a:rPr>
              <a:t> de endereços muda embora o conjunto de endereços seja o mesmo?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smtClean="0">
                <a:solidFill>
                  <a:srgbClr val="FF0000"/>
                </a:solidFill>
                <a:latin typeface="Comic Sans MS" pitchFamily="66" charset="0"/>
              </a:rPr>
              <a:t>WHOIS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pt-BR" dirty="0" smtClean="0">
                <a:latin typeface="Comic Sans MS" pitchFamily="66" charset="0"/>
              </a:rPr>
              <a:t>Acesse o site </a:t>
            </a:r>
            <a:r>
              <a:rPr lang="pt-BR" dirty="0" smtClean="0">
                <a:hlinkClick r:id="rId2"/>
              </a:rPr>
              <a:t>http://registro.br/cgi-bin/whois/</a:t>
            </a:r>
            <a:endParaRPr lang="pt-BR" dirty="0" smtClean="0"/>
          </a:p>
          <a:p>
            <a:pPr eaLnBrk="1" hangingPunct="1"/>
            <a:endParaRPr lang="pt-BR" dirty="0" smtClean="0">
              <a:latin typeface="Comic Sans MS" pitchFamily="66" charset="0"/>
            </a:endParaRPr>
          </a:p>
          <a:p>
            <a:pPr eaLnBrk="1" hangingPunct="1"/>
            <a:r>
              <a:rPr lang="pt-BR" dirty="0" smtClean="0">
                <a:latin typeface="Comic Sans MS" pitchFamily="66" charset="0"/>
              </a:rPr>
              <a:t>Digite no </a:t>
            </a:r>
            <a:r>
              <a:rPr lang="pt-BR" dirty="0" err="1" smtClean="0">
                <a:latin typeface="Comic Sans MS" pitchFamily="66" charset="0"/>
              </a:rPr>
              <a:t>form</a:t>
            </a:r>
            <a:r>
              <a:rPr lang="pt-BR" dirty="0" smtClean="0">
                <a:latin typeface="Comic Sans MS" pitchFamily="66" charset="0"/>
              </a:rPr>
              <a:t>  </a:t>
            </a:r>
            <a:r>
              <a:rPr lang="pt-BR" dirty="0" err="1" smtClean="0">
                <a:solidFill>
                  <a:srgbClr val="FF0000"/>
                </a:solidFill>
                <a:latin typeface="Comic Sans MS" pitchFamily="66" charset="0"/>
              </a:rPr>
              <a:t>cin.ufpe.br</a:t>
            </a:r>
            <a:r>
              <a:rPr lang="pt-BR" dirty="0" smtClean="0">
                <a:latin typeface="Comic Sans MS" pitchFamily="66" charset="0"/>
              </a:rPr>
              <a:t> e veja a informação retornada</a:t>
            </a:r>
          </a:p>
          <a:p>
            <a:pPr eaLnBrk="1" hangingPunct="1"/>
            <a:endParaRPr lang="pt-BR" dirty="0" smtClean="0">
              <a:latin typeface="Comic Sans MS" pitchFamily="66" charset="0"/>
            </a:endParaRPr>
          </a:p>
          <a:p>
            <a:pPr eaLnBrk="1" hangingPunct="1"/>
            <a:r>
              <a:rPr lang="pt-BR" dirty="0" smtClean="0">
                <a:latin typeface="Comic Sans MS" pitchFamily="66" charset="0"/>
              </a:rPr>
              <a:t>Agora digite no </a:t>
            </a:r>
            <a:r>
              <a:rPr lang="pt-BR" dirty="0" err="1" smtClean="0">
                <a:latin typeface="Comic Sans MS" pitchFamily="66" charset="0"/>
              </a:rPr>
              <a:t>form</a:t>
            </a:r>
            <a:r>
              <a:rPr lang="pt-BR" dirty="0" smtClean="0">
                <a:latin typeface="Comic Sans MS" pitchFamily="66" charset="0"/>
              </a:rPr>
              <a:t> o endereço </a:t>
            </a:r>
            <a:r>
              <a:rPr lang="pt-BR" dirty="0" smtClean="0">
                <a:solidFill>
                  <a:srgbClr val="FF0000"/>
                </a:solidFill>
                <a:latin typeface="Comic Sans MS" pitchFamily="66" charset="0"/>
              </a:rPr>
              <a:t>200.220.200.2</a:t>
            </a:r>
            <a:r>
              <a:rPr lang="pt-BR" dirty="0" smtClean="0">
                <a:latin typeface="Comic Sans MS" pitchFamily="66" charset="0"/>
              </a:rPr>
              <a:t> e veja a informação retornada</a:t>
            </a:r>
          </a:p>
          <a:p>
            <a:pPr eaLnBrk="1" hangingPunct="1"/>
            <a:endParaRPr lang="pt-BR" dirty="0" smtClean="0">
              <a:latin typeface="Comic Sans MS" pitchFamily="66" charset="0"/>
            </a:endParaRPr>
          </a:p>
          <a:p>
            <a:pPr eaLnBrk="1" hangingPunct="1"/>
            <a:r>
              <a:rPr lang="pt-BR" dirty="0" smtClean="0">
                <a:latin typeface="Comic Sans MS" pitchFamily="66" charset="0"/>
              </a:rPr>
              <a:t> Para que serve o serviço WHOIS?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dirty="0" smtClean="0">
                <a:solidFill>
                  <a:srgbClr val="FF0000"/>
                </a:solidFill>
                <a:latin typeface="Comic Sans MS" pitchFamily="66" charset="0"/>
              </a:rPr>
              <a:t>WHOIS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pt-BR" dirty="0" smtClean="0">
                <a:latin typeface="Comic Sans MS" pitchFamily="66" charset="0"/>
              </a:rPr>
              <a:t>Veja a </a:t>
            </a:r>
            <a:r>
              <a:rPr lang="pt-BR" u="sng" dirty="0" smtClean="0">
                <a:solidFill>
                  <a:srgbClr val="FF0000"/>
                </a:solidFill>
                <a:latin typeface="Comic Sans MS" pitchFamily="66" charset="0"/>
              </a:rPr>
              <a:t>RFC 3912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9"/>
          <p:cNvSpPr>
            <a:spLocks noGrp="1" noChangeArrowheads="1"/>
          </p:cNvSpPr>
          <p:nvPr>
            <p:ph type="title"/>
          </p:nvPr>
        </p:nvSpPr>
        <p:spPr>
          <a:xfrm>
            <a:off x="684213" y="-242888"/>
            <a:ext cx="7772400" cy="1143001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smtClean="0">
                <a:solidFill>
                  <a:srgbClr val="FF0000"/>
                </a:solidFill>
                <a:latin typeface="Comic Sans MS" pitchFamily="66" charset="0"/>
              </a:rPr>
              <a:t>Camadas da Internet</a:t>
            </a:r>
          </a:p>
        </p:txBody>
      </p:sp>
      <p:sp>
        <p:nvSpPr>
          <p:cNvPr id="11267" name="Rectangle 13"/>
          <p:cNvSpPr>
            <a:spLocks noGrp="1" noChangeArrowheads="1"/>
          </p:cNvSpPr>
          <p:nvPr>
            <p:ph sz="half" idx="1"/>
          </p:nvPr>
        </p:nvSpPr>
        <p:spPr>
          <a:xfrm>
            <a:off x="755650" y="5876925"/>
            <a:ext cx="7920038" cy="6477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pt-BR" smtClean="0"/>
              <a:t>Estaremos concentrados na camada de aplicação...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</a:pPr>
            <a:endParaRPr lang="pt-BR" smtClean="0"/>
          </a:p>
          <a:p>
            <a:pPr eaLnBrk="1" hangingPunct="1"/>
            <a:endParaRPr lang="pt-BR" smtClean="0"/>
          </a:p>
        </p:txBody>
      </p:sp>
      <p:pic>
        <p:nvPicPr>
          <p:cNvPr id="11268" name="Picture 5"/>
          <p:cNvPicPr>
            <a:picLocks noChangeAspect="1" noChangeArrowheads="1"/>
          </p:cNvPicPr>
          <p:nvPr/>
        </p:nvPicPr>
        <p:blipFill>
          <a:blip r:embed="rId2" cstate="print">
            <a:lum bright="-6000" contrast="6000"/>
          </a:blip>
          <a:srcRect/>
          <a:stretch>
            <a:fillRect/>
          </a:stretch>
        </p:blipFill>
        <p:spPr bwMode="auto">
          <a:xfrm>
            <a:off x="857250" y="1428750"/>
            <a:ext cx="3155950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DEAD690-E8DB-480B-8AFD-03854AEFE3CC}" type="slidenum">
              <a:rPr lang="pt-BR" smtClean="0">
                <a:latin typeface="Times New Roman" pitchFamily="18" charset="0"/>
              </a:rPr>
              <a:pPr/>
              <a:t>5</a:t>
            </a:fld>
            <a:endParaRPr lang="pt-BR" smtClean="0">
              <a:latin typeface="Times New Roman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571500" y="35718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pt-BR" sz="2800" kern="0" dirty="0" err="1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Sniffers</a:t>
            </a:r>
            <a:endParaRPr lang="pt-BR" sz="2800" kern="0" dirty="0">
              <a:solidFill>
                <a:srgbClr val="FF0000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27652" name="Rectangle 3"/>
          <p:cNvSpPr>
            <a:spLocks noChangeArrowheads="1"/>
          </p:cNvSpPr>
          <p:nvPr/>
        </p:nvSpPr>
        <p:spPr bwMode="auto">
          <a:xfrm>
            <a:off x="304800" y="14478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pt-BR" sz="2000" dirty="0"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000" dirty="0" smtClean="0">
                <a:latin typeface="Comic Sans MS" pitchFamily="66" charset="0"/>
              </a:rPr>
              <a:t> O </a:t>
            </a:r>
            <a:r>
              <a:rPr lang="en-US" sz="2000" dirty="0" err="1">
                <a:latin typeface="Comic Sans MS" pitchFamily="66" charset="0"/>
              </a:rPr>
              <a:t>WireShark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pt-BR" sz="2000" dirty="0">
                <a:latin typeface="Comic Sans MS" pitchFamily="66" charset="0"/>
              </a:rPr>
              <a:t>é um </a:t>
            </a:r>
            <a:r>
              <a:rPr lang="pt-BR" sz="2000" dirty="0" err="1">
                <a:latin typeface="Comic Sans MS" pitchFamily="66" charset="0"/>
              </a:rPr>
              <a:t>sniffer</a:t>
            </a:r>
            <a:r>
              <a:rPr lang="pt-BR" sz="2000" dirty="0">
                <a:latin typeface="Comic Sans MS" pitchFamily="66" charset="0"/>
              </a:rPr>
              <a:t>, que analisa o tráfego na </a:t>
            </a:r>
            <a:r>
              <a:rPr lang="pt-BR" sz="2000" dirty="0" smtClean="0">
                <a:latin typeface="Comic Sans MS" pitchFamily="66" charset="0"/>
              </a:rPr>
              <a:t>rede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 </a:t>
            </a:r>
            <a:r>
              <a:rPr lang="pt-BR" sz="2000" dirty="0">
                <a:hlinkClick r:id="rId2"/>
              </a:rPr>
              <a:t>http://www.wireshark.org/</a:t>
            </a:r>
            <a:endParaRPr lang="pt-BR" sz="2000" dirty="0"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pt-BR" sz="2000" dirty="0"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pt-BR" sz="2000" dirty="0"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 Ele </a:t>
            </a:r>
            <a:r>
              <a:rPr lang="pt-BR" sz="2000" dirty="0">
                <a:latin typeface="Comic Sans MS" pitchFamily="66" charset="0"/>
              </a:rPr>
              <a:t>consegue filtrar tão detalhadamente quanto desejemos as informações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pt-BR" sz="2000" dirty="0"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pt-BR" sz="2000" dirty="0" smtClean="0">
                <a:latin typeface="Comic Sans MS" pitchFamily="66" charset="0"/>
              </a:rPr>
              <a:t> Captura </a:t>
            </a:r>
            <a:r>
              <a:rPr lang="pt-BR" sz="2000" dirty="0">
                <a:latin typeface="Comic Sans MS" pitchFamily="66" charset="0"/>
              </a:rPr>
              <a:t>o tráfego endereçado/destinado à placa de rede </a:t>
            </a:r>
            <a:r>
              <a:rPr lang="pt-BR" sz="2000" dirty="0" smtClean="0">
                <a:latin typeface="Comic Sans MS" pitchFamily="66" charset="0"/>
              </a:rPr>
              <a:t>local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pt-BR" sz="2000" dirty="0"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pt-BR" sz="2000" dirty="0" smtClean="0">
                <a:latin typeface="Comic Sans MS" pitchFamily="66" charset="0"/>
              </a:rPr>
              <a:t> É </a:t>
            </a:r>
            <a:r>
              <a:rPr lang="pt-BR" sz="2000" dirty="0">
                <a:latin typeface="Comic Sans MS" pitchFamily="66" charset="0"/>
              </a:rPr>
              <a:t>possível colocar em “Modo Promíscuo” e capturar tráfego não endereçado à placa (útil em redes com hubs e redes não cabeadas)</a:t>
            </a:r>
          </a:p>
        </p:txBody>
      </p:sp>
    </p:spTree>
    <p:extLst>
      <p:ext uri="{BB962C8B-B14F-4D97-AF65-F5344CB8AC3E}">
        <p14:creationId xmlns:p14="http://schemas.microsoft.com/office/powerpoint/2010/main" val="396483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Wireshark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8518199" cy="4789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tângulo 7"/>
          <p:cNvSpPr/>
          <p:nvPr/>
        </p:nvSpPr>
        <p:spPr>
          <a:xfrm>
            <a:off x="323528" y="2924944"/>
            <a:ext cx="2880320" cy="11521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323528" y="4149080"/>
            <a:ext cx="2880320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027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Wireshark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8581141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tângulo 5"/>
          <p:cNvSpPr/>
          <p:nvPr/>
        </p:nvSpPr>
        <p:spPr>
          <a:xfrm>
            <a:off x="467544" y="1916832"/>
            <a:ext cx="2880320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7087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Wireshark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73" y="1484784"/>
            <a:ext cx="8856984" cy="4979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tângulo 4"/>
          <p:cNvSpPr/>
          <p:nvPr/>
        </p:nvSpPr>
        <p:spPr>
          <a:xfrm>
            <a:off x="467544" y="1988840"/>
            <a:ext cx="2736304" cy="1800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179512" y="4107541"/>
            <a:ext cx="8856984" cy="19137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7896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smtClean="0">
                <a:solidFill>
                  <a:srgbClr val="FF0000"/>
                </a:solidFill>
                <a:latin typeface="Comic Sans MS" pitchFamily="66" charset="0"/>
              </a:rPr>
              <a:t>Experimentos com Traceroute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pt-BR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t-BR" dirty="0" smtClean="0">
                <a:latin typeface="Comic Sans MS" pitchFamily="66" charset="0"/>
              </a:rPr>
              <a:t>Faremos um </a:t>
            </a:r>
            <a:r>
              <a:rPr lang="pt-BR" dirty="0" err="1" smtClean="0">
                <a:latin typeface="Comic Sans MS" pitchFamily="66" charset="0"/>
              </a:rPr>
              <a:t>traceroute</a:t>
            </a:r>
            <a:r>
              <a:rPr lang="pt-BR" dirty="0" smtClean="0">
                <a:latin typeface="Comic Sans MS" pitchFamily="66" charset="0"/>
              </a:rPr>
              <a:t> para </a:t>
            </a:r>
            <a:r>
              <a:rPr lang="pt-BR" dirty="0" smtClean="0">
                <a:latin typeface="Comic Sans MS" pitchFamily="66" charset="0"/>
                <a:hlinkClick r:id="rId2"/>
              </a:rPr>
              <a:t>www.ufam.edu.br</a:t>
            </a:r>
            <a:r>
              <a:rPr lang="pt-BR" dirty="0" smtClean="0">
                <a:latin typeface="Comic Sans MS" pitchFamily="66" charset="0"/>
              </a:rPr>
              <a:t> e observaremos os resultados obtidos com o mesmo.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dirty="0" smtClean="0">
                <a:latin typeface="Comic Sans MS" pitchFamily="66" charset="0"/>
              </a:rPr>
              <a:t>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dirty="0" smtClean="0">
                <a:latin typeface="Comic Sans MS" pitchFamily="66" charset="0"/>
              </a:rPr>
              <a:t>Comando: </a:t>
            </a:r>
            <a:r>
              <a:rPr lang="pt-BR" dirty="0" err="1" smtClean="0">
                <a:latin typeface="Comic Sans MS" pitchFamily="66" charset="0"/>
              </a:rPr>
              <a:t>tracert</a:t>
            </a:r>
            <a:r>
              <a:rPr lang="pt-BR" dirty="0" smtClean="0">
                <a:latin typeface="Comic Sans MS" pitchFamily="66" charset="0"/>
              </a:rPr>
              <a:t> www.ufam.edu.br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sz="3600" dirty="0" smtClean="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alcão Envidraçado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1511</TotalTime>
  <Words>1079</Words>
  <Application>Microsoft Office PowerPoint</Application>
  <PresentationFormat>Apresentação na tela (4:3)</PresentationFormat>
  <Paragraphs>257</Paragraphs>
  <Slides>34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34</vt:i4>
      </vt:variant>
    </vt:vector>
  </HeadingPairs>
  <TitlesOfParts>
    <vt:vector size="35" baseType="lpstr">
      <vt:lpstr>Balcão Envidraçado</vt:lpstr>
      <vt:lpstr>Apresentação do PowerPoint</vt:lpstr>
      <vt:lpstr>Apresentação do PowerPoint</vt:lpstr>
      <vt:lpstr>Protocolos</vt:lpstr>
      <vt:lpstr>Camadas da Internet</vt:lpstr>
      <vt:lpstr>Apresentação do PowerPoint</vt:lpstr>
      <vt:lpstr>Wireshark</vt:lpstr>
      <vt:lpstr>Wireshark</vt:lpstr>
      <vt:lpstr>Wireshark</vt:lpstr>
      <vt:lpstr>Experimentos com Traceroute</vt:lpstr>
      <vt:lpstr> Perguntas:</vt:lpstr>
      <vt:lpstr>PERGUNTAS (CONT.):</vt:lpstr>
      <vt:lpstr>Backbone RNP</vt:lpstr>
      <vt:lpstr>Ping</vt:lpstr>
      <vt:lpstr>Telnet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Mensagem de resposta</vt:lpstr>
      <vt:lpstr>Alguns códigos de resposta</vt:lpstr>
      <vt:lpstr>Exercícios</vt:lpstr>
      <vt:lpstr>Experimentos com SMTP</vt:lpstr>
      <vt:lpstr>Exemplo SMTP</vt:lpstr>
      <vt:lpstr>Apresentação do PowerPoint</vt:lpstr>
      <vt:lpstr>Experimentos com POP3</vt:lpstr>
      <vt:lpstr>Exemplo POP3</vt:lpstr>
      <vt:lpstr>DNS</vt:lpstr>
      <vt:lpstr>nslookup</vt:lpstr>
      <vt:lpstr>PERGUNTAS:</vt:lpstr>
      <vt:lpstr>WHOIS</vt:lpstr>
      <vt:lpstr>WHOIS</vt:lpstr>
    </vt:vector>
  </TitlesOfParts>
  <Company>Centro de Informática - UFPE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faas</dc:creator>
  <cp:lastModifiedBy>Rodolfo Santos Vera Cruz</cp:lastModifiedBy>
  <cp:revision>150</cp:revision>
  <dcterms:created xsi:type="dcterms:W3CDTF">2007-05-19T15:28:32Z</dcterms:created>
  <dcterms:modified xsi:type="dcterms:W3CDTF">2013-12-20T17:41:50Z</dcterms:modified>
</cp:coreProperties>
</file>