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71" r:id="rId1"/>
  </p:sldMasterIdLst>
  <p:notesMasterIdLst>
    <p:notesMasterId r:id="rId18"/>
  </p:notesMasterIdLst>
  <p:sldIdLst>
    <p:sldId id="279" r:id="rId2"/>
    <p:sldId id="269" r:id="rId3"/>
    <p:sldId id="260" r:id="rId4"/>
    <p:sldId id="263" r:id="rId5"/>
    <p:sldId id="264" r:id="rId6"/>
    <p:sldId id="275" r:id="rId7"/>
    <p:sldId id="282" r:id="rId8"/>
    <p:sldId id="283" r:id="rId9"/>
    <p:sldId id="284" r:id="rId10"/>
    <p:sldId id="288" r:id="rId11"/>
    <p:sldId id="289" r:id="rId12"/>
    <p:sldId id="290" r:id="rId13"/>
    <p:sldId id="291" r:id="rId14"/>
    <p:sldId id="294" r:id="rId15"/>
    <p:sldId id="292" r:id="rId16"/>
    <p:sldId id="293" r:id="rId1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CC33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45" autoAdjust="0"/>
    <p:restoredTop sz="94568" autoAdjust="0"/>
  </p:normalViewPr>
  <p:slideViewPr>
    <p:cSldViewPr>
      <p:cViewPr>
        <p:scale>
          <a:sx n="75" d="100"/>
          <a:sy n="75" d="100"/>
        </p:scale>
        <p:origin x="-1248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5A92C39-9234-4214-A083-BDF0B879615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98388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830420-979E-4BA6-BAFE-EBFCDA271619}" type="slidenum">
              <a:rPr lang="pt-BR" smtClean="0">
                <a:latin typeface="Arial" pitchFamily="34" charset="0"/>
              </a:rPr>
              <a:pPr/>
              <a:t>1</a:t>
            </a:fld>
            <a:endParaRPr lang="pt-BR" smtClean="0">
              <a:latin typeface="Arial" pitchFamily="34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4F5A7EBA-0D3C-458F-8888-CEFCF0A2628D}" type="datetime1">
              <a:rPr lang="pt-BR" smtClean="0"/>
              <a:pPr>
                <a:defRPr/>
              </a:pPr>
              <a:t>23/07/2013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r>
              <a:rPr lang="pt-BR" smtClean="0"/>
              <a:t>http://www.cin.ufpe.br/~faas/comunicacao</a:t>
            </a:r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5DF44C71-DDBF-4491-B7DC-B77BED47D7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8BB1E4-EB33-44FB-989E-D6335ACC9F03}" type="datetime1">
              <a:rPr lang="pt-BR" smtClean="0"/>
              <a:pPr>
                <a:defRPr/>
              </a:pPr>
              <a:t>23/07/2013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http://www.cin.ufpe.br/~faas/comunicacao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9647B6-7C9C-4668-8997-159746DE793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B462F3-A477-46C1-99E4-EB14C4C2B6FB}" type="datetime1">
              <a:rPr lang="pt-BR" smtClean="0"/>
              <a:pPr>
                <a:defRPr/>
              </a:pPr>
              <a:t>23/07/2013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http://www.cin.ufpe.br/~faas/comunicacao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1D416E-0FDC-487D-AA15-3A6965962746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09E47793-2DF8-4B1E-8787-93A7D85C8A81}" type="datetime1">
              <a:rPr lang="pt-BR" smtClean="0"/>
              <a:pPr>
                <a:defRPr/>
              </a:pPr>
              <a:t>23/07/2013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1281F010-96E0-489E-A215-99656D403F1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r>
              <a:rPr lang="pt-BR" smtClean="0"/>
              <a:t>http://www.cin.ufpe.br/~faas/comunicacao</a:t>
            </a:r>
            <a:endParaRPr lang="pt-BR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9BB5DAFE-1CA0-40F7-B533-BE9F0D6B4D19}" type="datetime1">
              <a:rPr lang="pt-BR" smtClean="0"/>
              <a:pPr>
                <a:defRPr/>
              </a:pPr>
              <a:t>23/07/2013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r>
              <a:rPr lang="pt-BR" smtClean="0"/>
              <a:t>http://www.cin.ufpe.br/~faas/comunicacao</a:t>
            </a:r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E6B0A3A6-D14A-457E-A43B-B237F9C7397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627EBA-CE00-457C-BDF4-910160E2E3F0}" type="datetime1">
              <a:rPr lang="pt-BR" smtClean="0"/>
              <a:pPr>
                <a:defRPr/>
              </a:pPr>
              <a:t>23/07/2013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http://www.cin.ufpe.br/~faas/comunicacao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BFEF0A-88C5-4F41-982C-67598AD948BF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7ECE8A-D1F4-48A3-99CB-FFB6B1D11F74}" type="datetime1">
              <a:rPr lang="pt-BR" smtClean="0"/>
              <a:pPr>
                <a:defRPr/>
              </a:pPr>
              <a:t>23/07/2013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http://www.cin.ufpe.br/~faas/comunicacao</a:t>
            </a: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EFFA1-9BFC-4BF1-95DC-2FFF4816165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04D52DF5-46BF-48E0-9194-512E69A1664C}" type="datetime1">
              <a:rPr lang="pt-BR" smtClean="0"/>
              <a:pPr>
                <a:defRPr/>
              </a:pPr>
              <a:t>23/07/2013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3BEACB41-8A34-4DFC-9301-16CC1A06DFD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r>
              <a:rPr lang="pt-BR" smtClean="0"/>
              <a:t>http://www.cin.ufpe.br/~faas/comunicacao</a:t>
            </a:r>
            <a:endParaRPr lang="pt-BR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0424C0-E41F-485E-8BFD-F517C356B8A1}" type="datetime1">
              <a:rPr lang="pt-BR" smtClean="0"/>
              <a:pPr>
                <a:defRPr/>
              </a:pPr>
              <a:t>23/07/2013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http://www.cin.ufpe.br/~faas/comunicacao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243F39-2C12-4960-8144-6903C0B5C0D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CB0C971C-80B1-417A-8FD1-FEEEF517A6A9}" type="datetime1">
              <a:rPr lang="pt-BR" smtClean="0"/>
              <a:pPr>
                <a:defRPr/>
              </a:pPr>
              <a:t>23/07/2013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97D583DD-5694-4F6F-86A9-6FE046DC7DA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r>
              <a:rPr lang="pt-BR" smtClean="0"/>
              <a:t>http://www.cin.ufpe.br/~faas/comunicacao</a:t>
            </a:r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EF7D45AC-7964-477D-928E-EB39D7F4157F}" type="datetime1">
              <a:rPr lang="pt-BR" smtClean="0"/>
              <a:pPr>
                <a:defRPr/>
              </a:pPr>
              <a:t>23/07/2013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41808682-BAD2-4309-BD42-B6CAF39ED496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r>
              <a:rPr lang="pt-BR" smtClean="0"/>
              <a:t>http://www.cin.ufpe.br/~faas/comunicacao</a:t>
            </a:r>
            <a:endParaRPr lang="pt-BR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2CD8957-F828-4583-BCAE-D25B848CC2D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2" r:id="rId1"/>
    <p:sldLayoutId id="2147483873" r:id="rId2"/>
    <p:sldLayoutId id="2147483874" r:id="rId3"/>
    <p:sldLayoutId id="2147483875" r:id="rId4"/>
    <p:sldLayoutId id="2147483876" r:id="rId5"/>
    <p:sldLayoutId id="2147483877" r:id="rId6"/>
    <p:sldLayoutId id="2147483878" r:id="rId7"/>
    <p:sldLayoutId id="2147483879" r:id="rId8"/>
    <p:sldLayoutId id="2147483880" r:id="rId9"/>
    <p:sldLayoutId id="2147483881" r:id="rId10"/>
    <p:sldLayoutId id="2147483882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0" y="428625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3200" u="sng">
                <a:solidFill>
                  <a:schemeClr val="accent2"/>
                </a:solidFill>
                <a:latin typeface="Comic Sans MS" pitchFamily="66" charset="0"/>
              </a:rPr>
              <a:t>Infra-Estrutura de Comunicação</a:t>
            </a:r>
            <a:br>
              <a:rPr lang="pt-BR" sz="3200" u="sng">
                <a:solidFill>
                  <a:schemeClr val="accent2"/>
                </a:solidFill>
                <a:latin typeface="Comic Sans MS" pitchFamily="66" charset="0"/>
              </a:rPr>
            </a:br>
            <a:r>
              <a:rPr lang="pt-BR" sz="3200" u="sng">
                <a:solidFill>
                  <a:schemeClr val="accent2"/>
                </a:solidFill>
                <a:latin typeface="Comic Sans MS" pitchFamily="66" charset="0"/>
              </a:rPr>
              <a:t>(IF678)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0" y="4286250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dirty="0">
                <a:latin typeface="Comic Sans MS" pitchFamily="66" charset="0"/>
              </a:rPr>
              <a:t>Aula Prática </a:t>
            </a:r>
            <a:r>
              <a:rPr lang="pt-BR" dirty="0" smtClean="0">
                <a:latin typeface="Comic Sans MS" pitchFamily="66" charset="0"/>
              </a:rPr>
              <a:t>01 </a:t>
            </a:r>
            <a:r>
              <a:rPr lang="pt-BR" dirty="0" smtClean="0">
                <a:latin typeface="Comic Sans MS" pitchFamily="66" charset="0"/>
              </a:rPr>
              <a:t>– </a:t>
            </a:r>
            <a:r>
              <a:rPr lang="pt-BR" dirty="0" smtClean="0">
                <a:latin typeface="Comic Sans MS" pitchFamily="66" charset="0"/>
              </a:rPr>
              <a:t>2013.1</a:t>
            </a:r>
            <a:endParaRPr lang="pt-BR" dirty="0">
              <a:latin typeface="Comic Sans MS" pitchFamily="66" charset="0"/>
            </a:endParaRPr>
          </a:p>
        </p:txBody>
      </p:sp>
      <p:sp>
        <p:nvSpPr>
          <p:cNvPr id="13316" name="Text Box 6"/>
          <p:cNvSpPr txBox="1">
            <a:spLocks noChangeArrowheads="1"/>
          </p:cNvSpPr>
          <p:nvPr/>
        </p:nvSpPr>
        <p:spPr bwMode="auto">
          <a:xfrm>
            <a:off x="0" y="583565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600">
                <a:latin typeface="Comic Sans MS" pitchFamily="66" charset="0"/>
              </a:rPr>
              <a:t>CIn/UFPE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0" y="1844824"/>
            <a:ext cx="9144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pt-BR" sz="2000" dirty="0">
              <a:latin typeface="Comic Sans MS" pitchFamily="66" charset="0"/>
            </a:endParaRPr>
          </a:p>
          <a:p>
            <a:pPr algn="ctr"/>
            <a:r>
              <a:rPr lang="pt-BR" sz="2000" dirty="0" err="1" smtClean="0">
                <a:latin typeface="Comic Sans MS" pitchFamily="66" charset="0"/>
              </a:rPr>
              <a:t>Rayana</a:t>
            </a:r>
            <a:r>
              <a:rPr lang="pt-BR" sz="2000" dirty="0" smtClean="0">
                <a:latin typeface="Comic Sans MS" pitchFamily="66" charset="0"/>
              </a:rPr>
              <a:t> Alencar</a:t>
            </a:r>
          </a:p>
          <a:p>
            <a:pPr algn="ctr"/>
            <a:r>
              <a:rPr lang="pt-BR" sz="2000" dirty="0" smtClean="0">
                <a:latin typeface="Comic Sans MS" pitchFamily="66" charset="0"/>
              </a:rPr>
              <a:t>Rafael Lucena</a:t>
            </a:r>
          </a:p>
          <a:p>
            <a:pPr algn="ctr"/>
            <a:r>
              <a:rPr lang="pt-BR" sz="2000" dirty="0" smtClean="0">
                <a:latin typeface="Comic Sans MS" pitchFamily="66" charset="0"/>
              </a:rPr>
              <a:t>Rodolfo Santos </a:t>
            </a:r>
          </a:p>
          <a:p>
            <a:pPr algn="ctr"/>
            <a:r>
              <a:rPr lang="pt-BR" sz="2000" dirty="0" smtClean="0">
                <a:latin typeface="Comic Sans MS" pitchFamily="66" charset="0"/>
              </a:rPr>
              <a:t>Rubens </a:t>
            </a:r>
            <a:r>
              <a:rPr lang="pt-BR" sz="2000" dirty="0" smtClean="0">
                <a:latin typeface="Comic Sans MS" pitchFamily="66" charset="0"/>
              </a:rPr>
              <a:t>Lopes</a:t>
            </a:r>
          </a:p>
          <a:p>
            <a:pPr algn="ctr"/>
            <a:r>
              <a:rPr lang="pt-BR" sz="2000" dirty="0" smtClean="0">
                <a:latin typeface="Comic Sans MS" pitchFamily="66" charset="0"/>
              </a:rPr>
              <a:t>João Pedro </a:t>
            </a:r>
            <a:r>
              <a:rPr lang="pt-BR" sz="2000" dirty="0" smtClean="0">
                <a:latin typeface="Comic Sans MS" pitchFamily="66" charset="0"/>
              </a:rPr>
              <a:t>Cordeiro</a:t>
            </a:r>
          </a:p>
          <a:p>
            <a:pPr algn="ctr"/>
            <a:r>
              <a:rPr lang="pt-BR" sz="2000" dirty="0" smtClean="0">
                <a:latin typeface="Comic Sans MS" pitchFamily="66" charset="0"/>
              </a:rPr>
              <a:t>Joselito Júnior</a:t>
            </a:r>
            <a:endParaRPr lang="pt-BR" sz="20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2800" u="sng" dirty="0" smtClean="0">
                <a:solidFill>
                  <a:srgbClr val="3333CC"/>
                </a:solidFill>
                <a:latin typeface="Comic Sans MS" pitchFamily="66" charset="0"/>
              </a:rPr>
              <a:t>Exemplo de threads Em </a:t>
            </a:r>
            <a:r>
              <a:rPr lang="pt-BR" sz="2800" u="sng" dirty="0" err="1" smtClean="0">
                <a:solidFill>
                  <a:srgbClr val="3333CC"/>
                </a:solidFill>
                <a:latin typeface="Comic Sans MS" pitchFamily="66" charset="0"/>
              </a:rPr>
              <a:t>java</a:t>
            </a:r>
            <a:endParaRPr lang="pt-BR" sz="2800" u="sng" dirty="0" smtClean="0">
              <a:solidFill>
                <a:srgbClr val="3333CC"/>
              </a:solidFill>
              <a:latin typeface="Comic Sans MS" pitchFamily="66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838700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pt-BR" b="1" dirty="0" err="1" smtClean="0"/>
              <a:t>public</a:t>
            </a:r>
            <a:r>
              <a:rPr lang="pt-BR" b="1" dirty="0" smtClean="0"/>
              <a:t> </a:t>
            </a:r>
            <a:r>
              <a:rPr lang="pt-BR" b="1" dirty="0" err="1" smtClean="0"/>
              <a:t>class</a:t>
            </a:r>
            <a:r>
              <a:rPr lang="pt-BR" b="1" dirty="0" smtClean="0"/>
              <a:t> Conta {//...</a:t>
            </a:r>
          </a:p>
          <a:p>
            <a:pPr marL="274320" indent="-27432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pt-BR" b="1" dirty="0" smtClean="0"/>
              <a:t>	</a:t>
            </a:r>
            <a:r>
              <a:rPr lang="pt-BR" b="1" dirty="0" err="1" smtClean="0"/>
              <a:t>public</a:t>
            </a:r>
            <a:r>
              <a:rPr lang="pt-BR" b="1" dirty="0" smtClean="0"/>
              <a:t> </a:t>
            </a:r>
            <a:r>
              <a:rPr lang="pt-BR" b="1" dirty="0" err="1" smtClean="0"/>
              <a:t>double</a:t>
            </a:r>
            <a:r>
              <a:rPr lang="pt-BR" b="1" dirty="0" smtClean="0"/>
              <a:t> saldo = 0;</a:t>
            </a:r>
          </a:p>
          <a:p>
            <a:pPr marL="274320" indent="-27432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pt-BR" b="1" dirty="0" smtClean="0"/>
              <a:t>	</a:t>
            </a:r>
            <a:r>
              <a:rPr lang="pt-BR" b="1" dirty="0" err="1" smtClean="0"/>
              <a:t>void</a:t>
            </a:r>
            <a:r>
              <a:rPr lang="pt-BR" b="1" dirty="0" smtClean="0"/>
              <a:t> creditar(</a:t>
            </a:r>
            <a:r>
              <a:rPr lang="pt-BR" b="1" dirty="0" err="1" smtClean="0"/>
              <a:t>double</a:t>
            </a:r>
            <a:r>
              <a:rPr lang="pt-BR" b="1" dirty="0" smtClean="0"/>
              <a:t> </a:t>
            </a:r>
            <a:r>
              <a:rPr lang="pt-BR" b="1" dirty="0" err="1" smtClean="0"/>
              <a:t>vc</a:t>
            </a:r>
            <a:r>
              <a:rPr lang="pt-BR" b="1" dirty="0" smtClean="0"/>
              <a:t>) {</a:t>
            </a:r>
          </a:p>
          <a:p>
            <a:pPr marL="274320" indent="-27432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pt-BR" b="1" dirty="0" smtClean="0"/>
              <a:t>		saldo = saldo+</a:t>
            </a:r>
            <a:r>
              <a:rPr lang="pt-BR" b="1" dirty="0" err="1" smtClean="0"/>
              <a:t>vc</a:t>
            </a:r>
            <a:r>
              <a:rPr lang="pt-BR" b="1" dirty="0" smtClean="0"/>
              <a:t>;</a:t>
            </a:r>
          </a:p>
          <a:p>
            <a:pPr marL="274320" indent="-27432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pt-BR" b="1" dirty="0" smtClean="0"/>
              <a:t>	}</a:t>
            </a:r>
          </a:p>
          <a:p>
            <a:pPr marL="274320" indent="-27432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pt-BR" b="1" dirty="0" smtClean="0"/>
              <a:t>	</a:t>
            </a:r>
            <a:r>
              <a:rPr lang="pt-BR" b="1" dirty="0" err="1" smtClean="0"/>
              <a:t>void</a:t>
            </a:r>
            <a:r>
              <a:rPr lang="pt-BR" b="1" dirty="0" smtClean="0"/>
              <a:t> debitar(</a:t>
            </a:r>
            <a:r>
              <a:rPr lang="pt-BR" b="1" dirty="0" err="1" smtClean="0"/>
              <a:t>double</a:t>
            </a:r>
            <a:r>
              <a:rPr lang="pt-BR" b="1" dirty="0" smtClean="0"/>
              <a:t> </a:t>
            </a:r>
            <a:r>
              <a:rPr lang="pt-BR" b="1" dirty="0" err="1" smtClean="0"/>
              <a:t>vd</a:t>
            </a:r>
            <a:r>
              <a:rPr lang="pt-BR" b="1" dirty="0" smtClean="0"/>
              <a:t>) {</a:t>
            </a:r>
          </a:p>
          <a:p>
            <a:pPr marL="274320" indent="-27432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pt-BR" b="1" dirty="0" smtClean="0"/>
              <a:t>		</a:t>
            </a:r>
            <a:r>
              <a:rPr lang="pt-BR" b="1" dirty="0" err="1" smtClean="0"/>
              <a:t>if</a:t>
            </a:r>
            <a:r>
              <a:rPr lang="pt-BR" b="1" dirty="0" smtClean="0"/>
              <a:t>(saldo&gt;</a:t>
            </a:r>
            <a:r>
              <a:rPr lang="pt-BR" b="1" dirty="0" err="1" smtClean="0"/>
              <a:t>vd</a:t>
            </a:r>
            <a:r>
              <a:rPr lang="pt-BR" b="1" dirty="0" smtClean="0"/>
              <a:t>){</a:t>
            </a:r>
          </a:p>
          <a:p>
            <a:pPr marL="274320" indent="-27432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pt-BR" b="1" dirty="0" smtClean="0"/>
              <a:t>		 	saldo = </a:t>
            </a:r>
            <a:r>
              <a:rPr lang="pt-BR" b="1" dirty="0" err="1" smtClean="0"/>
              <a:t>saldo-vd</a:t>
            </a:r>
            <a:r>
              <a:rPr lang="pt-BR" b="1" dirty="0" smtClean="0"/>
              <a:t>;</a:t>
            </a:r>
          </a:p>
          <a:p>
            <a:pPr marL="274320" indent="-27432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pt-BR" b="1" dirty="0" smtClean="0"/>
              <a:t>		}</a:t>
            </a:r>
          </a:p>
          <a:p>
            <a:pPr marL="274320" indent="-27432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pt-BR" b="1" dirty="0" smtClean="0"/>
              <a:t>		</a:t>
            </a:r>
          </a:p>
          <a:p>
            <a:pPr marL="274320" indent="-27432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pt-BR" b="1" dirty="0" smtClean="0"/>
              <a:t>	}</a:t>
            </a:r>
          </a:p>
          <a:p>
            <a:pPr marL="274320" indent="-27432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pt-BR" b="1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157229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3200" u="sng" dirty="0" smtClean="0">
                <a:solidFill>
                  <a:srgbClr val="3333CC"/>
                </a:solidFill>
                <a:latin typeface="Comic Sans MS" pitchFamily="66" charset="0"/>
              </a:rPr>
              <a:t>Exemplo de threads Em </a:t>
            </a:r>
            <a:r>
              <a:rPr lang="pt-BR" sz="3200" u="sng" dirty="0" err="1" smtClean="0">
                <a:solidFill>
                  <a:srgbClr val="3333CC"/>
                </a:solidFill>
                <a:latin typeface="Comic Sans MS" pitchFamily="66" charset="0"/>
              </a:rPr>
              <a:t>java</a:t>
            </a:r>
            <a:endParaRPr lang="pt-BR" dirty="0">
              <a:solidFill>
                <a:srgbClr val="3333CC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pt-BR" b="1" dirty="0" err="1" smtClean="0"/>
              <a:t>public</a:t>
            </a:r>
            <a:r>
              <a:rPr lang="pt-BR" b="1" dirty="0" smtClean="0"/>
              <a:t> </a:t>
            </a:r>
            <a:r>
              <a:rPr lang="pt-BR" b="1" dirty="0" err="1" smtClean="0"/>
              <a:t>class</a:t>
            </a:r>
            <a:r>
              <a:rPr lang="pt-BR" b="1" dirty="0" smtClean="0"/>
              <a:t> Credito </a:t>
            </a:r>
            <a:r>
              <a:rPr lang="pt-BR" b="1" dirty="0" err="1" smtClean="0">
                <a:solidFill>
                  <a:srgbClr val="FF0000"/>
                </a:solidFill>
              </a:rPr>
              <a:t>extends</a:t>
            </a:r>
            <a:r>
              <a:rPr lang="pt-BR" b="1" dirty="0" smtClean="0"/>
              <a:t> Thread {</a:t>
            </a:r>
          </a:p>
          <a:p>
            <a:pPr marL="274320" indent="-27432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pt-BR" b="1" dirty="0" smtClean="0"/>
              <a:t>	</a:t>
            </a:r>
            <a:r>
              <a:rPr lang="pt-BR" b="1" dirty="0" err="1" smtClean="0"/>
              <a:t>private</a:t>
            </a:r>
            <a:r>
              <a:rPr lang="pt-BR" b="1" dirty="0" smtClean="0"/>
              <a:t> Conta </a:t>
            </a:r>
            <a:r>
              <a:rPr lang="pt-BR" b="1" dirty="0" err="1" smtClean="0"/>
              <a:t>conta</a:t>
            </a:r>
            <a:r>
              <a:rPr lang="pt-BR" b="1" dirty="0" smtClean="0"/>
              <a:t>;</a:t>
            </a:r>
          </a:p>
          <a:p>
            <a:pPr marL="274320" indent="-27432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pt-BR" b="1" dirty="0" smtClean="0"/>
              <a:t>	</a:t>
            </a:r>
            <a:r>
              <a:rPr lang="pt-BR" b="1" dirty="0" err="1" smtClean="0"/>
              <a:t>private</a:t>
            </a:r>
            <a:r>
              <a:rPr lang="pt-BR" b="1" dirty="0" smtClean="0"/>
              <a:t> </a:t>
            </a:r>
            <a:r>
              <a:rPr lang="pt-BR" b="1" dirty="0" err="1" smtClean="0"/>
              <a:t>double</a:t>
            </a:r>
            <a:r>
              <a:rPr lang="pt-BR" b="1" dirty="0" smtClean="0"/>
              <a:t> </a:t>
            </a:r>
            <a:r>
              <a:rPr lang="pt-BR" b="1" dirty="0" err="1" smtClean="0"/>
              <a:t>val</a:t>
            </a:r>
            <a:r>
              <a:rPr lang="pt-BR" b="1" dirty="0" smtClean="0"/>
              <a:t>;</a:t>
            </a:r>
          </a:p>
          <a:p>
            <a:pPr marL="274320" indent="-27432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pt-BR" b="1" dirty="0" smtClean="0"/>
              <a:t>	</a:t>
            </a:r>
            <a:r>
              <a:rPr lang="pt-BR" b="1" dirty="0" err="1" smtClean="0"/>
              <a:t>public</a:t>
            </a:r>
            <a:r>
              <a:rPr lang="pt-BR" b="1" dirty="0" smtClean="0"/>
              <a:t> Credito(Conta c,</a:t>
            </a:r>
            <a:r>
              <a:rPr lang="pt-BR" b="1" dirty="0" err="1" smtClean="0"/>
              <a:t>double</a:t>
            </a:r>
            <a:r>
              <a:rPr lang="pt-BR" b="1" dirty="0" smtClean="0"/>
              <a:t> v) {</a:t>
            </a:r>
          </a:p>
          <a:p>
            <a:pPr marL="274320" indent="-27432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pt-BR" b="1" dirty="0" smtClean="0"/>
              <a:t>		conta = c; </a:t>
            </a:r>
            <a:r>
              <a:rPr lang="pt-BR" b="1" dirty="0" err="1" smtClean="0"/>
              <a:t>val</a:t>
            </a:r>
            <a:r>
              <a:rPr lang="pt-BR" b="1" dirty="0" smtClean="0"/>
              <a:t> = v;</a:t>
            </a:r>
          </a:p>
          <a:p>
            <a:pPr marL="274320" indent="-27432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pt-BR" b="1" dirty="0" smtClean="0"/>
              <a:t>		</a:t>
            </a:r>
          </a:p>
          <a:p>
            <a:pPr marL="274320" indent="-27432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pt-BR" b="1" dirty="0" smtClean="0"/>
              <a:t>	}</a:t>
            </a:r>
          </a:p>
          <a:p>
            <a:pPr marL="274320" indent="-27432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pt-BR" b="1" dirty="0" smtClean="0"/>
              <a:t>	</a:t>
            </a:r>
            <a:r>
              <a:rPr lang="pt-BR" b="1" dirty="0" err="1" smtClean="0"/>
              <a:t>public</a:t>
            </a:r>
            <a:r>
              <a:rPr lang="pt-BR" b="1" dirty="0" smtClean="0"/>
              <a:t> </a:t>
            </a:r>
            <a:r>
              <a:rPr lang="pt-BR" b="1" dirty="0" err="1" smtClean="0"/>
              <a:t>void</a:t>
            </a:r>
            <a:r>
              <a:rPr lang="pt-BR" b="1" dirty="0" smtClean="0"/>
              <a:t> </a:t>
            </a:r>
            <a:r>
              <a:rPr lang="pt-BR" b="1" dirty="0" err="1" smtClean="0">
                <a:solidFill>
                  <a:srgbClr val="FF0000"/>
                </a:solidFill>
              </a:rPr>
              <a:t>run</a:t>
            </a:r>
            <a:r>
              <a:rPr lang="pt-BR" b="1" dirty="0" smtClean="0"/>
              <a:t>() {</a:t>
            </a:r>
          </a:p>
          <a:p>
            <a:pPr marL="274320" indent="-27432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pt-BR" b="1" dirty="0" smtClean="0"/>
              <a:t>		conta.creditar(</a:t>
            </a:r>
            <a:r>
              <a:rPr lang="pt-BR" b="1" dirty="0" err="1" smtClean="0"/>
              <a:t>val</a:t>
            </a:r>
            <a:r>
              <a:rPr lang="pt-BR" b="1" dirty="0" smtClean="0"/>
              <a:t>);</a:t>
            </a:r>
          </a:p>
          <a:p>
            <a:pPr marL="274320" indent="-27432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pt-BR" b="1" dirty="0" smtClean="0"/>
              <a:t>	}</a:t>
            </a:r>
          </a:p>
          <a:p>
            <a:pPr marL="274320" indent="-27432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pt-BR" b="1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31122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3200" u="sng" dirty="0" smtClean="0">
                <a:solidFill>
                  <a:srgbClr val="3333CC"/>
                </a:solidFill>
                <a:latin typeface="Comic Sans MS" pitchFamily="66" charset="0"/>
              </a:rPr>
              <a:t>Exemplo de threads Em </a:t>
            </a:r>
            <a:r>
              <a:rPr lang="pt-BR" sz="3200" u="sng" dirty="0" err="1" smtClean="0">
                <a:solidFill>
                  <a:srgbClr val="3333CC"/>
                </a:solidFill>
                <a:latin typeface="Comic Sans MS" pitchFamily="66" charset="0"/>
              </a:rPr>
              <a:t>java</a:t>
            </a:r>
            <a:endParaRPr lang="pt-BR" dirty="0">
              <a:solidFill>
                <a:srgbClr val="3333CC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071563" y="1500188"/>
            <a:ext cx="7772400" cy="4572000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pt-BR" b="1" dirty="0" smtClean="0"/>
          </a:p>
          <a:p>
            <a:pPr marL="274320" indent="-27432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pt-BR" b="1" dirty="0" err="1" smtClean="0"/>
              <a:t>public</a:t>
            </a:r>
            <a:r>
              <a:rPr lang="pt-BR" b="1" dirty="0" smtClean="0"/>
              <a:t> </a:t>
            </a:r>
            <a:r>
              <a:rPr lang="pt-BR" b="1" dirty="0" err="1" smtClean="0"/>
              <a:t>class</a:t>
            </a:r>
            <a:r>
              <a:rPr lang="pt-BR" b="1" dirty="0" smtClean="0"/>
              <a:t> Debito </a:t>
            </a:r>
            <a:r>
              <a:rPr lang="pt-BR" b="1" dirty="0" err="1" smtClean="0">
                <a:solidFill>
                  <a:srgbClr val="FF0000"/>
                </a:solidFill>
              </a:rPr>
              <a:t>extends</a:t>
            </a:r>
            <a:r>
              <a:rPr lang="pt-BR" b="1" dirty="0" smtClean="0"/>
              <a:t> Thread {</a:t>
            </a:r>
          </a:p>
          <a:p>
            <a:pPr marL="274320" indent="-27432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pt-BR" b="1" dirty="0" smtClean="0"/>
              <a:t>	</a:t>
            </a:r>
            <a:r>
              <a:rPr lang="pt-BR" b="1" dirty="0" err="1" smtClean="0"/>
              <a:t>private</a:t>
            </a:r>
            <a:r>
              <a:rPr lang="pt-BR" b="1" dirty="0" smtClean="0"/>
              <a:t> Conta </a:t>
            </a:r>
            <a:r>
              <a:rPr lang="pt-BR" b="1" dirty="0" err="1" smtClean="0"/>
              <a:t>conta</a:t>
            </a:r>
            <a:r>
              <a:rPr lang="pt-BR" b="1" dirty="0" smtClean="0"/>
              <a:t>;</a:t>
            </a:r>
          </a:p>
          <a:p>
            <a:pPr marL="274320" indent="-27432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pt-BR" b="1" dirty="0" smtClean="0"/>
              <a:t>	</a:t>
            </a:r>
            <a:r>
              <a:rPr lang="pt-BR" b="1" dirty="0" err="1" smtClean="0"/>
              <a:t>private</a:t>
            </a:r>
            <a:r>
              <a:rPr lang="pt-BR" b="1" dirty="0" smtClean="0"/>
              <a:t> </a:t>
            </a:r>
            <a:r>
              <a:rPr lang="pt-BR" b="1" dirty="0" err="1" smtClean="0"/>
              <a:t>double</a:t>
            </a:r>
            <a:r>
              <a:rPr lang="pt-BR" b="1" dirty="0" smtClean="0"/>
              <a:t> </a:t>
            </a:r>
            <a:r>
              <a:rPr lang="pt-BR" b="1" dirty="0" err="1" smtClean="0"/>
              <a:t>val</a:t>
            </a:r>
            <a:r>
              <a:rPr lang="pt-BR" b="1" dirty="0" smtClean="0"/>
              <a:t>;</a:t>
            </a:r>
          </a:p>
          <a:p>
            <a:pPr marL="274320" indent="-27432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pt-BR" b="1" dirty="0" smtClean="0"/>
              <a:t>	</a:t>
            </a:r>
            <a:r>
              <a:rPr lang="pt-BR" b="1" dirty="0" err="1" smtClean="0"/>
              <a:t>public</a:t>
            </a:r>
            <a:r>
              <a:rPr lang="pt-BR" b="1" dirty="0" smtClean="0"/>
              <a:t> Debito(Conta c, </a:t>
            </a:r>
            <a:r>
              <a:rPr lang="pt-BR" b="1" dirty="0" err="1" smtClean="0"/>
              <a:t>double</a:t>
            </a:r>
            <a:r>
              <a:rPr lang="pt-BR" b="1" dirty="0" smtClean="0"/>
              <a:t> v) {</a:t>
            </a:r>
          </a:p>
          <a:p>
            <a:pPr marL="274320" indent="-27432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pt-BR" b="1" dirty="0" smtClean="0"/>
              <a:t>		conta = c;   </a:t>
            </a:r>
            <a:r>
              <a:rPr lang="pt-BR" b="1" dirty="0" err="1" smtClean="0"/>
              <a:t>val</a:t>
            </a:r>
            <a:r>
              <a:rPr lang="pt-BR" b="1" dirty="0" smtClean="0"/>
              <a:t> = v;</a:t>
            </a:r>
          </a:p>
          <a:p>
            <a:pPr marL="274320" indent="-27432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pt-BR" b="1" dirty="0" smtClean="0"/>
              <a:t>	}</a:t>
            </a:r>
          </a:p>
          <a:p>
            <a:pPr marL="274320" indent="-27432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pt-BR" b="1" dirty="0" smtClean="0"/>
              <a:t>	</a:t>
            </a:r>
            <a:r>
              <a:rPr lang="pt-BR" b="1" dirty="0" err="1" smtClean="0"/>
              <a:t>public</a:t>
            </a:r>
            <a:r>
              <a:rPr lang="pt-BR" b="1" dirty="0" smtClean="0"/>
              <a:t> </a:t>
            </a:r>
            <a:r>
              <a:rPr lang="pt-BR" b="1" dirty="0" err="1" smtClean="0"/>
              <a:t>void</a:t>
            </a:r>
            <a:r>
              <a:rPr lang="pt-BR" b="1" dirty="0" smtClean="0"/>
              <a:t> </a:t>
            </a:r>
            <a:r>
              <a:rPr lang="pt-BR" b="1" dirty="0" err="1" smtClean="0">
                <a:solidFill>
                  <a:srgbClr val="FF0000"/>
                </a:solidFill>
              </a:rPr>
              <a:t>run</a:t>
            </a:r>
            <a:r>
              <a:rPr lang="pt-BR" b="1" dirty="0" smtClean="0"/>
              <a:t>() {</a:t>
            </a:r>
          </a:p>
          <a:p>
            <a:pPr marL="274320" indent="-27432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pt-BR" b="1" dirty="0" smtClean="0"/>
              <a:t>		conta.debitar(</a:t>
            </a:r>
            <a:r>
              <a:rPr lang="pt-BR" b="1" dirty="0" err="1" smtClean="0"/>
              <a:t>val</a:t>
            </a:r>
            <a:r>
              <a:rPr lang="pt-BR" b="1" dirty="0" smtClean="0"/>
              <a:t>);</a:t>
            </a:r>
          </a:p>
          <a:p>
            <a:pPr marL="274320" indent="-27432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pt-BR" b="1" dirty="0" smtClean="0"/>
              <a:t>	}</a:t>
            </a:r>
          </a:p>
          <a:p>
            <a:pPr marL="274320" indent="-27432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pt-BR" b="1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717170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3200" u="sng" dirty="0" smtClean="0">
                <a:solidFill>
                  <a:srgbClr val="3333CC"/>
                </a:solidFill>
                <a:latin typeface="Comic Sans MS" pitchFamily="66" charset="0"/>
              </a:rPr>
              <a:t>Exemplo de threads Em </a:t>
            </a:r>
            <a:r>
              <a:rPr lang="pt-BR" sz="3200" u="sng" dirty="0" err="1" smtClean="0">
                <a:solidFill>
                  <a:srgbClr val="3333CC"/>
                </a:solidFill>
                <a:latin typeface="Comic Sans MS" pitchFamily="66" charset="0"/>
              </a:rPr>
              <a:t>java</a:t>
            </a:r>
            <a:endParaRPr lang="pt-BR" dirty="0">
              <a:solidFill>
                <a:srgbClr val="3333CC"/>
              </a:solidFill>
            </a:endParaRPr>
          </a:p>
        </p:txBody>
      </p:sp>
      <p:sp>
        <p:nvSpPr>
          <p:cNvPr id="23555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b="1" dirty="0" smtClean="0"/>
              <a:t>public class </a:t>
            </a:r>
            <a:r>
              <a:rPr lang="en-US" b="1" dirty="0" err="1" smtClean="0"/>
              <a:t>Teste</a:t>
            </a:r>
            <a:r>
              <a:rPr lang="en-US" b="1" dirty="0" smtClean="0"/>
              <a:t> {</a:t>
            </a:r>
          </a:p>
          <a:p>
            <a:pPr marL="274320" indent="-27432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b="1" dirty="0" smtClean="0"/>
              <a:t>	public static void main(String[] </a:t>
            </a:r>
            <a:r>
              <a:rPr lang="en-US" b="1" dirty="0" err="1" smtClean="0"/>
              <a:t>args</a:t>
            </a:r>
            <a:r>
              <a:rPr lang="en-US" b="1" dirty="0" smtClean="0"/>
              <a:t>) {</a:t>
            </a:r>
          </a:p>
          <a:p>
            <a:pPr marL="274320" indent="-27432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b="1" dirty="0" smtClean="0"/>
              <a:t>		</a:t>
            </a:r>
            <a:r>
              <a:rPr lang="en-US" b="1" dirty="0" err="1" smtClean="0"/>
              <a:t>Conta</a:t>
            </a:r>
            <a:r>
              <a:rPr lang="en-US" b="1" dirty="0" smtClean="0"/>
              <a:t> c = new </a:t>
            </a:r>
            <a:r>
              <a:rPr lang="en-US" b="1" dirty="0" err="1" smtClean="0"/>
              <a:t>Conta</a:t>
            </a:r>
            <a:r>
              <a:rPr lang="en-US" b="1" dirty="0" smtClean="0"/>
              <a:t>();</a:t>
            </a:r>
          </a:p>
          <a:p>
            <a:pPr marL="274320" indent="-27432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b="1" dirty="0" smtClean="0"/>
              <a:t>		</a:t>
            </a:r>
            <a:r>
              <a:rPr lang="en-US" b="1" dirty="0" err="1" smtClean="0"/>
              <a:t>c.saldo</a:t>
            </a:r>
            <a:r>
              <a:rPr lang="en-US" b="1" dirty="0" smtClean="0"/>
              <a:t>=12;</a:t>
            </a:r>
          </a:p>
          <a:p>
            <a:pPr marL="274320" indent="-27432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b="1" dirty="0" smtClean="0"/>
              <a:t>		Thread a = new </a:t>
            </a:r>
            <a:r>
              <a:rPr lang="en-US" b="1" dirty="0" err="1" smtClean="0"/>
              <a:t>Credito</a:t>
            </a:r>
            <a:r>
              <a:rPr lang="en-US" b="1" dirty="0" smtClean="0"/>
              <a:t>(c, 23.0);</a:t>
            </a:r>
          </a:p>
          <a:p>
            <a:pPr marL="274320" indent="-27432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b="1" dirty="0" smtClean="0"/>
              <a:t>		Thread b = new </a:t>
            </a:r>
            <a:r>
              <a:rPr lang="en-US" b="1" dirty="0" err="1" smtClean="0"/>
              <a:t>Debito</a:t>
            </a:r>
            <a:r>
              <a:rPr lang="en-US" b="1" dirty="0" smtClean="0"/>
              <a:t>(c, 12.0);</a:t>
            </a:r>
          </a:p>
          <a:p>
            <a:pPr marL="274320" indent="-27432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b="1" dirty="0" smtClean="0"/>
              <a:t>		</a:t>
            </a:r>
            <a:r>
              <a:rPr lang="en-US" b="1" dirty="0" err="1" smtClean="0"/>
              <a:t>a.start</a:t>
            </a:r>
            <a:r>
              <a:rPr lang="en-US" b="1" dirty="0" smtClean="0"/>
              <a:t>(); </a:t>
            </a:r>
          </a:p>
          <a:p>
            <a:pPr marL="274320" indent="-27432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b="1" dirty="0" smtClean="0"/>
              <a:t>		</a:t>
            </a:r>
            <a:r>
              <a:rPr lang="en-US" b="1" dirty="0" err="1" smtClean="0"/>
              <a:t>b.start</a:t>
            </a:r>
            <a:r>
              <a:rPr lang="en-US" b="1" dirty="0" smtClean="0"/>
              <a:t>();</a:t>
            </a:r>
          </a:p>
          <a:p>
            <a:pPr marL="274320" indent="-27432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b="1" dirty="0" smtClean="0"/>
              <a:t>		</a:t>
            </a:r>
            <a:r>
              <a:rPr lang="en-US" b="1" dirty="0" err="1" smtClean="0"/>
              <a:t>System.out.println</a:t>
            </a:r>
            <a:r>
              <a:rPr lang="en-US" b="1" dirty="0" smtClean="0"/>
              <a:t>(</a:t>
            </a:r>
            <a:r>
              <a:rPr lang="en-US" b="1" dirty="0" err="1" smtClean="0"/>
              <a:t>c.saldo</a:t>
            </a:r>
            <a:r>
              <a:rPr lang="en-US" b="1" dirty="0" smtClean="0"/>
              <a:t>);</a:t>
            </a:r>
          </a:p>
          <a:p>
            <a:pPr marL="274320" indent="-27432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b="1" dirty="0" smtClean="0"/>
              <a:t>		</a:t>
            </a:r>
          </a:p>
          <a:p>
            <a:pPr marL="274320" indent="-27432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b="1" dirty="0" smtClean="0"/>
              <a:t>		}</a:t>
            </a:r>
          </a:p>
          <a:p>
            <a:pPr marL="274320" indent="-27432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b="1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758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85813" y="428625"/>
            <a:ext cx="7702550" cy="5500688"/>
          </a:xfrm>
        </p:spPr>
        <p:txBody>
          <a:bodyPr/>
          <a:lstStyle/>
          <a:p>
            <a:pPr>
              <a:buFontTx/>
              <a:buNone/>
            </a:pPr>
            <a:r>
              <a:rPr lang="pt-BR" sz="3200" u="sng" dirty="0" smtClean="0">
                <a:solidFill>
                  <a:srgbClr val="3333CC"/>
                </a:solidFill>
                <a:latin typeface="Comic Sans MS" pitchFamily="66" charset="0"/>
              </a:rPr>
              <a:t>Estados de uma Thread</a:t>
            </a:r>
          </a:p>
          <a:p>
            <a:pPr>
              <a:lnSpc>
                <a:spcPct val="80000"/>
              </a:lnSpc>
            </a:pPr>
            <a:endParaRPr lang="pt-BR" dirty="0" smtClean="0">
              <a:solidFill>
                <a:srgbClr val="0000CC"/>
              </a:solidFill>
            </a:endParaRPr>
          </a:p>
          <a:p>
            <a:pPr>
              <a:lnSpc>
                <a:spcPct val="80000"/>
              </a:lnSpc>
            </a:pPr>
            <a:r>
              <a:rPr lang="pt-BR" dirty="0" smtClean="0">
                <a:solidFill>
                  <a:srgbClr val="0000CC"/>
                </a:solidFill>
              </a:rPr>
              <a:t>Criação</a:t>
            </a:r>
            <a:r>
              <a:rPr lang="pt-BR" dirty="0" smtClean="0"/>
              <a:t>: Neste estado, o processo pai está criando a thread que é levada a fila de prontos; </a:t>
            </a:r>
          </a:p>
          <a:p>
            <a:pPr>
              <a:lnSpc>
                <a:spcPct val="80000"/>
              </a:lnSpc>
            </a:pPr>
            <a:r>
              <a:rPr lang="pt-BR" dirty="0" smtClean="0">
                <a:solidFill>
                  <a:srgbClr val="0000CC"/>
                </a:solidFill>
              </a:rPr>
              <a:t>Execução</a:t>
            </a:r>
            <a:r>
              <a:rPr lang="pt-BR" dirty="0" smtClean="0"/>
              <a:t>: Neste estado a thread está usando a CPU; </a:t>
            </a:r>
          </a:p>
          <a:p>
            <a:pPr>
              <a:lnSpc>
                <a:spcPct val="80000"/>
              </a:lnSpc>
            </a:pPr>
            <a:r>
              <a:rPr lang="pt-BR" dirty="0" smtClean="0">
                <a:solidFill>
                  <a:srgbClr val="0000CC"/>
                </a:solidFill>
              </a:rPr>
              <a:t>Pronto</a:t>
            </a:r>
            <a:r>
              <a:rPr lang="pt-BR" dirty="0" smtClean="0"/>
              <a:t>: Neste estado a thread avisa a CPU que pode entrar no estado de execução e entra na fila de prontos; </a:t>
            </a:r>
          </a:p>
          <a:p>
            <a:pPr>
              <a:lnSpc>
                <a:spcPct val="80000"/>
              </a:lnSpc>
            </a:pPr>
            <a:r>
              <a:rPr lang="pt-BR" dirty="0" smtClean="0">
                <a:solidFill>
                  <a:srgbClr val="0000CC"/>
                </a:solidFill>
              </a:rPr>
              <a:t>Bloqueado</a:t>
            </a:r>
            <a:r>
              <a:rPr lang="pt-BR" dirty="0" smtClean="0"/>
              <a:t>: Neste estado, por algum motivo, a CPU bloqueia a thread, geralmente enquanto aguarda algum dispositivo de I/O; </a:t>
            </a:r>
          </a:p>
          <a:p>
            <a:pPr>
              <a:lnSpc>
                <a:spcPct val="80000"/>
              </a:lnSpc>
            </a:pPr>
            <a:r>
              <a:rPr lang="pt-BR" dirty="0" smtClean="0">
                <a:solidFill>
                  <a:srgbClr val="0000CC"/>
                </a:solidFill>
              </a:rPr>
              <a:t>Término</a:t>
            </a:r>
            <a:r>
              <a:rPr lang="pt-BR" dirty="0" smtClean="0"/>
              <a:t>: Neste estado são desativados o contexto de hardware e a pilha é </a:t>
            </a:r>
            <a:r>
              <a:rPr lang="pt-BR" dirty="0" err="1" smtClean="0"/>
              <a:t>desalocada</a:t>
            </a:r>
            <a:r>
              <a:rPr lang="pt-BR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pt-BR" dirty="0" smtClean="0">
                <a:solidFill>
                  <a:srgbClr val="0000CC"/>
                </a:solidFill>
              </a:rPr>
              <a:t>Esperando e Finalizado</a:t>
            </a:r>
            <a:r>
              <a:rPr lang="pt-BR" dirty="0" smtClean="0"/>
              <a:t>. </a:t>
            </a:r>
          </a:p>
          <a:p>
            <a:pPr>
              <a:buFontTx/>
              <a:buNone/>
            </a:pPr>
            <a:endParaRPr lang="pt-BR" u="sng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buFontTx/>
              <a:buNone/>
            </a:pPr>
            <a:endParaRPr lang="pt-BR" u="sng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83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14375" y="357188"/>
            <a:ext cx="7702550" cy="6215062"/>
          </a:xfrm>
        </p:spPr>
        <p:txBody>
          <a:bodyPr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FontTx/>
              <a:buNone/>
              <a:defRPr/>
            </a:pPr>
            <a:r>
              <a:rPr lang="pt-BR" sz="3800" u="sng" dirty="0" smtClean="0">
                <a:solidFill>
                  <a:srgbClr val="3333CC"/>
                </a:solidFill>
                <a:latin typeface="Comic Sans MS" pitchFamily="66" charset="0"/>
              </a:rPr>
              <a:t>Principais métodos em Java</a:t>
            </a:r>
          </a:p>
          <a:p>
            <a:pPr marL="274320" indent="-274320" fontAlgn="auto">
              <a:spcAft>
                <a:spcPts val="0"/>
              </a:spcAft>
              <a:buFontTx/>
              <a:buNone/>
              <a:defRPr/>
            </a:pPr>
            <a:endParaRPr lang="pt-BR" sz="3200" u="sng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marL="274320" indent="-274320" fontAlgn="auto">
              <a:spcAft>
                <a:spcPts val="0"/>
              </a:spcAft>
              <a:buFontTx/>
              <a:buNone/>
              <a:defRPr/>
            </a:pPr>
            <a:endParaRPr lang="pt-BR" sz="3200" u="sng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pt-BR" sz="2800" b="1" dirty="0" smtClean="0">
                <a:solidFill>
                  <a:srgbClr val="CC3300"/>
                </a:solidFill>
                <a:latin typeface="Courier New" pitchFamily="49" charset="0"/>
              </a:rPr>
              <a:t>start()</a:t>
            </a:r>
            <a:r>
              <a:rPr lang="pt-BR" sz="2800" dirty="0" smtClean="0"/>
              <a:t>: inicia a execução da thread (método </a:t>
            </a:r>
            <a:r>
              <a:rPr lang="pt-BR" sz="2800" dirty="0" err="1" smtClean="0"/>
              <a:t>run</a:t>
            </a:r>
            <a:r>
              <a:rPr lang="pt-BR" sz="2800" dirty="0" smtClean="0"/>
              <a:t>)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pt-BR" sz="2800" dirty="0" smtClean="0"/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pt-BR" sz="2800" b="1" dirty="0" err="1" smtClean="0">
                <a:solidFill>
                  <a:srgbClr val="CC3300"/>
                </a:solidFill>
                <a:latin typeface="Courier New" pitchFamily="49" charset="0"/>
              </a:rPr>
              <a:t>suspend</a:t>
            </a:r>
            <a:r>
              <a:rPr lang="pt-BR" sz="2800" b="1" dirty="0" smtClean="0">
                <a:solidFill>
                  <a:srgbClr val="CC3300"/>
                </a:solidFill>
                <a:latin typeface="Courier New" pitchFamily="49" charset="0"/>
              </a:rPr>
              <a:t>()</a:t>
            </a:r>
            <a:r>
              <a:rPr lang="pt-BR" sz="2800" dirty="0" smtClean="0"/>
              <a:t>:  suspende a execução da thread que está executando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pt-BR" sz="2800" dirty="0" smtClean="0"/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pt-BR" sz="2800" b="1" dirty="0" err="1" smtClean="0">
                <a:solidFill>
                  <a:srgbClr val="CC3300"/>
                </a:solidFill>
                <a:latin typeface="Courier New" pitchFamily="49" charset="0"/>
              </a:rPr>
              <a:t>sleep</a:t>
            </a:r>
            <a:r>
              <a:rPr lang="pt-BR" sz="2800" b="1" dirty="0" smtClean="0">
                <a:solidFill>
                  <a:srgbClr val="CC3300"/>
                </a:solidFill>
                <a:latin typeface="Courier New" pitchFamily="49" charset="0"/>
              </a:rPr>
              <a:t>()</a:t>
            </a:r>
            <a:r>
              <a:rPr lang="pt-BR" sz="2800" dirty="0" smtClean="0"/>
              <a:t>: faz a thread que está executando dormir por um tempo determinado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pt-BR" sz="2800" dirty="0" smtClean="0"/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pt-BR" sz="2800" b="1" dirty="0" err="1" smtClean="0">
                <a:solidFill>
                  <a:srgbClr val="CC3300"/>
                </a:solidFill>
                <a:latin typeface="Courier New" pitchFamily="49" charset="0"/>
              </a:rPr>
              <a:t>yield</a:t>
            </a:r>
            <a:r>
              <a:rPr lang="pt-BR" sz="2800" b="1" dirty="0" smtClean="0">
                <a:solidFill>
                  <a:srgbClr val="CC3300"/>
                </a:solidFill>
                <a:latin typeface="Courier New" pitchFamily="49" charset="0"/>
              </a:rPr>
              <a:t>()</a:t>
            </a:r>
            <a:r>
              <a:rPr lang="pt-BR" sz="2800" dirty="0" smtClean="0"/>
              <a:t>: faz a thread que está executando dormir por um tempo indeterminado</a:t>
            </a:r>
            <a:endParaRPr lang="pt-BR" sz="2800" dirty="0" smtClean="0">
              <a:solidFill>
                <a:srgbClr val="FF3300"/>
              </a:solidFill>
            </a:endParaRP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pt-BR" sz="2800" dirty="0" smtClean="0"/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pt-BR" sz="2800" b="1" dirty="0" smtClean="0">
                <a:solidFill>
                  <a:srgbClr val="CC3300"/>
                </a:solidFill>
                <a:latin typeface="Courier New" pitchFamily="49" charset="0"/>
              </a:rPr>
              <a:t>resume()</a:t>
            </a:r>
            <a:r>
              <a:rPr lang="pt-BR" sz="2800" dirty="0" smtClean="0"/>
              <a:t>: resume a execução de uma thread suspensa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pt-BR" sz="2800" dirty="0" smtClean="0"/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pt-BR" sz="2800" b="1" dirty="0" err="1" smtClean="0">
                <a:solidFill>
                  <a:srgbClr val="CC3300"/>
                </a:solidFill>
                <a:latin typeface="Courier New" pitchFamily="49" charset="0"/>
              </a:rPr>
              <a:t>stop</a:t>
            </a:r>
            <a:r>
              <a:rPr lang="pt-BR" sz="2800" b="1" dirty="0" smtClean="0">
                <a:solidFill>
                  <a:srgbClr val="CC3300"/>
                </a:solidFill>
                <a:latin typeface="Courier New" pitchFamily="49" charset="0"/>
              </a:rPr>
              <a:t>()</a:t>
            </a:r>
            <a:r>
              <a:rPr lang="pt-BR" sz="2800" dirty="0" smtClean="0"/>
              <a:t>: termina a execução de uma thread; a thread não pode ser mais executada.</a:t>
            </a:r>
            <a:endParaRPr lang="pt-BR" sz="2800" u="sng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marL="274320" indent="-274320" fontAlgn="auto">
              <a:spcAft>
                <a:spcPts val="0"/>
              </a:spcAft>
              <a:buFontTx/>
              <a:buNone/>
              <a:defRPr/>
            </a:pPr>
            <a:endParaRPr lang="pt-BR" sz="3200" u="sng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marL="274320" indent="-274320" fontAlgn="auto">
              <a:spcAft>
                <a:spcPts val="0"/>
              </a:spcAft>
              <a:buFontTx/>
              <a:buNone/>
              <a:defRPr/>
            </a:pPr>
            <a:endParaRPr lang="pt-BR" sz="3200" u="sng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pt-BR" dirty="0" smtClean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06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14375" y="357188"/>
            <a:ext cx="7702550" cy="6215062"/>
          </a:xfrm>
        </p:spPr>
        <p:txBody>
          <a:bodyPr/>
          <a:lstStyle/>
          <a:p>
            <a:pPr>
              <a:buFontTx/>
              <a:buNone/>
            </a:pPr>
            <a:r>
              <a:rPr lang="pt-BR" sz="3200" u="sng" dirty="0" smtClean="0">
                <a:solidFill>
                  <a:srgbClr val="3333CC"/>
                </a:solidFill>
                <a:latin typeface="Comic Sans MS" pitchFamily="66" charset="0"/>
              </a:rPr>
              <a:t>Principais métodos em Java</a:t>
            </a:r>
          </a:p>
          <a:p>
            <a:pPr>
              <a:buFontTx/>
              <a:buNone/>
            </a:pPr>
            <a:endParaRPr lang="pt-BR" sz="3200" u="sng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pt-BR" b="1" dirty="0" err="1" smtClean="0">
                <a:solidFill>
                  <a:srgbClr val="CC3300"/>
                </a:solidFill>
                <a:latin typeface="Courier New" pitchFamily="49" charset="0"/>
              </a:rPr>
              <a:t>join</a:t>
            </a:r>
            <a:r>
              <a:rPr lang="pt-BR" b="1" dirty="0" smtClean="0">
                <a:solidFill>
                  <a:srgbClr val="CC3300"/>
                </a:solidFill>
                <a:latin typeface="Courier New" pitchFamily="49" charset="0"/>
              </a:rPr>
              <a:t>()</a:t>
            </a:r>
            <a:r>
              <a:rPr lang="pt-BR" b="1" dirty="0" smtClean="0">
                <a:latin typeface="Courier New" pitchFamily="49" charset="0"/>
              </a:rPr>
              <a:t>:</a:t>
            </a:r>
            <a:r>
              <a:rPr lang="pt-BR" dirty="0" smtClean="0"/>
              <a:t> método que espera o término da THREAD para qual foi enviada a mensagem para ser liberada.</a:t>
            </a:r>
          </a:p>
          <a:p>
            <a:r>
              <a:rPr lang="pt-BR" b="1" dirty="0" err="1" smtClean="0">
                <a:solidFill>
                  <a:srgbClr val="CC3300"/>
                </a:solidFill>
                <a:latin typeface="Courier New" pitchFamily="49" charset="0"/>
              </a:rPr>
              <a:t>interrupt</a:t>
            </a:r>
            <a:r>
              <a:rPr lang="pt-BR" b="1" dirty="0" smtClean="0">
                <a:solidFill>
                  <a:srgbClr val="CC3300"/>
                </a:solidFill>
                <a:latin typeface="Courier New" pitchFamily="49" charset="0"/>
              </a:rPr>
              <a:t>()</a:t>
            </a:r>
            <a:r>
              <a:rPr lang="pt-BR" b="1" dirty="0" smtClean="0">
                <a:latin typeface="Courier New" pitchFamily="49" charset="0"/>
              </a:rPr>
              <a:t>:</a:t>
            </a:r>
            <a:r>
              <a:rPr lang="pt-BR" dirty="0" smtClean="0"/>
              <a:t> método que interrompe a execução de uma THREAD.</a:t>
            </a:r>
          </a:p>
          <a:p>
            <a:r>
              <a:rPr lang="pt-BR" b="1" dirty="0" err="1" smtClean="0">
                <a:solidFill>
                  <a:srgbClr val="CC3300"/>
                </a:solidFill>
                <a:latin typeface="Courier New" pitchFamily="49" charset="0"/>
              </a:rPr>
              <a:t>interrupted</a:t>
            </a:r>
            <a:r>
              <a:rPr lang="pt-BR" b="1" dirty="0" smtClean="0">
                <a:solidFill>
                  <a:srgbClr val="CC3300"/>
                </a:solidFill>
                <a:latin typeface="Courier New" pitchFamily="49" charset="0"/>
              </a:rPr>
              <a:t>()</a:t>
            </a:r>
            <a:r>
              <a:rPr lang="pt-BR" b="1" dirty="0" smtClean="0">
                <a:latin typeface="Courier New" pitchFamily="49" charset="0"/>
              </a:rPr>
              <a:t>:</a:t>
            </a:r>
            <a:r>
              <a:rPr lang="pt-BR" dirty="0" smtClean="0"/>
              <a:t> método que testa se uma THREAD está ou não interrompida.</a:t>
            </a:r>
          </a:p>
          <a:p>
            <a:pPr>
              <a:buFontTx/>
              <a:buNone/>
            </a:pPr>
            <a:endParaRPr lang="pt-BR" sz="3200" u="sng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buFontTx/>
              <a:buNone/>
            </a:pPr>
            <a:endParaRPr lang="pt-BR" sz="3200" u="sng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lnSpc>
                <a:spcPct val="80000"/>
              </a:lnSpc>
            </a:pPr>
            <a:endParaRPr lang="pt-BR" dirty="0" smtClean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803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AB8DB2-BA43-4900-BD56-50A409E06104}" type="slidenum">
              <a:rPr lang="pt-BR"/>
              <a:pPr>
                <a:defRPr/>
              </a:pPr>
              <a:t>2</a:t>
            </a:fld>
            <a:endParaRPr lang="pt-BR"/>
          </a:p>
        </p:txBody>
      </p:sp>
      <p:sp>
        <p:nvSpPr>
          <p:cNvPr id="1433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28688" y="1071563"/>
            <a:ext cx="7702550" cy="43576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pt-BR" u="sng" dirty="0" smtClean="0">
                <a:solidFill>
                  <a:srgbClr val="FF0000"/>
                </a:solidFill>
                <a:latin typeface="Comic Sans MS" pitchFamily="66" charset="0"/>
              </a:rPr>
              <a:t>Nosso objetivo:</a:t>
            </a:r>
          </a:p>
          <a:p>
            <a:pPr eaLnBrk="1" hangingPunct="1">
              <a:buFontTx/>
              <a:buNone/>
            </a:pPr>
            <a:endParaRPr lang="pt-BR" sz="2400" u="sng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buClr>
                <a:schemeClr val="accent2"/>
              </a:buClr>
              <a:buFont typeface="Wingdings" pitchFamily="2" charset="2"/>
              <a:buChar char="q"/>
            </a:pPr>
            <a:r>
              <a:rPr lang="pt-BR" sz="2400" dirty="0" smtClean="0">
                <a:latin typeface="Comic Sans MS" pitchFamily="66" charset="0"/>
              </a:rPr>
              <a:t>Revisão rápida sobre </a:t>
            </a:r>
            <a:r>
              <a:rPr lang="pt-BR" sz="2400" dirty="0" err="1" smtClean="0">
                <a:latin typeface="Comic Sans MS" pitchFamily="66" charset="0"/>
              </a:rPr>
              <a:t>Socket</a:t>
            </a:r>
            <a:endParaRPr lang="pt-BR" sz="2400" dirty="0" smtClean="0">
              <a:latin typeface="Comic Sans MS" pitchFamily="66" charset="0"/>
            </a:endParaRPr>
          </a:p>
          <a:p>
            <a:pPr eaLnBrk="1" hangingPunct="1">
              <a:buClr>
                <a:schemeClr val="accent2"/>
              </a:buClr>
              <a:buFont typeface="Wingdings" pitchFamily="2" charset="2"/>
              <a:buChar char="q"/>
            </a:pPr>
            <a:r>
              <a:rPr lang="pt-BR" sz="2400" dirty="0" smtClean="0">
                <a:latin typeface="Comic Sans MS" pitchFamily="66" charset="0"/>
              </a:rPr>
              <a:t>Programação de </a:t>
            </a:r>
            <a:r>
              <a:rPr lang="en-US" sz="2400" dirty="0" smtClean="0">
                <a:latin typeface="Comic Sans MS" pitchFamily="66" charset="0"/>
              </a:rPr>
              <a:t>Sockets</a:t>
            </a:r>
            <a:r>
              <a:rPr lang="pt-BR" sz="2400" dirty="0" smtClean="0">
                <a:latin typeface="Comic Sans MS" pitchFamily="66" charset="0"/>
              </a:rPr>
              <a:t> TCP e UDP com Java</a:t>
            </a:r>
          </a:p>
          <a:p>
            <a:pPr eaLnBrk="1" hangingPunct="1">
              <a:buClr>
                <a:schemeClr val="accent2"/>
              </a:buClr>
              <a:buFont typeface="Wingdings" pitchFamily="2" charset="2"/>
              <a:buChar char="q"/>
            </a:pPr>
            <a:r>
              <a:rPr lang="pt-BR" sz="2400" dirty="0" smtClean="0">
                <a:latin typeface="Comic Sans MS" pitchFamily="66" charset="0"/>
              </a:rPr>
              <a:t>Desenvolver um chat simples entre 2 usuários.</a:t>
            </a:r>
          </a:p>
          <a:p>
            <a:pPr eaLnBrk="1" hangingPunct="1">
              <a:buClr>
                <a:schemeClr val="accent2"/>
              </a:buClr>
              <a:buFont typeface="Wingdings" pitchFamily="2" charset="2"/>
              <a:buChar char="q"/>
            </a:pPr>
            <a:r>
              <a:rPr lang="pt-BR" dirty="0" smtClean="0">
                <a:latin typeface="Comic Sans MS" pitchFamily="66" charset="0"/>
              </a:rPr>
              <a:t>Introdução a programação concorrente com Java</a:t>
            </a:r>
            <a:endParaRPr lang="pt-BR" sz="2400" dirty="0" smtClean="0">
              <a:latin typeface="Comic Sans MS" pitchFamily="66" charset="0"/>
            </a:endParaRPr>
          </a:p>
          <a:p>
            <a:pPr eaLnBrk="1" hangingPunct="1">
              <a:buClr>
                <a:schemeClr val="accent2"/>
              </a:buClr>
              <a:buFont typeface="Wingdings" pitchFamily="2" charset="2"/>
              <a:buChar char="q"/>
            </a:pPr>
            <a:endParaRPr lang="pt-BR" sz="24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600" u="sng" smtClean="0">
                <a:solidFill>
                  <a:srgbClr val="3333CC"/>
                </a:solidFill>
                <a:latin typeface="Comic Sans MS" pitchFamily="66" charset="0"/>
              </a:rPr>
              <a:t>Comunicação entre processos</a:t>
            </a:r>
          </a:p>
        </p:txBody>
      </p:sp>
      <p:sp>
        <p:nvSpPr>
          <p:cNvPr id="614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A10C9734-6D7F-47CF-A199-30F784486AE4}" type="slidenum">
              <a:rPr lang="pt-BR"/>
              <a:pPr>
                <a:defRPr/>
              </a:pPr>
              <a:t>3</a:t>
            </a:fld>
            <a:endParaRPr lang="pt-BR"/>
          </a:p>
        </p:txBody>
      </p:sp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500063" y="1571625"/>
            <a:ext cx="845820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76250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Font typeface="Wingdings" pitchFamily="2" charset="2"/>
              <a:buChar char="q"/>
            </a:pPr>
            <a:r>
              <a:rPr lang="pt-BR" sz="2400">
                <a:latin typeface="Comic Sans MS" pitchFamily="66" charset="0"/>
              </a:rPr>
              <a:t> Processos em </a:t>
            </a:r>
            <a:r>
              <a:rPr lang="en-US" sz="2400">
                <a:latin typeface="Comic Sans MS" pitchFamily="66" charset="0"/>
              </a:rPr>
              <a:t>hosts</a:t>
            </a:r>
            <a:r>
              <a:rPr lang="pt-BR" sz="2400">
                <a:latin typeface="Comic Sans MS" pitchFamily="66" charset="0"/>
              </a:rPr>
              <a:t> distintos comunicam-se por meio de envio de mensagens...</a:t>
            </a: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Font typeface="Wingdings" pitchFamily="2" charset="2"/>
              <a:buChar char="q"/>
            </a:pPr>
            <a:r>
              <a:rPr lang="pt-BR" sz="2400">
                <a:latin typeface="Comic Sans MS" pitchFamily="66" charset="0"/>
              </a:rPr>
              <a:t> enviadas e recebidas através de seu </a:t>
            </a:r>
            <a:r>
              <a:rPr lang="en-US" sz="2400">
                <a:latin typeface="Comic Sans MS" pitchFamily="66" charset="0"/>
              </a:rPr>
              <a:t>socket</a:t>
            </a:r>
          </a:p>
        </p:txBody>
      </p:sp>
      <p:pic>
        <p:nvPicPr>
          <p:cNvPr id="16389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0" y="3143250"/>
            <a:ext cx="3768725" cy="336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Text Box 7"/>
          <p:cNvSpPr txBox="1">
            <a:spLocks noChangeArrowheads="1"/>
          </p:cNvSpPr>
          <p:nvPr/>
        </p:nvSpPr>
        <p:spPr bwMode="auto">
          <a:xfrm>
            <a:off x="1000125" y="3357563"/>
            <a:ext cx="40322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>
                <a:latin typeface="Comic Sans MS" pitchFamily="66" charset="0"/>
              </a:rPr>
              <a:t>Socket é a interface entre a camada de aplicação e a de transporte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600" u="sng" smtClean="0">
                <a:solidFill>
                  <a:srgbClr val="3333CC"/>
                </a:solidFill>
                <a:latin typeface="Comic Sans MS" pitchFamily="66" charset="0"/>
              </a:rPr>
              <a:t>Programação de Socket TCP - Client</a:t>
            </a:r>
          </a:p>
        </p:txBody>
      </p:sp>
      <p:sp>
        <p:nvSpPr>
          <p:cNvPr id="7170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B74CA007-538B-44BC-8EE2-B8DA4D6FE5D2}" type="slidenum">
              <a:rPr lang="pt-BR"/>
              <a:pPr>
                <a:defRPr/>
              </a:pPr>
              <a:t>4</a:t>
            </a:fld>
            <a:endParaRPr lang="pt-B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556792"/>
            <a:ext cx="8752858" cy="4072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600" u="sng" dirty="0" smtClean="0">
                <a:solidFill>
                  <a:srgbClr val="3333CC"/>
                </a:solidFill>
                <a:latin typeface="Comic Sans MS" pitchFamily="66" charset="0"/>
              </a:rPr>
              <a:t>Programação de Socket TCP - Server</a:t>
            </a:r>
          </a:p>
        </p:txBody>
      </p:sp>
      <p:sp>
        <p:nvSpPr>
          <p:cNvPr id="8194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8129016" y="5733256"/>
            <a:ext cx="609600" cy="521208"/>
          </a:xfrm>
        </p:spPr>
        <p:txBody>
          <a:bodyPr/>
          <a:lstStyle/>
          <a:p>
            <a:pPr>
              <a:defRPr/>
            </a:pPr>
            <a:fld id="{C95351CE-7EA6-4A15-9DE3-47617DFEC2BC}" type="slidenum">
              <a:rPr lang="pt-BR"/>
              <a:pPr>
                <a:defRPr/>
              </a:pPr>
              <a:t>5</a:t>
            </a:fld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409" y="1556792"/>
            <a:ext cx="8608957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pt-BR" sz="3200" u="sng" dirty="0" smtClean="0">
                <a:solidFill>
                  <a:srgbClr val="3333CC"/>
                </a:solidFill>
                <a:effectLst/>
                <a:latin typeface="Comic Sans MS" pitchFamily="66" charset="0"/>
              </a:rPr>
              <a:t>Exercício</a:t>
            </a:r>
            <a:endParaRPr lang="pt-BR" sz="3200" u="sng" dirty="0" smtClean="0">
              <a:solidFill>
                <a:srgbClr val="3333CC"/>
              </a:solidFill>
              <a:effectLst/>
            </a:endParaRPr>
          </a:p>
        </p:txBody>
      </p:sp>
      <p:sp>
        <p:nvSpPr>
          <p:cNvPr id="19459" name="Rectangle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/>
            <a:r>
              <a:rPr lang="pt-BR" sz="2400" dirty="0" smtClean="0"/>
              <a:t>Faça um programa que permita a comunicação através de mensagens de texto entre dois usuários em hosts distintos (um chat entre duas pessoas).</a:t>
            </a:r>
            <a:endParaRPr lang="pt-BR" dirty="0"/>
          </a:p>
          <a:p>
            <a:pPr lvl="1" algn="just"/>
            <a:endParaRPr lang="pt-BR" sz="2100" dirty="0" smtClean="0"/>
          </a:p>
          <a:p>
            <a:pPr lvl="1" algn="just"/>
            <a:r>
              <a:rPr lang="pt-BR" sz="2100" dirty="0" smtClean="0"/>
              <a:t>Exportem seu projeto do Eclipse com as classes prontas e os enviem com o assunto: </a:t>
            </a:r>
          </a:p>
          <a:p>
            <a:pPr marL="365760" lvl="1" indent="0" algn="just">
              <a:buNone/>
            </a:pPr>
            <a:r>
              <a:rPr lang="pt-BR" sz="2100" dirty="0" smtClean="0"/>
              <a:t> 		</a:t>
            </a:r>
            <a:r>
              <a:rPr lang="pt-BR" sz="2100" dirty="0" smtClean="0">
                <a:solidFill>
                  <a:srgbClr val="3333CC"/>
                </a:solidFill>
              </a:rPr>
              <a:t>“[</a:t>
            </a:r>
            <a:r>
              <a:rPr lang="pt-BR" sz="2100" dirty="0" err="1" smtClean="0">
                <a:solidFill>
                  <a:srgbClr val="3333CC"/>
                </a:solidFill>
              </a:rPr>
              <a:t>Infra-Comunicação</a:t>
            </a:r>
            <a:r>
              <a:rPr lang="pt-BR" dirty="0" smtClean="0">
                <a:solidFill>
                  <a:srgbClr val="3333CC"/>
                </a:solidFill>
              </a:rPr>
              <a:t>] Exercício 1” </a:t>
            </a:r>
          </a:p>
          <a:p>
            <a:pPr marL="365760" lvl="1" indent="0" algn="just">
              <a:buNone/>
            </a:pPr>
            <a:r>
              <a:rPr lang="pt-BR" dirty="0" smtClean="0"/>
              <a:t>    para rlfs@cin.ufpe.br</a:t>
            </a:r>
            <a:endParaRPr lang="pt-BR" sz="2100" dirty="0" smtClean="0"/>
          </a:p>
          <a:p>
            <a:pPr algn="just" eaLnBrk="1" hangingPunct="1"/>
            <a:endParaRPr lang="pt-BR" sz="2400" dirty="0" smtClean="0"/>
          </a:p>
          <a:p>
            <a:pPr algn="just" eaLnBrk="1" hangingPunct="1"/>
            <a:endParaRPr lang="pt-B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6232442-3D80-490D-8725-A462888F6730}" type="slidenum">
              <a:rPr lang="pt-BR">
                <a:solidFill>
                  <a:srgbClr val="FFFFFF"/>
                </a:solidFill>
              </a:rPr>
              <a:pPr eaLnBrk="1" hangingPunct="1"/>
              <a:t>7</a:t>
            </a:fld>
            <a:endParaRPr lang="pt-BR">
              <a:solidFill>
                <a:srgbClr val="FFFFFF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28688" y="1071563"/>
            <a:ext cx="7702550" cy="4357687"/>
          </a:xfrm>
        </p:spPr>
        <p:txBody>
          <a:bodyPr/>
          <a:lstStyle/>
          <a:p>
            <a:pPr>
              <a:buFontTx/>
              <a:buNone/>
            </a:pPr>
            <a:r>
              <a:rPr lang="pt-BR" sz="3200" u="sng" dirty="0" smtClean="0">
                <a:solidFill>
                  <a:srgbClr val="3333CC"/>
                </a:solidFill>
                <a:latin typeface="Comic Sans MS" pitchFamily="66" charset="0"/>
              </a:rPr>
              <a:t>Programação </a:t>
            </a:r>
            <a:r>
              <a:rPr lang="pt-BR" sz="3200" u="sng" dirty="0" smtClean="0">
                <a:solidFill>
                  <a:srgbClr val="3333CC"/>
                </a:solidFill>
                <a:latin typeface="Comic Sans MS" pitchFamily="66" charset="0"/>
              </a:rPr>
              <a:t>Concorrente</a:t>
            </a:r>
            <a:endParaRPr lang="pt-BR" sz="3200" u="sng" dirty="0" smtClean="0">
              <a:solidFill>
                <a:srgbClr val="3333CC"/>
              </a:solidFill>
              <a:latin typeface="Comic Sans MS" pitchFamily="66" charset="0"/>
            </a:endParaRPr>
          </a:p>
          <a:p>
            <a:pPr>
              <a:buFontTx/>
              <a:buNone/>
            </a:pPr>
            <a:endParaRPr lang="pt-BR" u="sng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pt-BR" dirty="0" smtClean="0"/>
              <a:t>O termo </a:t>
            </a:r>
            <a:r>
              <a:rPr lang="pt-BR" dirty="0" smtClean="0">
                <a:solidFill>
                  <a:srgbClr val="FF0000"/>
                </a:solidFill>
              </a:rPr>
              <a:t>programação concorrente</a:t>
            </a:r>
            <a:r>
              <a:rPr lang="pt-BR" dirty="0" smtClean="0"/>
              <a:t> é usado no sentido abrangente, para designar a programação </a:t>
            </a:r>
            <a:r>
              <a:rPr lang="pt-BR" dirty="0" smtClean="0">
                <a:solidFill>
                  <a:srgbClr val="FF0000"/>
                </a:solidFill>
              </a:rPr>
              <a:t>paralela</a:t>
            </a:r>
            <a:r>
              <a:rPr lang="pt-BR" dirty="0" smtClean="0"/>
              <a:t> e a programação </a:t>
            </a:r>
            <a:r>
              <a:rPr lang="pt-BR" dirty="0" smtClean="0">
                <a:solidFill>
                  <a:srgbClr val="FF0000"/>
                </a:solidFill>
              </a:rPr>
              <a:t>distribuída</a:t>
            </a:r>
          </a:p>
          <a:p>
            <a:pPr>
              <a:lnSpc>
                <a:spcPct val="90000"/>
              </a:lnSpc>
            </a:pPr>
            <a:endParaRPr lang="pt-BR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pt-BR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92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3CDC3C7-A2B0-4E4C-AA84-0897B72E74F9}" type="slidenum">
              <a:rPr lang="pt-BR">
                <a:solidFill>
                  <a:srgbClr val="FFFFFF"/>
                </a:solidFill>
              </a:rPr>
              <a:pPr eaLnBrk="1" hangingPunct="1"/>
              <a:t>8</a:t>
            </a:fld>
            <a:endParaRPr lang="pt-BR">
              <a:solidFill>
                <a:srgbClr val="FFFFFF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28688" y="1071563"/>
            <a:ext cx="7702550" cy="5500687"/>
          </a:xfrm>
        </p:spPr>
        <p:txBody>
          <a:bodyPr/>
          <a:lstStyle/>
          <a:p>
            <a:pPr>
              <a:buFontTx/>
              <a:buNone/>
            </a:pPr>
            <a:r>
              <a:rPr lang="pt-BR" sz="3200" u="sng" dirty="0" smtClean="0">
                <a:solidFill>
                  <a:srgbClr val="3333CC"/>
                </a:solidFill>
                <a:latin typeface="Comic Sans MS" pitchFamily="66" charset="0"/>
              </a:rPr>
              <a:t>Programação Concorrente</a:t>
            </a:r>
          </a:p>
          <a:p>
            <a:pPr>
              <a:buFontTx/>
              <a:buNone/>
            </a:pPr>
            <a:endParaRPr lang="pt-BR" u="sng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7412" name="Line 6"/>
          <p:cNvSpPr>
            <a:spLocks noChangeShapeType="1"/>
          </p:cNvSpPr>
          <p:nvPr/>
        </p:nvSpPr>
        <p:spPr bwMode="auto">
          <a:xfrm>
            <a:off x="6096000" y="2057400"/>
            <a:ext cx="0" cy="358140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7413" name="Line 7"/>
          <p:cNvSpPr>
            <a:spLocks noChangeShapeType="1"/>
          </p:cNvSpPr>
          <p:nvPr/>
        </p:nvSpPr>
        <p:spPr bwMode="auto">
          <a:xfrm>
            <a:off x="1676400" y="1905000"/>
            <a:ext cx="0" cy="457200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7414" name="Rectangle 8"/>
          <p:cNvSpPr>
            <a:spLocks noChangeArrowheads="1"/>
          </p:cNvSpPr>
          <p:nvPr/>
        </p:nvSpPr>
        <p:spPr bwMode="auto">
          <a:xfrm>
            <a:off x="838200" y="3048000"/>
            <a:ext cx="16002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7415" name="Rectangle 9"/>
          <p:cNvSpPr>
            <a:spLocks noChangeArrowheads="1"/>
          </p:cNvSpPr>
          <p:nvPr/>
        </p:nvSpPr>
        <p:spPr bwMode="auto">
          <a:xfrm>
            <a:off x="838200" y="4038600"/>
            <a:ext cx="1600200" cy="6858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7416" name="Rectangle 10"/>
          <p:cNvSpPr>
            <a:spLocks noChangeArrowheads="1"/>
          </p:cNvSpPr>
          <p:nvPr/>
        </p:nvSpPr>
        <p:spPr bwMode="auto">
          <a:xfrm>
            <a:off x="914400" y="5029200"/>
            <a:ext cx="1600200" cy="6858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7417" name="Rectangle 11"/>
          <p:cNvSpPr>
            <a:spLocks noChangeArrowheads="1"/>
          </p:cNvSpPr>
          <p:nvPr/>
        </p:nvSpPr>
        <p:spPr bwMode="auto">
          <a:xfrm>
            <a:off x="3352800" y="3733800"/>
            <a:ext cx="16002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7418" name="Rectangle 12"/>
          <p:cNvSpPr>
            <a:spLocks noChangeArrowheads="1"/>
          </p:cNvSpPr>
          <p:nvPr/>
        </p:nvSpPr>
        <p:spPr bwMode="auto">
          <a:xfrm>
            <a:off x="5257800" y="3733800"/>
            <a:ext cx="1600200" cy="6858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7419" name="Rectangle 13"/>
          <p:cNvSpPr>
            <a:spLocks noChangeArrowheads="1"/>
          </p:cNvSpPr>
          <p:nvPr/>
        </p:nvSpPr>
        <p:spPr bwMode="auto">
          <a:xfrm>
            <a:off x="7162800" y="3733800"/>
            <a:ext cx="1600200" cy="6858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7420" name="Line 14"/>
          <p:cNvSpPr>
            <a:spLocks noChangeShapeType="1"/>
          </p:cNvSpPr>
          <p:nvPr/>
        </p:nvSpPr>
        <p:spPr bwMode="auto">
          <a:xfrm flipH="1">
            <a:off x="3886200" y="1981200"/>
            <a:ext cx="1752600" cy="175260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7421" name="Line 15"/>
          <p:cNvSpPr>
            <a:spLocks noChangeShapeType="1"/>
          </p:cNvSpPr>
          <p:nvPr/>
        </p:nvSpPr>
        <p:spPr bwMode="auto">
          <a:xfrm>
            <a:off x="6629400" y="1981200"/>
            <a:ext cx="1143000" cy="175260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7422" name="Line 16"/>
          <p:cNvSpPr>
            <a:spLocks noChangeShapeType="1"/>
          </p:cNvSpPr>
          <p:nvPr/>
        </p:nvSpPr>
        <p:spPr bwMode="auto">
          <a:xfrm>
            <a:off x="4267200" y="4419600"/>
            <a:ext cx="1600200" cy="106680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7423" name="Line 17"/>
          <p:cNvSpPr>
            <a:spLocks noChangeShapeType="1"/>
          </p:cNvSpPr>
          <p:nvPr/>
        </p:nvSpPr>
        <p:spPr bwMode="auto">
          <a:xfrm flipH="1">
            <a:off x="6324600" y="4419600"/>
            <a:ext cx="1219200" cy="114300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7424" name="Text Box 18"/>
          <p:cNvSpPr txBox="1">
            <a:spLocks noChangeArrowheads="1"/>
          </p:cNvSpPr>
          <p:nvPr/>
        </p:nvSpPr>
        <p:spPr bwMode="auto">
          <a:xfrm>
            <a:off x="4191000" y="1828800"/>
            <a:ext cx="4011613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sz="2400" b="1">
                <a:solidFill>
                  <a:schemeClr val="accent1"/>
                </a:solidFill>
                <a:latin typeface="Helvetica" pitchFamily="34" charset="0"/>
              </a:rPr>
              <a:t>Vários fluxos de execução</a:t>
            </a:r>
          </a:p>
        </p:txBody>
      </p:sp>
      <p:sp>
        <p:nvSpPr>
          <p:cNvPr id="17425" name="Text Box 19"/>
          <p:cNvSpPr txBox="1">
            <a:spLocks noChangeArrowheads="1"/>
          </p:cNvSpPr>
          <p:nvPr/>
        </p:nvSpPr>
        <p:spPr bwMode="auto">
          <a:xfrm>
            <a:off x="228600" y="1828800"/>
            <a:ext cx="3805238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sz="2400" b="1">
                <a:solidFill>
                  <a:schemeClr val="accent1"/>
                </a:solidFill>
                <a:latin typeface="Helvetica" pitchFamily="34" charset="0"/>
              </a:rPr>
              <a:t>Fluxo único de execução</a:t>
            </a:r>
          </a:p>
        </p:txBody>
      </p:sp>
      <p:sp>
        <p:nvSpPr>
          <p:cNvPr id="17426" name="Text Box 20"/>
          <p:cNvSpPr txBox="1">
            <a:spLocks noChangeArrowheads="1"/>
          </p:cNvSpPr>
          <p:nvPr/>
        </p:nvSpPr>
        <p:spPr bwMode="auto">
          <a:xfrm>
            <a:off x="1066800" y="3200400"/>
            <a:ext cx="1217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sz="2400">
                <a:latin typeface="Helvetica" pitchFamily="34" charset="0"/>
              </a:rPr>
              <a:t>tarefa 1</a:t>
            </a:r>
          </a:p>
        </p:txBody>
      </p:sp>
      <p:sp>
        <p:nvSpPr>
          <p:cNvPr id="17427" name="Text Box 21"/>
          <p:cNvSpPr txBox="1">
            <a:spLocks noChangeArrowheads="1"/>
          </p:cNvSpPr>
          <p:nvPr/>
        </p:nvSpPr>
        <p:spPr bwMode="auto">
          <a:xfrm>
            <a:off x="990600" y="4191000"/>
            <a:ext cx="1217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sz="2400">
                <a:latin typeface="Helvetica" pitchFamily="34" charset="0"/>
              </a:rPr>
              <a:t>tarefa 2</a:t>
            </a:r>
          </a:p>
        </p:txBody>
      </p:sp>
      <p:sp>
        <p:nvSpPr>
          <p:cNvPr id="17428" name="Text Box 22"/>
          <p:cNvSpPr txBox="1">
            <a:spLocks noChangeArrowheads="1"/>
          </p:cNvSpPr>
          <p:nvPr/>
        </p:nvSpPr>
        <p:spPr bwMode="auto">
          <a:xfrm>
            <a:off x="1066800" y="5105400"/>
            <a:ext cx="1217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sz="2400">
                <a:latin typeface="Helvetica" pitchFamily="34" charset="0"/>
              </a:rPr>
              <a:t>tarefa 3</a:t>
            </a:r>
          </a:p>
        </p:txBody>
      </p:sp>
      <p:sp>
        <p:nvSpPr>
          <p:cNvPr id="17429" name="Text Box 23"/>
          <p:cNvSpPr txBox="1">
            <a:spLocks noChangeArrowheads="1"/>
          </p:cNvSpPr>
          <p:nvPr/>
        </p:nvSpPr>
        <p:spPr bwMode="auto">
          <a:xfrm>
            <a:off x="3505200" y="3886200"/>
            <a:ext cx="1217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sz="2400">
                <a:latin typeface="Helvetica" pitchFamily="34" charset="0"/>
              </a:rPr>
              <a:t>tarefa 1</a:t>
            </a:r>
          </a:p>
        </p:txBody>
      </p:sp>
      <p:sp>
        <p:nvSpPr>
          <p:cNvPr id="17430" name="Text Box 24"/>
          <p:cNvSpPr txBox="1">
            <a:spLocks noChangeArrowheads="1"/>
          </p:cNvSpPr>
          <p:nvPr/>
        </p:nvSpPr>
        <p:spPr bwMode="auto">
          <a:xfrm>
            <a:off x="5486400" y="3886200"/>
            <a:ext cx="1217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sz="2400">
                <a:latin typeface="Helvetica" pitchFamily="34" charset="0"/>
              </a:rPr>
              <a:t>tarefa 2</a:t>
            </a:r>
          </a:p>
        </p:txBody>
      </p:sp>
      <p:sp>
        <p:nvSpPr>
          <p:cNvPr id="17431" name="Text Box 25"/>
          <p:cNvSpPr txBox="1">
            <a:spLocks noChangeArrowheads="1"/>
          </p:cNvSpPr>
          <p:nvPr/>
        </p:nvSpPr>
        <p:spPr bwMode="auto">
          <a:xfrm>
            <a:off x="7315200" y="3886200"/>
            <a:ext cx="1217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sz="2400">
                <a:latin typeface="Helvetica" pitchFamily="34" charset="0"/>
              </a:rPr>
              <a:t>tarefa 3</a:t>
            </a:r>
          </a:p>
        </p:txBody>
      </p:sp>
      <p:sp>
        <p:nvSpPr>
          <p:cNvPr id="24" name="Text Box 26"/>
          <p:cNvSpPr txBox="1">
            <a:spLocks noChangeArrowheads="1"/>
          </p:cNvSpPr>
          <p:nvPr/>
        </p:nvSpPr>
        <p:spPr bwMode="auto">
          <a:xfrm>
            <a:off x="3429000" y="6019800"/>
            <a:ext cx="5248275" cy="457200"/>
          </a:xfrm>
          <a:prstGeom prst="rect">
            <a:avLst/>
          </a:prstGeom>
          <a:solidFill>
            <a:srgbClr val="99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sz="2400">
                <a:latin typeface="Times New Roman" pitchFamily="18" charset="0"/>
              </a:rPr>
              <a:t>cada fluxo possui uma pilha de execução </a:t>
            </a:r>
          </a:p>
        </p:txBody>
      </p:sp>
    </p:spTree>
    <p:extLst>
      <p:ext uri="{BB962C8B-B14F-4D97-AF65-F5344CB8AC3E}">
        <p14:creationId xmlns:p14="http://schemas.microsoft.com/office/powerpoint/2010/main" val="4110369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5472FC5-10A8-4C54-A00E-BCE7C043ABD8}" type="slidenum">
              <a:rPr lang="pt-BR">
                <a:solidFill>
                  <a:srgbClr val="FFFFFF"/>
                </a:solidFill>
              </a:rPr>
              <a:pPr eaLnBrk="1" hangingPunct="1"/>
              <a:t>9</a:t>
            </a:fld>
            <a:endParaRPr lang="pt-BR">
              <a:solidFill>
                <a:srgbClr val="FFFFFF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57250" y="428625"/>
            <a:ext cx="7702550" cy="4357688"/>
          </a:xfrm>
        </p:spPr>
        <p:txBody>
          <a:bodyPr/>
          <a:lstStyle/>
          <a:p>
            <a:pPr>
              <a:buFontTx/>
              <a:buNone/>
            </a:pPr>
            <a:r>
              <a:rPr lang="pt-BR" sz="2800" u="sng" dirty="0" smtClean="0">
                <a:solidFill>
                  <a:srgbClr val="3333CC"/>
                </a:solidFill>
                <a:latin typeface="Comic Sans MS" pitchFamily="66" charset="0"/>
              </a:rPr>
              <a:t>Thread</a:t>
            </a:r>
          </a:p>
          <a:p>
            <a:pPr>
              <a:buFontTx/>
              <a:buNone/>
            </a:pPr>
            <a:endParaRPr lang="pt-BR" sz="2800" u="sng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pt-BR" dirty="0" smtClean="0"/>
              <a:t>É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 smtClean="0"/>
              <a:t>uma forma de um processo dividir a si mesmo em duas ou mais tarefas que podem ser executadas concorrentemente.</a:t>
            </a:r>
          </a:p>
          <a:p>
            <a:pPr>
              <a:buFontTx/>
              <a:buNone/>
            </a:pPr>
            <a:endParaRPr lang="pt-BR" sz="2800" u="sng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buFontTx/>
              <a:buNone/>
            </a:pPr>
            <a:endParaRPr lang="pt-BR" u="sng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3071813"/>
            <a:ext cx="7697788" cy="357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60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1190</TotalTime>
  <Words>488</Words>
  <Application>Microsoft Office PowerPoint</Application>
  <PresentationFormat>Apresentação na tela (4:3)</PresentationFormat>
  <Paragraphs>131</Paragraphs>
  <Slides>16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Balcão Envidraçado</vt:lpstr>
      <vt:lpstr>Apresentação do PowerPoint</vt:lpstr>
      <vt:lpstr>Apresentação do PowerPoint</vt:lpstr>
      <vt:lpstr>Comunicação entre processos</vt:lpstr>
      <vt:lpstr>Programação de Socket TCP - Client</vt:lpstr>
      <vt:lpstr>Programação de Socket TCP - Server</vt:lpstr>
      <vt:lpstr>Exercício</vt:lpstr>
      <vt:lpstr>Apresentação do PowerPoint</vt:lpstr>
      <vt:lpstr>Apresentação do PowerPoint</vt:lpstr>
      <vt:lpstr>Apresentação do PowerPoint</vt:lpstr>
      <vt:lpstr>Exemplo de threads Em java</vt:lpstr>
      <vt:lpstr>Exemplo de threads Em java</vt:lpstr>
      <vt:lpstr>Exemplo de threads Em java</vt:lpstr>
      <vt:lpstr>Exemplo de threads Em java</vt:lpstr>
      <vt:lpstr>Apresentação do PowerPoint</vt:lpstr>
      <vt:lpstr>Apresentação do PowerPoint</vt:lpstr>
      <vt:lpstr>Apresentação do PowerPoint</vt:lpstr>
    </vt:vector>
  </TitlesOfParts>
  <Company>Centro de Informática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faas</dc:creator>
  <cp:lastModifiedBy>João Cordeiro</cp:lastModifiedBy>
  <cp:revision>115</cp:revision>
  <dcterms:created xsi:type="dcterms:W3CDTF">2007-05-25T22:05:21Z</dcterms:created>
  <dcterms:modified xsi:type="dcterms:W3CDTF">2013-07-24T00:17:55Z</dcterms:modified>
</cp:coreProperties>
</file>