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26" autoAdjust="0"/>
  </p:normalViewPr>
  <p:slideViewPr>
    <p:cSldViewPr>
      <p:cViewPr>
        <p:scale>
          <a:sx n="109" d="100"/>
          <a:sy n="109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7332E5-B5E2-4A37-9B08-B30E8C0D2B02}" type="datetimeFigureOut">
              <a:rPr lang="pt-BR" smtClean="0"/>
              <a:t>12/12/2012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15B61D-1318-4B02-A81B-038A14325E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2477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Analisar sob a ótica de personalidade </a:t>
            </a:r>
            <a:r>
              <a:rPr lang="pt-BR" smtClean="0"/>
              <a:t>como moderador</a:t>
            </a:r>
          </a:p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5B61D-1318-4B02-A81B-038A14325E66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1089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08F-33C1-41BE-A145-A2C48893C75F}" type="datetimeFigureOut">
              <a:rPr lang="pt-BR" smtClean="0"/>
              <a:t>12/12/2012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205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08F-33C1-41BE-A145-A2C48893C75F}" type="datetimeFigureOut">
              <a:rPr lang="pt-BR" smtClean="0"/>
              <a:t>12/12/2012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7173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08F-33C1-41BE-A145-A2C48893C75F}" type="datetimeFigureOut">
              <a:rPr lang="pt-BR" smtClean="0"/>
              <a:t>12/12/2012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4011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08F-33C1-41BE-A145-A2C48893C75F}" type="datetimeFigureOut">
              <a:rPr lang="pt-BR" smtClean="0"/>
              <a:t>12/12/2012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8013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08F-33C1-41BE-A145-A2C48893C75F}" type="datetimeFigureOut">
              <a:rPr lang="pt-BR" smtClean="0"/>
              <a:t>12/12/2012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206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08F-33C1-41BE-A145-A2C48893C75F}" type="datetimeFigureOut">
              <a:rPr lang="pt-BR" smtClean="0"/>
              <a:t>12/12/2012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2447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08F-33C1-41BE-A145-A2C48893C75F}" type="datetimeFigureOut">
              <a:rPr lang="pt-BR" smtClean="0"/>
              <a:t>12/12/2012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4528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08F-33C1-41BE-A145-A2C48893C75F}" type="datetimeFigureOut">
              <a:rPr lang="pt-BR" smtClean="0"/>
              <a:t>12/12/2012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1070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08F-33C1-41BE-A145-A2C48893C75F}" type="datetimeFigureOut">
              <a:rPr lang="pt-BR" smtClean="0"/>
              <a:t>12/12/2012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8124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08F-33C1-41BE-A145-A2C48893C75F}" type="datetimeFigureOut">
              <a:rPr lang="pt-BR" smtClean="0"/>
              <a:t>12/12/2012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9789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F08F-33C1-41BE-A145-A2C48893C75F}" type="datetimeFigureOut">
              <a:rPr lang="pt-BR" smtClean="0"/>
              <a:t>12/12/2012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858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7F08F-33C1-41BE-A145-A2C48893C75F}" type="datetimeFigureOut">
              <a:rPr lang="pt-BR" smtClean="0"/>
              <a:t>12/12/2012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F984B-52B6-435C-8D31-2302ADEF4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232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/>
          <p:cNvSpPr/>
          <p:nvPr/>
        </p:nvSpPr>
        <p:spPr>
          <a:xfrm>
            <a:off x="3779912" y="1916832"/>
            <a:ext cx="122413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 err="1" smtClean="0"/>
              <a:t>Pair</a:t>
            </a:r>
            <a:r>
              <a:rPr lang="pt-BR" sz="800" dirty="0" smtClean="0"/>
              <a:t> </a:t>
            </a:r>
            <a:r>
              <a:rPr lang="pt-BR" sz="800" dirty="0" err="1" smtClean="0"/>
              <a:t>Effectiveness</a:t>
            </a:r>
            <a:endParaRPr lang="pt-BR" sz="800" dirty="0"/>
          </a:p>
        </p:txBody>
      </p:sp>
      <p:sp>
        <p:nvSpPr>
          <p:cNvPr id="5" name="Elipse 4"/>
          <p:cNvSpPr/>
          <p:nvPr/>
        </p:nvSpPr>
        <p:spPr>
          <a:xfrm>
            <a:off x="2262627" y="1242797"/>
            <a:ext cx="1413641" cy="4421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 err="1" smtClean="0"/>
              <a:t>Pair</a:t>
            </a:r>
            <a:r>
              <a:rPr lang="pt-BR" sz="800" dirty="0" smtClean="0"/>
              <a:t> Performance</a:t>
            </a:r>
            <a:endParaRPr lang="pt-BR" sz="800" dirty="0"/>
          </a:p>
        </p:txBody>
      </p:sp>
      <p:sp>
        <p:nvSpPr>
          <p:cNvPr id="6" name="Elipse 5"/>
          <p:cNvSpPr/>
          <p:nvPr/>
        </p:nvSpPr>
        <p:spPr>
          <a:xfrm>
            <a:off x="2262627" y="2492896"/>
            <a:ext cx="1373269" cy="589607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800" dirty="0" err="1" smtClean="0"/>
              <a:t>Pair</a:t>
            </a:r>
            <a:r>
              <a:rPr lang="pt-BR" sz="800" dirty="0" smtClean="0"/>
              <a:t> </a:t>
            </a:r>
            <a:r>
              <a:rPr lang="pt-BR" sz="800" dirty="0" err="1"/>
              <a:t>C</a:t>
            </a:r>
            <a:r>
              <a:rPr lang="pt-BR" sz="800" dirty="0" err="1" smtClean="0"/>
              <a:t>ollaboration</a:t>
            </a:r>
            <a:endParaRPr lang="pt-BR" sz="800" dirty="0"/>
          </a:p>
        </p:txBody>
      </p:sp>
      <p:sp>
        <p:nvSpPr>
          <p:cNvPr id="7" name="Elipse 6"/>
          <p:cNvSpPr/>
          <p:nvPr/>
        </p:nvSpPr>
        <p:spPr>
          <a:xfrm>
            <a:off x="396679" y="606942"/>
            <a:ext cx="1429168" cy="5976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velocity</a:t>
            </a:r>
            <a:r>
              <a:rPr lang="en-US" sz="800" dirty="0" smtClean="0"/>
              <a:t>, design</a:t>
            </a:r>
          </a:p>
          <a:p>
            <a:pPr algn="ctr"/>
            <a:r>
              <a:rPr lang="en-US" sz="800" dirty="0" smtClean="0"/>
              <a:t>correctness and passed acceptance tests</a:t>
            </a:r>
            <a:endParaRPr lang="pt-BR" sz="800" dirty="0"/>
          </a:p>
        </p:txBody>
      </p:sp>
      <p:sp>
        <p:nvSpPr>
          <p:cNvPr id="8" name="Elipse 7"/>
          <p:cNvSpPr/>
          <p:nvPr/>
        </p:nvSpPr>
        <p:spPr>
          <a:xfrm>
            <a:off x="214702" y="2516916"/>
            <a:ext cx="1656184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 developers’ satisfaction, knowledge acquisition and participation</a:t>
            </a:r>
            <a:endParaRPr lang="pt-BR" sz="800" dirty="0"/>
          </a:p>
        </p:txBody>
      </p:sp>
      <p:sp>
        <p:nvSpPr>
          <p:cNvPr id="9" name="Elipse 8"/>
          <p:cNvSpPr/>
          <p:nvPr/>
        </p:nvSpPr>
        <p:spPr>
          <a:xfrm>
            <a:off x="5436096" y="2304888"/>
            <a:ext cx="1224136" cy="5907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 err="1" smtClean="0"/>
              <a:t>heterogeneos</a:t>
            </a:r>
            <a:r>
              <a:rPr lang="pt-BR" sz="800" dirty="0" smtClean="0"/>
              <a:t> </a:t>
            </a:r>
            <a:r>
              <a:rPr lang="pt-BR" sz="800" dirty="0" err="1" smtClean="0"/>
              <a:t>developer</a:t>
            </a:r>
            <a:r>
              <a:rPr lang="pt-BR" sz="800" dirty="0" smtClean="0"/>
              <a:t> </a:t>
            </a:r>
            <a:r>
              <a:rPr lang="pt-BR" sz="800" dirty="0" err="1" smtClean="0"/>
              <a:t>personalities</a:t>
            </a:r>
            <a:endParaRPr lang="pt-BR" sz="800" dirty="0"/>
          </a:p>
        </p:txBody>
      </p:sp>
      <p:cxnSp>
        <p:nvCxnSpPr>
          <p:cNvPr id="11" name="Conector de seta reta 10"/>
          <p:cNvCxnSpPr>
            <a:stCxn id="9" idx="2"/>
            <a:endCxn id="4" idx="6"/>
          </p:cNvCxnSpPr>
          <p:nvPr/>
        </p:nvCxnSpPr>
        <p:spPr>
          <a:xfrm flipH="1" flipV="1">
            <a:off x="5004048" y="2168860"/>
            <a:ext cx="432048" cy="431385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ipse 14"/>
          <p:cNvSpPr/>
          <p:nvPr/>
        </p:nvSpPr>
        <p:spPr>
          <a:xfrm>
            <a:off x="390040" y="1296699"/>
            <a:ext cx="1357160" cy="5167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 err="1" smtClean="0"/>
              <a:t>productivity</a:t>
            </a:r>
            <a:endParaRPr lang="pt-BR" sz="800" dirty="0"/>
          </a:p>
        </p:txBody>
      </p:sp>
      <p:cxnSp>
        <p:nvCxnSpPr>
          <p:cNvPr id="16" name="Conector de seta reta 15"/>
          <p:cNvCxnSpPr>
            <a:stCxn id="4" idx="0"/>
            <a:endCxn id="5" idx="6"/>
          </p:cNvCxnSpPr>
          <p:nvPr/>
        </p:nvCxnSpPr>
        <p:spPr>
          <a:xfrm flipH="1" flipV="1">
            <a:off x="3676268" y="1463852"/>
            <a:ext cx="715712" cy="452980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de seta reta 17"/>
          <p:cNvCxnSpPr>
            <a:stCxn id="4" idx="3"/>
            <a:endCxn id="6" idx="7"/>
          </p:cNvCxnSpPr>
          <p:nvPr/>
        </p:nvCxnSpPr>
        <p:spPr>
          <a:xfrm flipH="1">
            <a:off x="3434785" y="2347071"/>
            <a:ext cx="524398" cy="232171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de seta reta 20"/>
          <p:cNvCxnSpPr>
            <a:stCxn id="5" idx="2"/>
            <a:endCxn id="15" idx="6"/>
          </p:cNvCxnSpPr>
          <p:nvPr/>
        </p:nvCxnSpPr>
        <p:spPr>
          <a:xfrm flipH="1">
            <a:off x="1747200" y="1463852"/>
            <a:ext cx="515427" cy="91200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ixaDeTexto 22"/>
          <p:cNvSpPr txBox="1"/>
          <p:nvPr/>
        </p:nvSpPr>
        <p:spPr>
          <a:xfrm>
            <a:off x="1882779" y="1252561"/>
            <a:ext cx="3421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 smtClean="0"/>
              <a:t>S10 </a:t>
            </a:r>
            <a:endParaRPr lang="pt-BR" sz="800" dirty="0"/>
          </a:p>
        </p:txBody>
      </p:sp>
      <p:sp>
        <p:nvSpPr>
          <p:cNvPr id="25" name="Elipse 24"/>
          <p:cNvSpPr/>
          <p:nvPr/>
        </p:nvSpPr>
        <p:spPr>
          <a:xfrm>
            <a:off x="4190184" y="4797152"/>
            <a:ext cx="1332148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 err="1" smtClean="0"/>
              <a:t>Pair</a:t>
            </a:r>
            <a:r>
              <a:rPr lang="pt-BR" sz="800" dirty="0" smtClean="0"/>
              <a:t> </a:t>
            </a:r>
            <a:r>
              <a:rPr lang="pt-BR" sz="800" dirty="0" err="1" smtClean="0"/>
              <a:t>Compatibility</a:t>
            </a:r>
            <a:endParaRPr lang="pt-BR" sz="800" dirty="0"/>
          </a:p>
        </p:txBody>
      </p:sp>
      <p:cxnSp>
        <p:nvCxnSpPr>
          <p:cNvPr id="26" name="Conector de seta reta 25"/>
          <p:cNvCxnSpPr>
            <a:stCxn id="9" idx="2"/>
            <a:endCxn id="25" idx="6"/>
          </p:cNvCxnSpPr>
          <p:nvPr/>
        </p:nvCxnSpPr>
        <p:spPr>
          <a:xfrm>
            <a:off x="5436096" y="2600245"/>
            <a:ext cx="86236" cy="2484939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ixaDeTexto 28"/>
          <p:cNvSpPr txBox="1"/>
          <p:nvPr/>
        </p:nvSpPr>
        <p:spPr>
          <a:xfrm>
            <a:off x="5273314" y="3977359"/>
            <a:ext cx="103105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 smtClean="0"/>
              <a:t>S54 </a:t>
            </a:r>
            <a:r>
              <a:rPr lang="pt-BR" sz="800" dirty="0" smtClean="0"/>
              <a:t>(S/N </a:t>
            </a:r>
            <a:r>
              <a:rPr lang="pt-BR" sz="800" dirty="0" err="1" smtClean="0"/>
              <a:t>dimension</a:t>
            </a:r>
            <a:r>
              <a:rPr lang="pt-BR" sz="800" dirty="0" smtClean="0"/>
              <a:t>)</a:t>
            </a:r>
            <a:endParaRPr lang="pt-BR" sz="800" dirty="0"/>
          </a:p>
        </p:txBody>
      </p:sp>
      <p:sp>
        <p:nvSpPr>
          <p:cNvPr id="30" name="Elipse 29"/>
          <p:cNvSpPr/>
          <p:nvPr/>
        </p:nvSpPr>
        <p:spPr>
          <a:xfrm>
            <a:off x="2205563" y="3531954"/>
            <a:ext cx="1210877" cy="6760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 err="1" smtClean="0"/>
              <a:t>Academic</a:t>
            </a:r>
            <a:r>
              <a:rPr lang="pt-BR" sz="800" dirty="0" smtClean="0"/>
              <a:t> Performance</a:t>
            </a:r>
            <a:endParaRPr lang="pt-BR" sz="800" dirty="0"/>
          </a:p>
        </p:txBody>
      </p:sp>
      <p:sp>
        <p:nvSpPr>
          <p:cNvPr id="31" name="Elipse 30"/>
          <p:cNvSpPr/>
          <p:nvPr/>
        </p:nvSpPr>
        <p:spPr>
          <a:xfrm>
            <a:off x="2224897" y="4659562"/>
            <a:ext cx="1569257" cy="4667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 err="1" smtClean="0"/>
              <a:t>Pair</a:t>
            </a:r>
            <a:r>
              <a:rPr lang="pt-BR" sz="800" dirty="0" smtClean="0"/>
              <a:t> </a:t>
            </a:r>
            <a:r>
              <a:rPr lang="pt-BR" sz="800" dirty="0" err="1" smtClean="0"/>
              <a:t>satisfaction</a:t>
            </a:r>
            <a:r>
              <a:rPr lang="pt-BR" sz="800" dirty="0" smtClean="0"/>
              <a:t> </a:t>
            </a:r>
            <a:r>
              <a:rPr lang="pt-BR" sz="800" dirty="0" err="1" smtClean="0"/>
              <a:t>and</a:t>
            </a:r>
            <a:r>
              <a:rPr lang="pt-BR" sz="800" dirty="0" smtClean="0"/>
              <a:t> </a:t>
            </a:r>
            <a:r>
              <a:rPr lang="pt-BR" sz="800" dirty="0" err="1" smtClean="0"/>
              <a:t>confidence</a:t>
            </a:r>
            <a:endParaRPr lang="pt-BR" sz="800" dirty="0" smtClean="0"/>
          </a:p>
        </p:txBody>
      </p:sp>
      <p:cxnSp>
        <p:nvCxnSpPr>
          <p:cNvPr id="33" name="Conector de seta reta 32"/>
          <p:cNvCxnSpPr>
            <a:stCxn id="4" idx="4"/>
            <a:endCxn id="65" idx="0"/>
          </p:cNvCxnSpPr>
          <p:nvPr/>
        </p:nvCxnSpPr>
        <p:spPr>
          <a:xfrm flipH="1">
            <a:off x="3819361" y="2420888"/>
            <a:ext cx="572619" cy="769337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aixaDeTexto 35"/>
          <p:cNvSpPr txBox="1"/>
          <p:nvPr/>
        </p:nvSpPr>
        <p:spPr>
          <a:xfrm>
            <a:off x="4054131" y="2895601"/>
            <a:ext cx="107634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 smtClean="0"/>
              <a:t>S3 (FFM)</a:t>
            </a:r>
            <a:endParaRPr lang="pt-BR" sz="800" dirty="0"/>
          </a:p>
        </p:txBody>
      </p:sp>
      <p:cxnSp>
        <p:nvCxnSpPr>
          <p:cNvPr id="35" name="Conector de seta reta 34"/>
          <p:cNvCxnSpPr>
            <a:stCxn id="6" idx="2"/>
            <a:endCxn id="8" idx="6"/>
          </p:cNvCxnSpPr>
          <p:nvPr/>
        </p:nvCxnSpPr>
        <p:spPr>
          <a:xfrm flipH="1">
            <a:off x="1870886" y="2787700"/>
            <a:ext cx="391741" cy="125260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de seta reta 37"/>
          <p:cNvCxnSpPr>
            <a:stCxn id="5" idx="1"/>
            <a:endCxn id="7" idx="6"/>
          </p:cNvCxnSpPr>
          <p:nvPr/>
        </p:nvCxnSpPr>
        <p:spPr>
          <a:xfrm flipH="1" flipV="1">
            <a:off x="1825847" y="905751"/>
            <a:ext cx="643803" cy="401792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ixaDeTexto 42"/>
          <p:cNvSpPr txBox="1"/>
          <p:nvPr/>
        </p:nvSpPr>
        <p:spPr>
          <a:xfrm>
            <a:off x="2162910" y="719352"/>
            <a:ext cx="4895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 smtClean="0"/>
              <a:t>S15, S9</a:t>
            </a:r>
            <a:endParaRPr lang="pt-BR" sz="800" dirty="0"/>
          </a:p>
        </p:txBody>
      </p:sp>
      <p:sp>
        <p:nvSpPr>
          <p:cNvPr id="44" name="CaixaDeTexto 43"/>
          <p:cNvSpPr txBox="1"/>
          <p:nvPr/>
        </p:nvSpPr>
        <p:spPr>
          <a:xfrm>
            <a:off x="4066057" y="1447330"/>
            <a:ext cx="4895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 smtClean="0"/>
              <a:t>S15</a:t>
            </a:r>
            <a:endParaRPr lang="pt-BR" sz="800" dirty="0"/>
          </a:p>
        </p:txBody>
      </p:sp>
      <p:sp>
        <p:nvSpPr>
          <p:cNvPr id="45" name="CaixaDeTexto 44"/>
          <p:cNvSpPr txBox="1"/>
          <p:nvPr/>
        </p:nvSpPr>
        <p:spPr>
          <a:xfrm>
            <a:off x="3672570" y="2492522"/>
            <a:ext cx="4895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 smtClean="0"/>
              <a:t>S15</a:t>
            </a:r>
            <a:endParaRPr lang="pt-BR" sz="800" dirty="0"/>
          </a:p>
        </p:txBody>
      </p:sp>
      <p:sp>
        <p:nvSpPr>
          <p:cNvPr id="46" name="CaixaDeTexto 45"/>
          <p:cNvSpPr txBox="1"/>
          <p:nvPr/>
        </p:nvSpPr>
        <p:spPr>
          <a:xfrm>
            <a:off x="1980144" y="2974781"/>
            <a:ext cx="4895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 smtClean="0"/>
              <a:t>S15</a:t>
            </a:r>
            <a:endParaRPr lang="pt-BR" sz="800" dirty="0"/>
          </a:p>
        </p:txBody>
      </p:sp>
      <p:sp>
        <p:nvSpPr>
          <p:cNvPr id="59" name="CaixaDeTexto 58"/>
          <p:cNvSpPr txBox="1"/>
          <p:nvPr/>
        </p:nvSpPr>
        <p:spPr>
          <a:xfrm>
            <a:off x="5300564" y="4178992"/>
            <a:ext cx="135966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 smtClean="0"/>
              <a:t>S43 (S/N </a:t>
            </a:r>
            <a:r>
              <a:rPr lang="pt-BR" sz="800" dirty="0" err="1" smtClean="0"/>
              <a:t>and</a:t>
            </a:r>
            <a:r>
              <a:rPr lang="pt-BR" sz="800" dirty="0" smtClean="0"/>
              <a:t> J/P </a:t>
            </a:r>
            <a:r>
              <a:rPr lang="pt-BR" sz="800" dirty="0" err="1" smtClean="0"/>
              <a:t>dimension</a:t>
            </a:r>
            <a:r>
              <a:rPr lang="pt-BR" sz="800" dirty="0" smtClean="0"/>
              <a:t>)</a:t>
            </a:r>
            <a:endParaRPr lang="pt-BR" sz="800" dirty="0"/>
          </a:p>
        </p:txBody>
      </p:sp>
      <p:sp>
        <p:nvSpPr>
          <p:cNvPr id="65" name="Triângulo isósceles 64"/>
          <p:cNvSpPr/>
          <p:nvPr/>
        </p:nvSpPr>
        <p:spPr>
          <a:xfrm>
            <a:off x="3696984" y="3190225"/>
            <a:ext cx="244753" cy="15546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67" name="Conector de seta reta 66"/>
          <p:cNvCxnSpPr>
            <a:stCxn id="65" idx="2"/>
            <a:endCxn id="30" idx="6"/>
          </p:cNvCxnSpPr>
          <p:nvPr/>
        </p:nvCxnSpPr>
        <p:spPr>
          <a:xfrm flipH="1">
            <a:off x="3416440" y="3345686"/>
            <a:ext cx="280544" cy="524313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de seta reta 69"/>
          <p:cNvCxnSpPr>
            <a:stCxn id="65" idx="4"/>
            <a:endCxn id="31" idx="7"/>
          </p:cNvCxnSpPr>
          <p:nvPr/>
        </p:nvCxnSpPr>
        <p:spPr>
          <a:xfrm flipH="1">
            <a:off x="3564342" y="3345686"/>
            <a:ext cx="377395" cy="138223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Elipse 74"/>
          <p:cNvSpPr/>
          <p:nvPr/>
        </p:nvSpPr>
        <p:spPr>
          <a:xfrm>
            <a:off x="323528" y="3450933"/>
            <a:ext cx="1077853" cy="3398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 err="1"/>
              <a:t>assignments</a:t>
            </a:r>
            <a:r>
              <a:rPr lang="pt-BR" sz="800" dirty="0"/>
              <a:t>’ scores</a:t>
            </a:r>
            <a:endParaRPr lang="pt-BR" sz="800" dirty="0"/>
          </a:p>
        </p:txBody>
      </p:sp>
      <p:sp>
        <p:nvSpPr>
          <p:cNvPr id="76" name="Elipse 75"/>
          <p:cNvSpPr/>
          <p:nvPr/>
        </p:nvSpPr>
        <p:spPr>
          <a:xfrm>
            <a:off x="376085" y="4022898"/>
            <a:ext cx="1077853" cy="3398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 err="1" smtClean="0"/>
              <a:t>test</a:t>
            </a:r>
            <a:r>
              <a:rPr lang="pt-BR" sz="800" dirty="0" smtClean="0"/>
              <a:t> </a:t>
            </a:r>
            <a:r>
              <a:rPr lang="pt-BR" sz="800" dirty="0"/>
              <a:t>scores</a:t>
            </a:r>
            <a:endParaRPr lang="pt-BR" sz="800" dirty="0"/>
          </a:p>
        </p:txBody>
      </p:sp>
      <p:cxnSp>
        <p:nvCxnSpPr>
          <p:cNvPr id="77" name="Conector de seta reta 76"/>
          <p:cNvCxnSpPr>
            <a:stCxn id="30" idx="2"/>
            <a:endCxn id="75" idx="6"/>
          </p:cNvCxnSpPr>
          <p:nvPr/>
        </p:nvCxnSpPr>
        <p:spPr>
          <a:xfrm flipH="1" flipV="1">
            <a:off x="1401381" y="3620838"/>
            <a:ext cx="804182" cy="249161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de seta reta 79"/>
          <p:cNvCxnSpPr>
            <a:stCxn id="30" idx="2"/>
            <a:endCxn id="76" idx="6"/>
          </p:cNvCxnSpPr>
          <p:nvPr/>
        </p:nvCxnSpPr>
        <p:spPr>
          <a:xfrm flipH="1">
            <a:off x="1453938" y="3869999"/>
            <a:ext cx="751625" cy="322804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tângulo 82"/>
          <p:cNvSpPr/>
          <p:nvPr/>
        </p:nvSpPr>
        <p:spPr>
          <a:xfrm>
            <a:off x="1465470" y="4178992"/>
            <a:ext cx="118013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800" dirty="0" err="1"/>
              <a:t>openness</a:t>
            </a:r>
            <a:r>
              <a:rPr lang="pt-BR" sz="800" dirty="0"/>
              <a:t> </a:t>
            </a:r>
            <a:r>
              <a:rPr lang="pt-BR" sz="800" dirty="0" err="1"/>
              <a:t>to</a:t>
            </a:r>
            <a:r>
              <a:rPr lang="pt-BR" sz="800" dirty="0"/>
              <a:t> </a:t>
            </a:r>
            <a:r>
              <a:rPr lang="pt-BR" sz="800" dirty="0" err="1"/>
              <a:t>experience</a:t>
            </a:r>
            <a:endParaRPr lang="pt-BR" sz="800" dirty="0"/>
          </a:p>
        </p:txBody>
      </p:sp>
      <p:sp>
        <p:nvSpPr>
          <p:cNvPr id="87" name="Retângulo 86"/>
          <p:cNvSpPr/>
          <p:nvPr/>
        </p:nvSpPr>
        <p:spPr>
          <a:xfrm>
            <a:off x="1401381" y="3424232"/>
            <a:ext cx="95410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800" dirty="0" err="1"/>
              <a:t>Conscientiousness</a:t>
            </a:r>
            <a:endParaRPr lang="pt-BR" sz="800" dirty="0"/>
          </a:p>
        </p:txBody>
      </p:sp>
      <p:cxnSp>
        <p:nvCxnSpPr>
          <p:cNvPr id="96" name="Conector de seta reta 95"/>
          <p:cNvCxnSpPr>
            <a:stCxn id="5" idx="3"/>
            <a:endCxn id="15" idx="6"/>
          </p:cNvCxnSpPr>
          <p:nvPr/>
        </p:nvCxnSpPr>
        <p:spPr>
          <a:xfrm flipH="1" flipV="1">
            <a:off x="1747200" y="1555052"/>
            <a:ext cx="722450" cy="6510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CaixaDeTexto 98"/>
          <p:cNvSpPr txBox="1"/>
          <p:nvPr/>
        </p:nvSpPr>
        <p:spPr>
          <a:xfrm>
            <a:off x="1938877" y="1622112"/>
            <a:ext cx="3421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 smtClean="0"/>
              <a:t>S74</a:t>
            </a:r>
            <a:endParaRPr lang="pt-BR" sz="800" dirty="0"/>
          </a:p>
        </p:txBody>
      </p:sp>
      <p:sp>
        <p:nvSpPr>
          <p:cNvPr id="100" name="Elipse 99"/>
          <p:cNvSpPr/>
          <p:nvPr/>
        </p:nvSpPr>
        <p:spPr>
          <a:xfrm>
            <a:off x="2407663" y="32535"/>
            <a:ext cx="1429168" cy="769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Correctness, Duration, Methodology, Extensibility, Cost effectiveness, </a:t>
            </a:r>
            <a:r>
              <a:rPr lang="en-US" sz="800" dirty="0" smtClean="0"/>
              <a:t>Redesign</a:t>
            </a:r>
            <a:endParaRPr lang="pt-BR" sz="800" dirty="0"/>
          </a:p>
        </p:txBody>
      </p:sp>
      <p:cxnSp>
        <p:nvCxnSpPr>
          <p:cNvPr id="101" name="Conector de seta reta 100"/>
          <p:cNvCxnSpPr>
            <a:stCxn id="5" idx="0"/>
            <a:endCxn id="100" idx="4"/>
          </p:cNvCxnSpPr>
          <p:nvPr/>
        </p:nvCxnSpPr>
        <p:spPr>
          <a:xfrm flipV="1">
            <a:off x="2969448" y="802353"/>
            <a:ext cx="152799" cy="44044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CaixaDeTexto 103"/>
          <p:cNvSpPr txBox="1"/>
          <p:nvPr/>
        </p:nvSpPr>
        <p:spPr>
          <a:xfrm>
            <a:off x="3058328" y="940324"/>
            <a:ext cx="4895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 smtClean="0"/>
              <a:t>S2</a:t>
            </a:r>
            <a:endParaRPr lang="pt-BR" sz="800" dirty="0"/>
          </a:p>
        </p:txBody>
      </p:sp>
      <p:sp>
        <p:nvSpPr>
          <p:cNvPr id="105" name="Elipse 104"/>
          <p:cNvSpPr/>
          <p:nvPr/>
        </p:nvSpPr>
        <p:spPr>
          <a:xfrm>
            <a:off x="686608" y="32535"/>
            <a:ext cx="1293536" cy="4494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communication</a:t>
            </a:r>
            <a:endParaRPr lang="pt-BR" sz="800" dirty="0"/>
          </a:p>
        </p:txBody>
      </p:sp>
      <p:cxnSp>
        <p:nvCxnSpPr>
          <p:cNvPr id="109" name="Conector de seta reta 108"/>
          <p:cNvCxnSpPr>
            <a:stCxn id="5" idx="1"/>
            <a:endCxn id="105" idx="5"/>
          </p:cNvCxnSpPr>
          <p:nvPr/>
        </p:nvCxnSpPr>
        <p:spPr>
          <a:xfrm flipH="1" flipV="1">
            <a:off x="1790710" y="416182"/>
            <a:ext cx="678940" cy="891361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CaixaDeTexto 111"/>
          <p:cNvSpPr txBox="1"/>
          <p:nvPr/>
        </p:nvSpPr>
        <p:spPr>
          <a:xfrm>
            <a:off x="2017874" y="940324"/>
            <a:ext cx="4895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 smtClean="0"/>
              <a:t>S15</a:t>
            </a:r>
            <a:endParaRPr lang="pt-BR" sz="800" dirty="0"/>
          </a:p>
        </p:txBody>
      </p:sp>
      <p:sp>
        <p:nvSpPr>
          <p:cNvPr id="113" name="CaixaDeTexto 112"/>
          <p:cNvSpPr txBox="1"/>
          <p:nvPr/>
        </p:nvSpPr>
        <p:spPr>
          <a:xfrm>
            <a:off x="3853807" y="3870000"/>
            <a:ext cx="107634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 smtClean="0"/>
              <a:t>S3, S9</a:t>
            </a:r>
            <a:endParaRPr lang="pt-BR" sz="800" dirty="0"/>
          </a:p>
        </p:txBody>
      </p:sp>
      <p:sp>
        <p:nvSpPr>
          <p:cNvPr id="114" name="CaixaDeTexto 113"/>
          <p:cNvSpPr txBox="1"/>
          <p:nvPr/>
        </p:nvSpPr>
        <p:spPr>
          <a:xfrm>
            <a:off x="3315634" y="3404726"/>
            <a:ext cx="107634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 smtClean="0"/>
              <a:t>S3</a:t>
            </a:r>
            <a:endParaRPr lang="pt-BR" sz="800" dirty="0"/>
          </a:p>
        </p:txBody>
      </p:sp>
      <p:cxnSp>
        <p:nvCxnSpPr>
          <p:cNvPr id="115" name="Conector de seta reta 114"/>
          <p:cNvCxnSpPr>
            <a:stCxn id="9" idx="2"/>
            <a:endCxn id="25" idx="0"/>
          </p:cNvCxnSpPr>
          <p:nvPr/>
        </p:nvCxnSpPr>
        <p:spPr>
          <a:xfrm flipH="1">
            <a:off x="4856258" y="2600245"/>
            <a:ext cx="579838" cy="219690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CaixaDeTexto 117"/>
          <p:cNvSpPr txBox="1"/>
          <p:nvPr/>
        </p:nvSpPr>
        <p:spPr>
          <a:xfrm>
            <a:off x="4783808" y="3870000"/>
            <a:ext cx="4895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 smtClean="0"/>
              <a:t>S9</a:t>
            </a:r>
            <a:endParaRPr lang="pt-BR" sz="800" dirty="0"/>
          </a:p>
        </p:txBody>
      </p:sp>
      <p:sp>
        <p:nvSpPr>
          <p:cNvPr id="119" name="Elipse 118"/>
          <p:cNvSpPr/>
          <p:nvPr/>
        </p:nvSpPr>
        <p:spPr>
          <a:xfrm>
            <a:off x="4190184" y="860964"/>
            <a:ext cx="1373269" cy="589607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800" dirty="0" err="1" smtClean="0"/>
              <a:t>Pair</a:t>
            </a:r>
            <a:r>
              <a:rPr lang="pt-BR" sz="800" dirty="0" smtClean="0"/>
              <a:t> </a:t>
            </a:r>
            <a:r>
              <a:rPr lang="pt-BR" sz="800" dirty="0" err="1" smtClean="0"/>
              <a:t>Collaboration</a:t>
            </a:r>
            <a:r>
              <a:rPr lang="pt-BR" sz="800" dirty="0" smtClean="0"/>
              <a:t>  (as </a:t>
            </a:r>
            <a:r>
              <a:rPr lang="pt-BR" sz="800" dirty="0" err="1" smtClean="0"/>
              <a:t>mediator</a:t>
            </a:r>
            <a:r>
              <a:rPr lang="pt-BR" sz="800" dirty="0" smtClean="0"/>
              <a:t>)</a:t>
            </a:r>
            <a:endParaRPr lang="pt-BR" sz="800" dirty="0"/>
          </a:p>
        </p:txBody>
      </p:sp>
      <p:cxnSp>
        <p:nvCxnSpPr>
          <p:cNvPr id="120" name="Conector de seta reta 119"/>
          <p:cNvCxnSpPr>
            <a:stCxn id="119" idx="2"/>
            <a:endCxn id="5" idx="7"/>
          </p:cNvCxnSpPr>
          <p:nvPr/>
        </p:nvCxnSpPr>
        <p:spPr>
          <a:xfrm flipH="1">
            <a:off x="3469245" y="1155768"/>
            <a:ext cx="720939" cy="151775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Conector de seta reta 122"/>
          <p:cNvCxnSpPr>
            <a:stCxn id="9" idx="0"/>
            <a:endCxn id="119" idx="5"/>
          </p:cNvCxnSpPr>
          <p:nvPr/>
        </p:nvCxnSpPr>
        <p:spPr>
          <a:xfrm flipH="1" flipV="1">
            <a:off x="5362342" y="1364225"/>
            <a:ext cx="685822" cy="940663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CaixaDeTexto 125"/>
          <p:cNvSpPr txBox="1"/>
          <p:nvPr/>
        </p:nvSpPr>
        <p:spPr>
          <a:xfrm>
            <a:off x="5735645" y="1469463"/>
            <a:ext cx="4895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 smtClean="0"/>
              <a:t>S4</a:t>
            </a:r>
            <a:endParaRPr lang="pt-BR" sz="800" dirty="0"/>
          </a:p>
        </p:txBody>
      </p:sp>
      <p:cxnSp>
        <p:nvCxnSpPr>
          <p:cNvPr id="127" name="Conector de seta reta 126"/>
          <p:cNvCxnSpPr>
            <a:stCxn id="9" idx="0"/>
            <a:endCxn id="119" idx="4"/>
          </p:cNvCxnSpPr>
          <p:nvPr/>
        </p:nvCxnSpPr>
        <p:spPr>
          <a:xfrm flipH="1" flipV="1">
            <a:off x="4876819" y="1450571"/>
            <a:ext cx="1171345" cy="854317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CaixaDeTexto 129"/>
          <p:cNvSpPr txBox="1"/>
          <p:nvPr/>
        </p:nvSpPr>
        <p:spPr>
          <a:xfrm>
            <a:off x="5279632" y="1881882"/>
            <a:ext cx="4895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 smtClean="0"/>
              <a:t>S20</a:t>
            </a:r>
            <a:endParaRPr lang="pt-BR" sz="800" dirty="0"/>
          </a:p>
        </p:txBody>
      </p:sp>
    </p:spTree>
    <p:extLst>
      <p:ext uri="{BB962C8B-B14F-4D97-AF65-F5344CB8AC3E}">
        <p14:creationId xmlns:p14="http://schemas.microsoft.com/office/powerpoint/2010/main" val="41163132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105</Words>
  <Application>Microsoft Office PowerPoint</Application>
  <PresentationFormat>Apresentação na tela (4:3)</PresentationFormat>
  <Paragraphs>36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Shirley da Silva Jacinto</dc:creator>
  <cp:lastModifiedBy>Shirley da Silva Jacinto</cp:lastModifiedBy>
  <cp:revision>35</cp:revision>
  <dcterms:created xsi:type="dcterms:W3CDTF">2012-12-06T11:04:31Z</dcterms:created>
  <dcterms:modified xsi:type="dcterms:W3CDTF">2012-12-12T12:38:29Z</dcterms:modified>
</cp:coreProperties>
</file>