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6" r:id="rId6"/>
    <p:sldId id="260" r:id="rId7"/>
    <p:sldId id="261" r:id="rId8"/>
    <p:sldId id="262" r:id="rId9"/>
    <p:sldId id="267" r:id="rId10"/>
    <p:sldId id="264" r:id="rId11"/>
    <p:sldId id="268" r:id="rId12"/>
    <p:sldId id="265" r:id="rId13"/>
    <p:sldId id="263" r:id="rId14"/>
    <p:sldId id="269"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270" r:id="rId40"/>
    <p:sldId id="271" r:id="rId41"/>
    <p:sldId id="272" r:id="rId42"/>
    <p:sldId id="273" r:id="rId43"/>
    <p:sldId id="274" r:id="rId44"/>
    <p:sldId id="275" r:id="rId45"/>
    <p:sldId id="276" r:id="rId46"/>
    <p:sldId id="311" r:id="rId47"/>
    <p:sldId id="312" r:id="rId48"/>
    <p:sldId id="313" r:id="rId49"/>
    <p:sldId id="314" r:id="rId50"/>
    <p:sldId id="315" r:id="rId51"/>
    <p:sldId id="316" r:id="rId52"/>
    <p:sldId id="317" r:id="rId53"/>
    <p:sldId id="318" r:id="rId54"/>
    <p:sldId id="31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668" autoAdjust="0"/>
  </p:normalViewPr>
  <p:slideViewPr>
    <p:cSldViewPr>
      <p:cViewPr>
        <p:scale>
          <a:sx n="62" d="100"/>
          <a:sy n="62" d="100"/>
        </p:scale>
        <p:origin x="-1596"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7E1E2-44B5-46A3-B388-DBC0C76760A0}" type="datetimeFigureOut">
              <a:rPr lang="pt-BR" smtClean="0"/>
              <a:pPr/>
              <a:t>28/11/2011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F73F1-C9CB-4EDD-8B13-133FB2856B6E}" type="slidenum">
              <a:rPr lang="pt-BR" smtClean="0"/>
              <a:pPr/>
              <a:t>‹nº›</a:t>
            </a:fld>
            <a:endParaRPr lang="pt-BR"/>
          </a:p>
        </p:txBody>
      </p:sp>
    </p:spTree>
    <p:extLst>
      <p:ext uri="{BB962C8B-B14F-4D97-AF65-F5344CB8AC3E}">
        <p14:creationId xmlns:p14="http://schemas.microsoft.com/office/powerpoint/2010/main" val="82457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gta.ufrj.br/ensino/eel879/trabalhos_vf_2011_2/rodrigo_paim/wep.html#fig:img3a"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gta.ufrj.br/ensino/eel879/trabalhos_vf_2011_2/rodrigo_paim/wep.html#fig:img2b" TargetMode="External"/><Relationship Id="rId4" Type="http://schemas.openxmlformats.org/officeDocument/2006/relationships/hyperlink" Target="http://www.gta.ufrj.br/ensino/eel879/trabalhos_vf_2011_2/rodrigo_paim/wep.html#fig:img2a"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ta.ufrj.br/ensino/eel879/trabalhos_vf_2011_2/rodrigo_paim/wpa.html#fig:img4a"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gta.ufrj.br/ensino/eel879/trabalhos_vf_2011_2/rodrigo_paim/wpa.html#fig:img4b"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gta.ufrj.br/ensino/eel879/trabalhos_vf_2011_2/rodrigo_paim/wpa.html#fig:img5a"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gta.ufrj.br/ensino/eel879/trabalhos_vf_2011_2/rodrigo_paim/wpa.html#fig:img5b"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gta.ufrj.br/ensino/eel879/trabalhos_vf_2011_2/rodrigo_paim/wpa.html#fig:img7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ta.ufrj.br/ensino/eel879/trabalhos_vf_2011_2/rodrigo_paim/wpa.html#fig:img7b"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wimaxforum.org/"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IEEE_802.16" TargetMode="External"/><Relationship Id="rId5" Type="http://schemas.openxmlformats.org/officeDocument/2006/relationships/hyperlink" Target="http://www.gta.ufrj.br/grad/06_1/wimax/intro.html" TargetMode="External"/><Relationship Id="rId4" Type="http://schemas.openxmlformats.org/officeDocument/2006/relationships/hyperlink" Target="http://www.unicamp.br/unicamp/unicamp_hoje/ju/outubro2006/ju340pag11.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wimaxforum.org/"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en.wikipedia.org/wiki/IEEE_802.16" TargetMode="External"/><Relationship Id="rId5" Type="http://schemas.openxmlformats.org/officeDocument/2006/relationships/hyperlink" Target="http://www.gta.ufrj.br/grad/06_1/wimax/intro.html" TargetMode="External"/><Relationship Id="rId4" Type="http://schemas.openxmlformats.org/officeDocument/2006/relationships/hyperlink" Target="http://www.unicamp.br/unicamp/unicamp_hoje/ju/outubro2006/ju340pag11.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ficinadanet.com.br/artigo/561/redes_wimesh"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ficinadanet.com.br/artigo/561/redes_wimesh"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roductivet.com/docs-2/RTLS_Belgium_White_Paper.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Em 1985 a FCC (Federal </a:t>
            </a:r>
            <a:r>
              <a:rPr lang="pt-BR" dirty="0" err="1" smtClean="0"/>
              <a:t>Comunication</a:t>
            </a:r>
            <a:r>
              <a:rPr lang="pt-BR" dirty="0" smtClean="0"/>
              <a:t> </a:t>
            </a:r>
            <a:r>
              <a:rPr lang="pt-BR" dirty="0" err="1" smtClean="0"/>
              <a:t>Comission</a:t>
            </a:r>
            <a:r>
              <a:rPr lang="pt-BR" dirty="0" smtClean="0"/>
              <a:t>) liberou 3</a:t>
            </a:r>
            <a:r>
              <a:rPr lang="pt-BR" baseline="0" dirty="0" smtClean="0"/>
              <a:t> bandas de </a:t>
            </a:r>
            <a:r>
              <a:rPr lang="pt-BR" baseline="0" dirty="0" err="1" smtClean="0"/>
              <a:t>frequência</a:t>
            </a:r>
            <a:r>
              <a:rPr lang="pt-BR" baseline="0" dirty="0" smtClean="0"/>
              <a:t>, 900 MHz, 2,4 GHz e 5,8 GHz.</a:t>
            </a:r>
          </a:p>
          <a:p>
            <a:r>
              <a:rPr lang="pt-BR" baseline="0" dirty="0" smtClean="0"/>
              <a:t>Essas bandas foram liberadas com uma peculiaridade – elas poderiam ser utilizadas sem uma regulamentação prévia do governo, mas isso variava de país a país.</a:t>
            </a:r>
          </a:p>
          <a:p>
            <a:r>
              <a:rPr lang="pt-BR" baseline="0" dirty="0" smtClean="0"/>
              <a:t>O microondas já utilizava a banda de 2,4 GHz</a:t>
            </a:r>
          </a:p>
          <a:p>
            <a:r>
              <a:rPr lang="pt-BR" dirty="0" smtClean="0"/>
              <a:t>Com</a:t>
            </a:r>
            <a:r>
              <a:rPr lang="pt-BR" baseline="0" dirty="0" smtClean="0"/>
              <a:t> o crescimento da Internet e o sucesso do protocolo da Ethernet surgiu o interesse das empresas por uma melhoria no serviço de internet, a necessidade de locomoção</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4</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MIMO aumenta</a:t>
            </a:r>
            <a:r>
              <a:rPr lang="pt-BR" baseline="0" dirty="0" smtClean="0"/>
              <a:t> em muito a taxa de transmissão de dados, ele usa um sistema de múltiplas antenas, que existem tanto no transmissor como no receptor, </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14</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 arquitetura </a:t>
            </a:r>
            <a:r>
              <a:rPr lang="pt-BR" sz="1200" b="0" i="0" kern="1200" dirty="0" err="1" smtClean="0">
                <a:solidFill>
                  <a:schemeClr val="tx1"/>
                </a:solidFill>
                <a:effectLst/>
                <a:latin typeface="+mn-lt"/>
                <a:ea typeface="+mn-ea"/>
                <a:cs typeface="+mn-cs"/>
              </a:rPr>
              <a:t>basica</a:t>
            </a:r>
            <a:r>
              <a:rPr lang="pt-BR" sz="1200" b="0" i="0" kern="1200" dirty="0" smtClean="0">
                <a:solidFill>
                  <a:schemeClr val="tx1"/>
                </a:solidFill>
                <a:effectLst/>
                <a:latin typeface="+mn-lt"/>
                <a:ea typeface="+mn-ea"/>
                <a:cs typeface="+mn-cs"/>
              </a:rPr>
              <a:t> de funcionamento de uma rede 802.11 é o </a:t>
            </a:r>
            <a:r>
              <a:rPr lang="pt-BR" sz="1200" b="0" i="0" kern="1200" dirty="0" err="1" smtClean="0">
                <a:solidFill>
                  <a:schemeClr val="tx1"/>
                </a:solidFill>
                <a:effectLst/>
                <a:latin typeface="+mn-lt"/>
                <a:ea typeface="+mn-ea"/>
                <a:cs typeface="+mn-cs"/>
              </a:rPr>
              <a:t>bss</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que é um modo </a:t>
            </a:r>
            <a:r>
              <a:rPr lang="pt-BR" sz="1200" b="0" i="0" kern="1200" dirty="0" err="1" smtClean="0">
                <a:solidFill>
                  <a:schemeClr val="tx1"/>
                </a:solidFill>
                <a:effectLst/>
                <a:latin typeface="+mn-lt"/>
                <a:ea typeface="+mn-ea"/>
                <a:cs typeface="+mn-cs"/>
              </a:rPr>
              <a:t>constituido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po</a:t>
            </a:r>
            <a:r>
              <a:rPr lang="pt-BR" sz="1200" b="0" i="0" kern="1200" dirty="0" smtClean="0">
                <a:solidFill>
                  <a:schemeClr val="tx1"/>
                </a:solidFill>
                <a:effectLst/>
                <a:latin typeface="+mn-lt"/>
                <a:ea typeface="+mn-ea"/>
                <a:cs typeface="+mn-cs"/>
              </a:rPr>
              <a:t> um simples grupo de terminais que</a:t>
            </a:r>
          </a:p>
          <a:p>
            <a:r>
              <a:rPr lang="pt-BR" sz="1200" b="0" i="0" kern="1200" dirty="0" smtClean="0">
                <a:solidFill>
                  <a:schemeClr val="tx1"/>
                </a:solidFill>
                <a:effectLst/>
                <a:latin typeface="+mn-lt"/>
                <a:ea typeface="+mn-ea"/>
                <a:cs typeface="+mn-cs"/>
              </a:rPr>
              <a:t>se comunicam entre si.</a:t>
            </a:r>
          </a:p>
          <a:p>
            <a:r>
              <a:rPr lang="pt-BR" sz="1200" b="0" i="0" kern="1200" dirty="0" smtClean="0">
                <a:solidFill>
                  <a:schemeClr val="tx1"/>
                </a:solidFill>
                <a:effectLst/>
                <a:latin typeface="+mn-lt"/>
                <a:ea typeface="+mn-ea"/>
                <a:cs typeface="+mn-cs"/>
              </a:rPr>
              <a:t>essa </a:t>
            </a:r>
            <a:r>
              <a:rPr lang="pt-BR" sz="1200" b="0" i="0" kern="1200" dirty="0" err="1" smtClean="0">
                <a:solidFill>
                  <a:schemeClr val="tx1"/>
                </a:solidFill>
                <a:effectLst/>
                <a:latin typeface="+mn-lt"/>
                <a:ea typeface="+mn-ea"/>
                <a:cs typeface="+mn-cs"/>
              </a:rPr>
              <a:t>comunicaçao</a:t>
            </a:r>
            <a:r>
              <a:rPr lang="pt-BR" sz="1200" b="0" i="0" kern="1200" dirty="0" smtClean="0">
                <a:solidFill>
                  <a:schemeClr val="tx1"/>
                </a:solidFill>
                <a:effectLst/>
                <a:latin typeface="+mn-lt"/>
                <a:ea typeface="+mn-ea"/>
                <a:cs typeface="+mn-cs"/>
              </a:rPr>
              <a:t> é feita na </a:t>
            </a:r>
            <a:r>
              <a:rPr lang="pt-BR" sz="1200" b="0" i="0" kern="1200" dirty="0" err="1" smtClean="0">
                <a:solidFill>
                  <a:schemeClr val="tx1"/>
                </a:solidFill>
                <a:effectLst/>
                <a:latin typeface="+mn-lt"/>
                <a:ea typeface="+mn-ea"/>
                <a:cs typeface="+mn-cs"/>
              </a:rPr>
              <a:t>bsa</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um </a:t>
            </a:r>
            <a:r>
              <a:rPr lang="pt-BR" sz="1200" b="0" i="0" kern="1200" dirty="0" err="1" smtClean="0">
                <a:solidFill>
                  <a:schemeClr val="tx1"/>
                </a:solidFill>
                <a:effectLst/>
                <a:latin typeface="+mn-lt"/>
                <a:ea typeface="+mn-ea"/>
                <a:cs typeface="+mn-cs"/>
              </a:rPr>
              <a:t>bss</a:t>
            </a:r>
            <a:r>
              <a:rPr lang="pt-BR" sz="1200" b="0" i="0" kern="1200" dirty="0" smtClean="0">
                <a:solidFill>
                  <a:schemeClr val="tx1"/>
                </a:solidFill>
                <a:effectLst/>
                <a:latin typeface="+mn-lt"/>
                <a:ea typeface="+mn-ea"/>
                <a:cs typeface="+mn-cs"/>
              </a:rPr>
              <a:t> pode funcionar de dois modos:</a:t>
            </a:r>
          </a:p>
          <a:p>
            <a:r>
              <a:rPr lang="pt-BR" sz="1200" b="0" i="0" kern="1200" dirty="0" smtClean="0">
                <a:solidFill>
                  <a:schemeClr val="tx1"/>
                </a:solidFill>
                <a:effectLst/>
                <a:latin typeface="+mn-lt"/>
                <a:ea typeface="+mn-ea"/>
                <a:cs typeface="+mn-cs"/>
              </a:rPr>
              <a:t>um deles onde todos compartilham entre si</a:t>
            </a:r>
          </a:p>
          <a:p>
            <a:r>
              <a:rPr lang="pt-BR" sz="1200" b="0" i="0" kern="1200" dirty="0" smtClean="0">
                <a:solidFill>
                  <a:schemeClr val="tx1"/>
                </a:solidFill>
                <a:effectLst/>
                <a:latin typeface="+mn-lt"/>
                <a:ea typeface="+mn-ea"/>
                <a:cs typeface="+mn-cs"/>
              </a:rPr>
              <a:t>e outro onde </a:t>
            </a:r>
            <a:r>
              <a:rPr lang="pt-BR" sz="1200" b="0" i="0" kern="1200" dirty="0" err="1" smtClean="0">
                <a:solidFill>
                  <a:schemeClr val="tx1"/>
                </a:solidFill>
                <a:effectLst/>
                <a:latin typeface="+mn-lt"/>
                <a:ea typeface="+mn-ea"/>
                <a:cs typeface="+mn-cs"/>
              </a:rPr>
              <a:t>tds</a:t>
            </a:r>
            <a:r>
              <a:rPr lang="pt-BR" sz="1200" b="0" i="0" kern="1200" dirty="0" smtClean="0">
                <a:solidFill>
                  <a:schemeClr val="tx1"/>
                </a:solidFill>
                <a:effectLst/>
                <a:latin typeface="+mn-lt"/>
                <a:ea typeface="+mn-ea"/>
                <a:cs typeface="+mn-cs"/>
              </a:rPr>
              <a:t> tem que passar por um AP que distribui</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15</a:t>
            </a:fld>
            <a:endParaRPr lang="pt-BR"/>
          </a:p>
        </p:txBody>
      </p:sp>
    </p:spTree>
    <p:extLst>
      <p:ext uri="{BB962C8B-B14F-4D97-AF65-F5344CB8AC3E}">
        <p14:creationId xmlns:p14="http://schemas.microsoft.com/office/powerpoint/2010/main" val="376513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é conhecido como ponto-a-ponto</a:t>
            </a:r>
          </a:p>
          <a:p>
            <a:r>
              <a:rPr lang="pt-BR" sz="1200" b="0" i="0" kern="1200" dirty="0" smtClean="0">
                <a:solidFill>
                  <a:schemeClr val="tx1"/>
                </a:solidFill>
                <a:effectLst/>
                <a:latin typeface="+mn-lt"/>
                <a:ea typeface="+mn-ea"/>
                <a:cs typeface="+mn-cs"/>
              </a:rPr>
              <a:t>todos atuam como </a:t>
            </a:r>
            <a:r>
              <a:rPr lang="pt-BR" sz="1200" b="0" i="0" kern="1200" dirty="0" err="1" smtClean="0">
                <a:solidFill>
                  <a:schemeClr val="tx1"/>
                </a:solidFill>
                <a:effectLst/>
                <a:latin typeface="+mn-lt"/>
                <a:ea typeface="+mn-ea"/>
                <a:cs typeface="+mn-cs"/>
              </a:rPr>
              <a:t>reteadores</a:t>
            </a:r>
            <a:r>
              <a:rPr lang="pt-BR" sz="1200" b="0" i="0" kern="1200" dirty="0" smtClean="0">
                <a:solidFill>
                  <a:schemeClr val="tx1"/>
                </a:solidFill>
                <a:effectLst/>
                <a:latin typeface="+mn-lt"/>
                <a:ea typeface="+mn-ea"/>
                <a:cs typeface="+mn-cs"/>
              </a:rPr>
              <a:t> passando </a:t>
            </a:r>
            <a:r>
              <a:rPr lang="pt-BR" sz="1200" b="0" i="0" kern="1200" dirty="0" err="1" smtClean="0">
                <a:solidFill>
                  <a:schemeClr val="tx1"/>
                </a:solidFill>
                <a:effectLst/>
                <a:latin typeface="+mn-lt"/>
                <a:ea typeface="+mn-ea"/>
                <a:cs typeface="+mn-cs"/>
              </a:rPr>
              <a:t>informaçao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para </a:t>
            </a:r>
            <a:r>
              <a:rPr lang="pt-BR" sz="1200" b="0" i="0" kern="1200" dirty="0" err="1" smtClean="0">
                <a:solidFill>
                  <a:schemeClr val="tx1"/>
                </a:solidFill>
                <a:effectLst/>
                <a:latin typeface="+mn-lt"/>
                <a:ea typeface="+mn-ea"/>
                <a:cs typeface="+mn-cs"/>
              </a:rPr>
              <a:t>estebelecer</a:t>
            </a:r>
            <a:r>
              <a:rPr lang="pt-BR" sz="1200" b="0" i="0" kern="1200" dirty="0" smtClean="0">
                <a:solidFill>
                  <a:schemeClr val="tx1"/>
                </a:solidFill>
                <a:effectLst/>
                <a:latin typeface="+mn-lt"/>
                <a:ea typeface="+mn-ea"/>
                <a:cs typeface="+mn-cs"/>
              </a:rPr>
              <a:t> uma rede desse tipo tem que: configurar em modo</a:t>
            </a:r>
          </a:p>
          <a:p>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colocar na </a:t>
            </a:r>
            <a:r>
              <a:rPr lang="pt-BR" sz="1200" b="0" i="0" kern="1200" dirty="0" err="1" smtClean="0">
                <a:solidFill>
                  <a:schemeClr val="tx1"/>
                </a:solidFill>
                <a:effectLst/>
                <a:latin typeface="+mn-lt"/>
                <a:ea typeface="+mn-ea"/>
                <a:cs typeface="+mn-cs"/>
              </a:rPr>
              <a:t>msm</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frequencia</a:t>
            </a:r>
            <a:r>
              <a:rPr lang="pt-BR" sz="1200" b="0" i="0" kern="1200" dirty="0" smtClean="0">
                <a:solidFill>
                  <a:schemeClr val="tx1"/>
                </a:solidFill>
                <a:effectLst/>
                <a:latin typeface="+mn-lt"/>
                <a:ea typeface="+mn-ea"/>
                <a:cs typeface="+mn-cs"/>
              </a:rPr>
              <a:t> e com o </a:t>
            </a:r>
            <a:r>
              <a:rPr lang="pt-BR" sz="1200" b="0" i="0" kern="1200" dirty="0" err="1" smtClean="0">
                <a:solidFill>
                  <a:schemeClr val="tx1"/>
                </a:solidFill>
                <a:effectLst/>
                <a:latin typeface="+mn-lt"/>
                <a:ea typeface="+mn-ea"/>
                <a:cs typeface="+mn-cs"/>
              </a:rPr>
              <a:t>msm</a:t>
            </a:r>
            <a:r>
              <a:rPr lang="pt-BR" sz="1200" b="0" i="0" kern="1200" dirty="0" smtClean="0">
                <a:solidFill>
                  <a:schemeClr val="tx1"/>
                </a:solidFill>
                <a:effectLst/>
                <a:latin typeface="+mn-lt"/>
                <a:ea typeface="+mn-ea"/>
                <a:cs typeface="+mn-cs"/>
              </a:rPr>
              <a:t> SSID</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16</a:t>
            </a:fld>
            <a:endParaRPr lang="pt-BR"/>
          </a:p>
        </p:txBody>
      </p:sp>
    </p:spTree>
    <p:extLst>
      <p:ext uri="{BB962C8B-B14F-4D97-AF65-F5344CB8AC3E}">
        <p14:creationId xmlns:p14="http://schemas.microsoft.com/office/powerpoint/2010/main" val="203646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nesse modo é </a:t>
            </a:r>
            <a:r>
              <a:rPr lang="pt-BR" sz="1200" b="0" i="0" kern="1200" dirty="0" err="1" smtClean="0">
                <a:solidFill>
                  <a:schemeClr val="tx1"/>
                </a:solidFill>
                <a:effectLst/>
                <a:latin typeface="+mn-lt"/>
                <a:ea typeface="+mn-ea"/>
                <a:cs typeface="+mn-cs"/>
              </a:rPr>
              <a:t>obrigatoria</a:t>
            </a:r>
            <a:r>
              <a:rPr lang="pt-BR" sz="1200" b="0" i="0" kern="1200" dirty="0" smtClean="0">
                <a:solidFill>
                  <a:schemeClr val="tx1"/>
                </a:solidFill>
                <a:effectLst/>
                <a:latin typeface="+mn-lt"/>
                <a:ea typeface="+mn-ea"/>
                <a:cs typeface="+mn-cs"/>
              </a:rPr>
              <a:t> a </a:t>
            </a:r>
            <a:r>
              <a:rPr lang="pt-BR" sz="1200" b="0" i="0" kern="1200" dirty="0" err="1" smtClean="0">
                <a:solidFill>
                  <a:schemeClr val="tx1"/>
                </a:solidFill>
                <a:effectLst/>
                <a:latin typeface="+mn-lt"/>
                <a:ea typeface="+mn-ea"/>
                <a:cs typeface="+mn-cs"/>
              </a:rPr>
              <a:t>utilizaçao</a:t>
            </a:r>
            <a:r>
              <a:rPr lang="pt-BR" sz="1200" b="0" i="0" kern="1200" dirty="0" smtClean="0">
                <a:solidFill>
                  <a:schemeClr val="tx1"/>
                </a:solidFill>
                <a:effectLst/>
                <a:latin typeface="+mn-lt"/>
                <a:ea typeface="+mn-ea"/>
                <a:cs typeface="+mn-cs"/>
              </a:rPr>
              <a:t> de um AP</a:t>
            </a:r>
          </a:p>
          <a:p>
            <a:r>
              <a:rPr lang="pt-BR" sz="1200" b="0" i="0" kern="1200" dirty="0" smtClean="0">
                <a:solidFill>
                  <a:schemeClr val="tx1"/>
                </a:solidFill>
                <a:effectLst/>
                <a:latin typeface="+mn-lt"/>
                <a:ea typeface="+mn-ea"/>
                <a:cs typeface="+mn-cs"/>
              </a:rPr>
              <a:t>funciona como ponte entre rede fixa e rede sem fio</a:t>
            </a:r>
          </a:p>
          <a:p>
            <a:r>
              <a:rPr lang="pt-BR" sz="1200" b="0" i="0" kern="1200" dirty="0" smtClean="0">
                <a:solidFill>
                  <a:schemeClr val="tx1"/>
                </a:solidFill>
                <a:effectLst/>
                <a:latin typeface="+mn-lt"/>
                <a:ea typeface="+mn-ea"/>
                <a:cs typeface="+mn-cs"/>
              </a:rPr>
              <a:t>passagem </a:t>
            </a:r>
            <a:r>
              <a:rPr lang="pt-BR" sz="1200" b="0" i="0" kern="1200" dirty="0" err="1" smtClean="0">
                <a:solidFill>
                  <a:schemeClr val="tx1"/>
                </a:solidFill>
                <a:effectLst/>
                <a:latin typeface="+mn-lt"/>
                <a:ea typeface="+mn-ea"/>
                <a:cs typeface="+mn-cs"/>
              </a:rPr>
              <a:t>obrigatoria</a:t>
            </a:r>
            <a:endParaRPr lang="pt-BR" sz="1200" b="0" i="0" kern="1200" dirty="0" smtClean="0">
              <a:solidFill>
                <a:schemeClr val="tx1"/>
              </a:solidFill>
              <a:effectLst/>
              <a:latin typeface="+mn-lt"/>
              <a:ea typeface="+mn-ea"/>
              <a:cs typeface="+mn-cs"/>
            </a:endParaRPr>
          </a:p>
          <a:p>
            <a:r>
              <a:rPr lang="pt-BR" sz="1200" b="0" i="0" kern="1200" dirty="0" err="1" smtClean="0">
                <a:solidFill>
                  <a:schemeClr val="tx1"/>
                </a:solidFill>
                <a:effectLst/>
                <a:latin typeface="+mn-lt"/>
                <a:ea typeface="+mn-ea"/>
                <a:cs typeface="+mn-cs"/>
              </a:rPr>
              <a:t>area</a:t>
            </a:r>
            <a:r>
              <a:rPr lang="pt-BR" sz="1200" b="0" i="0" kern="1200" dirty="0" smtClean="0">
                <a:solidFill>
                  <a:schemeClr val="tx1"/>
                </a:solidFill>
                <a:effectLst/>
                <a:latin typeface="+mn-lt"/>
                <a:ea typeface="+mn-ea"/>
                <a:cs typeface="+mn-cs"/>
              </a:rPr>
              <a:t> definida pelo AP</a:t>
            </a:r>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17</a:t>
            </a:fld>
            <a:endParaRPr lang="pt-BR"/>
          </a:p>
        </p:txBody>
      </p:sp>
    </p:spTree>
    <p:extLst>
      <p:ext uri="{BB962C8B-B14F-4D97-AF65-F5344CB8AC3E}">
        <p14:creationId xmlns:p14="http://schemas.microsoft.com/office/powerpoint/2010/main" val="394553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agrupamento de BSS, no exemplo tem 4 </a:t>
            </a:r>
            <a:r>
              <a:rPr lang="pt-BR" sz="1200" b="0" i="0" kern="1200" dirty="0" err="1" smtClean="0">
                <a:solidFill>
                  <a:schemeClr val="tx1"/>
                </a:solidFill>
                <a:effectLst/>
                <a:latin typeface="+mn-lt"/>
                <a:ea typeface="+mn-ea"/>
                <a:cs typeface="+mn-cs"/>
              </a:rPr>
              <a:t>bss</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um utilizador pode movimentar-se pela cobertura do </a:t>
            </a:r>
            <a:r>
              <a:rPr lang="pt-BR" sz="1200" b="0" i="0" kern="1200" dirty="0" err="1" smtClean="0">
                <a:solidFill>
                  <a:schemeClr val="tx1"/>
                </a:solidFill>
                <a:effectLst/>
                <a:latin typeface="+mn-lt"/>
                <a:ea typeface="+mn-ea"/>
                <a:cs typeface="+mn-cs"/>
              </a:rPr>
              <a:t>ess</a:t>
            </a:r>
            <a:r>
              <a:rPr lang="pt-BR" sz="1200" b="0" i="0" kern="1200" dirty="0" smtClean="0">
                <a:solidFill>
                  <a:schemeClr val="tx1"/>
                </a:solidFill>
                <a:effectLst/>
                <a:latin typeface="+mn-lt"/>
                <a:ea typeface="+mn-ea"/>
                <a:cs typeface="+mn-cs"/>
              </a:rPr>
              <a:t> sem se</a:t>
            </a:r>
          </a:p>
          <a:p>
            <a:r>
              <a:rPr lang="pt-BR" sz="1200" b="0" i="0" kern="1200" dirty="0" smtClean="0">
                <a:solidFill>
                  <a:schemeClr val="tx1"/>
                </a:solidFill>
                <a:effectLst/>
                <a:latin typeface="+mn-lt"/>
                <a:ea typeface="+mn-ea"/>
                <a:cs typeface="+mn-cs"/>
              </a:rPr>
              <a:t>preocupar com </a:t>
            </a:r>
            <a:r>
              <a:rPr lang="pt-BR" sz="1200" b="0" i="0" kern="1200" dirty="0" err="1" smtClean="0">
                <a:solidFill>
                  <a:schemeClr val="tx1"/>
                </a:solidFill>
                <a:effectLst/>
                <a:latin typeface="+mn-lt"/>
                <a:ea typeface="+mn-ea"/>
                <a:cs typeface="+mn-cs"/>
              </a:rPr>
              <a:t>diferents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APs</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pode-se criar dois na </a:t>
            </a:r>
            <a:r>
              <a:rPr lang="pt-BR" sz="1200" b="0" i="0" kern="1200" dirty="0" err="1" smtClean="0">
                <a:solidFill>
                  <a:schemeClr val="tx1"/>
                </a:solidFill>
                <a:effectLst/>
                <a:latin typeface="+mn-lt"/>
                <a:ea typeface="+mn-ea"/>
                <a:cs typeface="+mn-cs"/>
              </a:rPr>
              <a:t>msm</a:t>
            </a:r>
            <a:r>
              <a:rPr lang="pt-BR" sz="1200" b="0" i="0" kern="1200" dirty="0" smtClean="0">
                <a:solidFill>
                  <a:schemeClr val="tx1"/>
                </a:solidFill>
                <a:effectLst/>
                <a:latin typeface="+mn-lt"/>
                <a:ea typeface="+mn-ea"/>
                <a:cs typeface="+mn-cs"/>
              </a:rPr>
              <a:t> estrutura </a:t>
            </a:r>
            <a:r>
              <a:rPr lang="pt-BR" sz="1200" b="0" i="0" kern="1200" dirty="0" err="1" smtClean="0">
                <a:solidFill>
                  <a:schemeClr val="tx1"/>
                </a:solidFill>
                <a:effectLst/>
                <a:latin typeface="+mn-lt"/>
                <a:ea typeface="+mn-ea"/>
                <a:cs typeface="+mn-cs"/>
              </a:rPr>
              <a:t>fisica</a:t>
            </a:r>
            <a:r>
              <a:rPr lang="pt-BR" sz="1200" b="0" i="0" kern="1200" dirty="0" smtClean="0">
                <a:solidFill>
                  <a:schemeClr val="tx1"/>
                </a:solidFill>
                <a:effectLst/>
                <a:latin typeface="+mn-lt"/>
                <a:ea typeface="+mn-ea"/>
                <a:cs typeface="+mn-cs"/>
              </a:rPr>
              <a:t> para visitantes</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18</a:t>
            </a:fld>
            <a:endParaRPr lang="pt-BR"/>
          </a:p>
        </p:txBody>
      </p:sp>
    </p:spTree>
    <p:extLst>
      <p:ext uri="{BB962C8B-B14F-4D97-AF65-F5344CB8AC3E}">
        <p14:creationId xmlns:p14="http://schemas.microsoft.com/office/powerpoint/2010/main" val="68169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segue o modelo OSI, mas divide as camadas </a:t>
            </a:r>
            <a:r>
              <a:rPr lang="pt-BR" sz="1200" b="0" i="0" kern="1200" dirty="0" err="1" smtClean="0">
                <a:solidFill>
                  <a:schemeClr val="tx1"/>
                </a:solidFill>
                <a:effectLst/>
                <a:latin typeface="+mn-lt"/>
                <a:ea typeface="+mn-ea"/>
                <a:cs typeface="+mn-cs"/>
              </a:rPr>
              <a:t>fisica</a:t>
            </a:r>
            <a:r>
              <a:rPr lang="pt-BR" sz="1200" b="0" i="0" kern="1200" dirty="0" smtClean="0">
                <a:solidFill>
                  <a:schemeClr val="tx1"/>
                </a:solidFill>
                <a:effectLst/>
                <a:latin typeface="+mn-lt"/>
                <a:ea typeface="+mn-ea"/>
                <a:cs typeface="+mn-cs"/>
              </a:rPr>
              <a:t> e de enlace</a:t>
            </a:r>
          </a:p>
          <a:p>
            <a:r>
              <a:rPr lang="pt-BR" sz="1200" b="0" i="0" kern="1200" dirty="0" smtClean="0">
                <a:solidFill>
                  <a:schemeClr val="tx1"/>
                </a:solidFill>
                <a:effectLst/>
                <a:latin typeface="+mn-lt"/>
                <a:ea typeface="+mn-ea"/>
                <a:cs typeface="+mn-cs"/>
              </a:rPr>
              <a:t>o PLCP faz a </a:t>
            </a:r>
            <a:r>
              <a:rPr lang="pt-BR" sz="1200" b="0" i="0" kern="1200" dirty="0" err="1" smtClean="0">
                <a:solidFill>
                  <a:schemeClr val="tx1"/>
                </a:solidFill>
                <a:effectLst/>
                <a:latin typeface="+mn-lt"/>
                <a:ea typeface="+mn-ea"/>
                <a:cs typeface="+mn-cs"/>
              </a:rPr>
              <a:t>detecçao</a:t>
            </a:r>
            <a:r>
              <a:rPr lang="pt-BR" sz="1200" b="0" i="0" kern="1200" dirty="0" smtClean="0">
                <a:solidFill>
                  <a:schemeClr val="tx1"/>
                </a:solidFill>
                <a:effectLst/>
                <a:latin typeface="+mn-lt"/>
                <a:ea typeface="+mn-ea"/>
                <a:cs typeface="+mn-cs"/>
              </a:rPr>
              <a:t> de portadora</a:t>
            </a:r>
          </a:p>
          <a:p>
            <a:r>
              <a:rPr lang="pt-BR" sz="1200" b="0" i="0" kern="1200" dirty="0" smtClean="0">
                <a:solidFill>
                  <a:schemeClr val="tx1"/>
                </a:solidFill>
                <a:effectLst/>
                <a:latin typeface="+mn-lt"/>
                <a:ea typeface="+mn-ea"/>
                <a:cs typeface="+mn-cs"/>
              </a:rPr>
              <a:t>o PMD faz a </a:t>
            </a:r>
            <a:r>
              <a:rPr lang="pt-BR" sz="1200" b="0" i="0" kern="1200" dirty="0" err="1" smtClean="0">
                <a:solidFill>
                  <a:schemeClr val="tx1"/>
                </a:solidFill>
                <a:effectLst/>
                <a:latin typeface="+mn-lt"/>
                <a:ea typeface="+mn-ea"/>
                <a:cs typeface="+mn-cs"/>
              </a:rPr>
              <a:t>modulaçao</a:t>
            </a:r>
            <a:r>
              <a:rPr lang="pt-BR" sz="1200" b="0" i="0" kern="1200" dirty="0" smtClean="0">
                <a:solidFill>
                  <a:schemeClr val="tx1"/>
                </a:solidFill>
                <a:effectLst/>
                <a:latin typeface="+mn-lt"/>
                <a:ea typeface="+mn-ea"/>
                <a:cs typeface="+mn-cs"/>
              </a:rPr>
              <a:t>/</a:t>
            </a:r>
            <a:r>
              <a:rPr lang="pt-BR" sz="1200" b="0" i="0" kern="1200" dirty="0" err="1" smtClean="0">
                <a:solidFill>
                  <a:schemeClr val="tx1"/>
                </a:solidFill>
                <a:effectLst/>
                <a:latin typeface="+mn-lt"/>
                <a:ea typeface="+mn-ea"/>
                <a:cs typeface="+mn-cs"/>
              </a:rPr>
              <a:t>demodulaçao</a:t>
            </a:r>
            <a:r>
              <a:rPr lang="pt-BR" sz="1200" b="0" i="0" kern="1200" dirty="0" smtClean="0">
                <a:solidFill>
                  <a:schemeClr val="tx1"/>
                </a:solidFill>
                <a:effectLst/>
                <a:latin typeface="+mn-lt"/>
                <a:ea typeface="+mn-ea"/>
                <a:cs typeface="+mn-cs"/>
              </a:rPr>
              <a:t> e </a:t>
            </a:r>
            <a:r>
              <a:rPr lang="pt-BR" sz="1200" b="0" i="0" kern="1200" dirty="0" err="1" smtClean="0">
                <a:solidFill>
                  <a:schemeClr val="tx1"/>
                </a:solidFill>
                <a:effectLst/>
                <a:latin typeface="+mn-lt"/>
                <a:ea typeface="+mn-ea"/>
                <a:cs typeface="+mn-cs"/>
              </a:rPr>
              <a:t>codificaçao</a:t>
            </a:r>
            <a:r>
              <a:rPr lang="pt-BR" sz="1200" b="0" i="0" kern="1200" dirty="0" smtClean="0">
                <a:solidFill>
                  <a:schemeClr val="tx1"/>
                </a:solidFill>
                <a:effectLst/>
                <a:latin typeface="+mn-lt"/>
                <a:ea typeface="+mn-ea"/>
                <a:cs typeface="+mn-cs"/>
              </a:rPr>
              <a:t> de sinal</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19</a:t>
            </a:fld>
            <a:endParaRPr lang="pt-BR"/>
          </a:p>
        </p:txBody>
      </p:sp>
    </p:spTree>
    <p:extLst>
      <p:ext uri="{BB962C8B-B14F-4D97-AF65-F5344CB8AC3E}">
        <p14:creationId xmlns:p14="http://schemas.microsoft.com/office/powerpoint/2010/main" val="360738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20</a:t>
            </a:fld>
            <a:endParaRPr lang="pt-BR"/>
          </a:p>
        </p:txBody>
      </p:sp>
    </p:spTree>
    <p:extLst>
      <p:ext uri="{BB962C8B-B14F-4D97-AF65-F5344CB8AC3E}">
        <p14:creationId xmlns:p14="http://schemas.microsoft.com/office/powerpoint/2010/main" val="239696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smtClean="0">
                <a:solidFill>
                  <a:schemeClr val="tx1"/>
                </a:solidFill>
                <a:effectLst/>
                <a:latin typeface="+mn-lt"/>
                <a:ea typeface="+mn-ea"/>
                <a:cs typeface="+mn-cs"/>
              </a:rPr>
              <a:t>no inicio eram 3 modos de </a:t>
            </a:r>
            <a:r>
              <a:rPr lang="pt-BR" sz="1200" b="1" i="0" kern="1200" dirty="0" err="1" smtClean="0">
                <a:solidFill>
                  <a:schemeClr val="tx1"/>
                </a:solidFill>
                <a:effectLst/>
                <a:latin typeface="+mn-lt"/>
                <a:ea typeface="+mn-ea"/>
                <a:cs typeface="+mn-cs"/>
              </a:rPr>
              <a:t>codificaçao</a:t>
            </a:r>
            <a:r>
              <a:rPr lang="pt-BR" sz="1200" b="1" i="0" kern="1200" dirty="0" smtClean="0">
                <a:solidFill>
                  <a:schemeClr val="tx1"/>
                </a:solidFill>
                <a:effectLst/>
                <a:latin typeface="+mn-lt"/>
                <a:ea typeface="+mn-ea"/>
                <a:cs typeface="+mn-cs"/>
              </a:rPr>
              <a:t> de sinal</a:t>
            </a:r>
          </a:p>
          <a:p>
            <a:r>
              <a:rPr lang="pt-BR" sz="1200" b="1" i="0" kern="1200" dirty="0" smtClean="0">
                <a:solidFill>
                  <a:schemeClr val="tx1"/>
                </a:solidFill>
                <a:effectLst/>
                <a:latin typeface="+mn-lt"/>
                <a:ea typeface="+mn-ea"/>
                <a:cs typeface="+mn-cs"/>
              </a:rPr>
              <a:t>depois foram apresentadas mais duas para alcançar maior largura de</a:t>
            </a:r>
          </a:p>
          <a:p>
            <a:r>
              <a:rPr lang="pt-BR" sz="1200" b="1" i="0" kern="1200" dirty="0" smtClean="0">
                <a:solidFill>
                  <a:schemeClr val="tx1"/>
                </a:solidFill>
                <a:effectLst/>
                <a:latin typeface="+mn-lt"/>
                <a:ea typeface="+mn-ea"/>
                <a:cs typeface="+mn-cs"/>
              </a:rPr>
              <a:t>banda</a:t>
            </a:r>
            <a:endParaRPr lang="en-US" sz="1200" b="1"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21</a:t>
            </a:fld>
            <a:endParaRPr lang="pt-BR"/>
          </a:p>
        </p:txBody>
      </p:sp>
    </p:spTree>
    <p:extLst>
      <p:ext uri="{BB962C8B-B14F-4D97-AF65-F5344CB8AC3E}">
        <p14:creationId xmlns:p14="http://schemas.microsoft.com/office/powerpoint/2010/main" val="83764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smtClean="0">
                <a:solidFill>
                  <a:schemeClr val="tx1"/>
                </a:solidFill>
                <a:effectLst/>
                <a:latin typeface="+mn-lt"/>
                <a:ea typeface="+mn-ea"/>
                <a:cs typeface="+mn-cs"/>
              </a:rPr>
              <a:t>a </a:t>
            </a:r>
            <a:r>
              <a:rPr lang="pt-BR" sz="1200" b="1" i="0" kern="1200" dirty="0" err="1" smtClean="0">
                <a:solidFill>
                  <a:schemeClr val="tx1"/>
                </a:solidFill>
                <a:effectLst/>
                <a:latin typeface="+mn-lt"/>
                <a:ea typeface="+mn-ea"/>
                <a:cs typeface="+mn-cs"/>
              </a:rPr>
              <a:t>subacamada</a:t>
            </a:r>
            <a:r>
              <a:rPr lang="pt-BR" sz="1200" b="1" i="0" kern="1200" dirty="0" smtClean="0">
                <a:solidFill>
                  <a:schemeClr val="tx1"/>
                </a:solidFill>
                <a:effectLst/>
                <a:latin typeface="+mn-lt"/>
                <a:ea typeface="+mn-ea"/>
                <a:cs typeface="+mn-cs"/>
              </a:rPr>
              <a:t> MAC faz as </a:t>
            </a:r>
            <a:r>
              <a:rPr lang="pt-BR" sz="1200" b="1" i="0" kern="1200" dirty="0" err="1" smtClean="0">
                <a:solidFill>
                  <a:schemeClr val="tx1"/>
                </a:solidFill>
                <a:effectLst/>
                <a:latin typeface="+mn-lt"/>
                <a:ea typeface="+mn-ea"/>
                <a:cs typeface="+mn-cs"/>
              </a:rPr>
              <a:t>funçoes</a:t>
            </a:r>
            <a:r>
              <a:rPr lang="pt-BR" sz="1200" b="1" i="0" kern="1200" dirty="0" smtClean="0">
                <a:solidFill>
                  <a:schemeClr val="tx1"/>
                </a:solidFill>
                <a:effectLst/>
                <a:latin typeface="+mn-lt"/>
                <a:ea typeface="+mn-ea"/>
                <a:cs typeface="+mn-cs"/>
              </a:rPr>
              <a:t> de </a:t>
            </a:r>
            <a:r>
              <a:rPr lang="pt-BR" sz="1200" b="1" i="0" kern="1200" dirty="0" err="1" smtClean="0">
                <a:solidFill>
                  <a:schemeClr val="tx1"/>
                </a:solidFill>
                <a:effectLst/>
                <a:latin typeface="+mn-lt"/>
                <a:ea typeface="+mn-ea"/>
                <a:cs typeface="+mn-cs"/>
              </a:rPr>
              <a:t>fragmentaçao</a:t>
            </a:r>
            <a:r>
              <a:rPr lang="pt-BR" sz="1200" b="1" i="0" kern="1200" dirty="0" smtClean="0">
                <a:solidFill>
                  <a:schemeClr val="tx1"/>
                </a:solidFill>
                <a:effectLst/>
                <a:latin typeface="+mn-lt"/>
                <a:ea typeface="+mn-ea"/>
                <a:cs typeface="+mn-cs"/>
              </a:rPr>
              <a:t>, criptografia e</a:t>
            </a:r>
          </a:p>
          <a:p>
            <a:r>
              <a:rPr lang="pt-BR" sz="1200" b="1" i="0" kern="1200" dirty="0" smtClean="0">
                <a:solidFill>
                  <a:schemeClr val="tx1"/>
                </a:solidFill>
                <a:effectLst/>
                <a:latin typeface="+mn-lt"/>
                <a:ea typeface="+mn-ea"/>
                <a:cs typeface="+mn-cs"/>
              </a:rPr>
              <a:t>mecanismos de acesso</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23</a:t>
            </a:fld>
            <a:endParaRPr lang="pt-BR"/>
          </a:p>
        </p:txBody>
      </p:sp>
    </p:spTree>
    <p:extLst>
      <p:ext uri="{BB962C8B-B14F-4D97-AF65-F5344CB8AC3E}">
        <p14:creationId xmlns:p14="http://schemas.microsoft.com/office/powerpoint/2010/main" val="17693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 subcamada MAC tem como </a:t>
            </a:r>
            <a:r>
              <a:rPr lang="pt-BR" sz="1200" b="0" i="0" kern="1200" dirty="0" err="1" smtClean="0">
                <a:solidFill>
                  <a:schemeClr val="tx1"/>
                </a:solidFill>
                <a:effectLst/>
                <a:latin typeface="+mn-lt"/>
                <a:ea typeface="+mn-ea"/>
                <a:cs typeface="+mn-cs"/>
              </a:rPr>
              <a:t>funçao</a:t>
            </a:r>
            <a:r>
              <a:rPr lang="pt-BR" sz="1200" b="0" i="0" kern="1200" dirty="0" smtClean="0">
                <a:solidFill>
                  <a:schemeClr val="tx1"/>
                </a:solidFill>
                <a:effectLst/>
                <a:latin typeface="+mn-lt"/>
                <a:ea typeface="+mn-ea"/>
                <a:cs typeface="+mn-cs"/>
              </a:rPr>
              <a:t> assegurar a </a:t>
            </a:r>
            <a:r>
              <a:rPr lang="pt-BR" sz="1200" b="0" i="0" kern="1200" dirty="0" err="1" smtClean="0">
                <a:solidFill>
                  <a:schemeClr val="tx1"/>
                </a:solidFill>
                <a:effectLst/>
                <a:latin typeface="+mn-lt"/>
                <a:ea typeface="+mn-ea"/>
                <a:cs typeface="+mn-cs"/>
              </a:rPr>
              <a:t>transferencia</a:t>
            </a:r>
            <a:r>
              <a:rPr lang="pt-BR" sz="1200" b="0" i="0" kern="1200" dirty="0" smtClean="0">
                <a:solidFill>
                  <a:schemeClr val="tx1"/>
                </a:solidFill>
                <a:effectLst/>
                <a:latin typeface="+mn-lt"/>
                <a:ea typeface="+mn-ea"/>
                <a:cs typeface="+mn-cs"/>
              </a:rPr>
              <a:t> de dados</a:t>
            </a:r>
          </a:p>
          <a:p>
            <a:r>
              <a:rPr lang="pt-BR" sz="1200" b="0" i="0" kern="1200" dirty="0" smtClean="0">
                <a:solidFill>
                  <a:schemeClr val="tx1"/>
                </a:solidFill>
                <a:effectLst/>
                <a:latin typeface="+mn-lt"/>
                <a:ea typeface="+mn-ea"/>
                <a:cs typeface="+mn-cs"/>
              </a:rPr>
              <a:t>livre de erros pelo controle de acesso ao meio</a:t>
            </a:r>
          </a:p>
          <a:p>
            <a:r>
              <a:rPr lang="pt-BR" sz="1200" b="0" i="0" kern="1200" dirty="0" smtClean="0">
                <a:solidFill>
                  <a:schemeClr val="tx1"/>
                </a:solidFill>
                <a:effectLst/>
                <a:latin typeface="+mn-lt"/>
                <a:ea typeface="+mn-ea"/>
                <a:cs typeface="+mn-cs"/>
              </a:rPr>
              <a:t>a </a:t>
            </a:r>
            <a:r>
              <a:rPr lang="pt-BR" sz="1200" b="0" i="0" kern="1200" dirty="0" err="1" smtClean="0">
                <a:solidFill>
                  <a:schemeClr val="tx1"/>
                </a:solidFill>
                <a:effectLst/>
                <a:latin typeface="+mn-lt"/>
                <a:ea typeface="+mn-ea"/>
                <a:cs typeface="+mn-cs"/>
              </a:rPr>
              <a:t>funçao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distribuida</a:t>
            </a:r>
            <a:r>
              <a:rPr lang="pt-BR" sz="1200" b="0" i="0" kern="1200" dirty="0" smtClean="0">
                <a:solidFill>
                  <a:schemeClr val="tx1"/>
                </a:solidFill>
                <a:effectLst/>
                <a:latin typeface="+mn-lt"/>
                <a:ea typeface="+mn-ea"/>
                <a:cs typeface="+mn-cs"/>
              </a:rPr>
              <a:t> é </a:t>
            </a:r>
            <a:r>
              <a:rPr lang="pt-BR" sz="1200" b="0" i="0" kern="1200" dirty="0" err="1" smtClean="0">
                <a:solidFill>
                  <a:schemeClr val="tx1"/>
                </a:solidFill>
                <a:effectLst/>
                <a:latin typeface="+mn-lt"/>
                <a:ea typeface="+mn-ea"/>
                <a:cs typeface="+mn-cs"/>
              </a:rPr>
              <a:t>obrigatoria</a:t>
            </a:r>
            <a:r>
              <a:rPr lang="pt-BR" sz="1200" b="0" i="0" kern="1200" dirty="0" smtClean="0">
                <a:solidFill>
                  <a:schemeClr val="tx1"/>
                </a:solidFill>
                <a:effectLst/>
                <a:latin typeface="+mn-lt"/>
                <a:ea typeface="+mn-ea"/>
                <a:cs typeface="+mn-cs"/>
              </a:rPr>
              <a:t> e trabalhar da seguinte maneira:</a:t>
            </a:r>
          </a:p>
          <a:p>
            <a:r>
              <a:rPr lang="pt-BR" sz="1200" b="0" i="0" kern="1200" dirty="0" smtClean="0">
                <a:solidFill>
                  <a:schemeClr val="tx1"/>
                </a:solidFill>
                <a:effectLst/>
                <a:latin typeface="+mn-lt"/>
                <a:ea typeface="+mn-ea"/>
                <a:cs typeface="+mn-cs"/>
              </a:rPr>
              <a:t>a </a:t>
            </a:r>
            <a:r>
              <a:rPr lang="pt-BR" sz="1200" b="0" i="0" kern="1200" dirty="0" err="1" smtClean="0">
                <a:solidFill>
                  <a:schemeClr val="tx1"/>
                </a:solidFill>
                <a:effectLst/>
                <a:latin typeface="+mn-lt"/>
                <a:ea typeface="+mn-ea"/>
                <a:cs typeface="+mn-cs"/>
              </a:rPr>
              <a:t>estaçao</a:t>
            </a:r>
            <a:r>
              <a:rPr lang="pt-BR" sz="1200" b="0" i="0" kern="1200" dirty="0" smtClean="0">
                <a:solidFill>
                  <a:schemeClr val="tx1"/>
                </a:solidFill>
                <a:effectLst/>
                <a:latin typeface="+mn-lt"/>
                <a:ea typeface="+mn-ea"/>
                <a:cs typeface="+mn-cs"/>
              </a:rPr>
              <a:t> sente o meio para determinar se outra </a:t>
            </a:r>
            <a:r>
              <a:rPr lang="pt-BR" sz="1200" b="0" i="0" kern="1200" dirty="0" err="1" smtClean="0">
                <a:solidFill>
                  <a:schemeClr val="tx1"/>
                </a:solidFill>
                <a:effectLst/>
                <a:latin typeface="+mn-lt"/>
                <a:ea typeface="+mn-ea"/>
                <a:cs typeface="+mn-cs"/>
              </a:rPr>
              <a:t>estaçao</a:t>
            </a:r>
            <a:r>
              <a:rPr lang="pt-BR" sz="1200" b="0" i="0" kern="1200" dirty="0" smtClean="0">
                <a:solidFill>
                  <a:schemeClr val="tx1"/>
                </a:solidFill>
                <a:effectLst/>
                <a:latin typeface="+mn-lt"/>
                <a:ea typeface="+mn-ea"/>
                <a:cs typeface="+mn-cs"/>
              </a:rPr>
              <a:t> esta</a:t>
            </a:r>
          </a:p>
          <a:p>
            <a:r>
              <a:rPr lang="pt-BR" sz="1200" b="0" i="0" kern="1200" dirty="0" smtClean="0">
                <a:solidFill>
                  <a:schemeClr val="tx1"/>
                </a:solidFill>
                <a:effectLst/>
                <a:latin typeface="+mn-lt"/>
                <a:ea typeface="+mn-ea"/>
                <a:cs typeface="+mn-cs"/>
              </a:rPr>
              <a:t>transmitindo se estiver livre ele envia se </a:t>
            </a:r>
            <a:r>
              <a:rPr lang="pt-BR" sz="1200" b="0" i="0" kern="1200" dirty="0" err="1" smtClean="0">
                <a:solidFill>
                  <a:schemeClr val="tx1"/>
                </a:solidFill>
                <a:effectLst/>
                <a:latin typeface="+mn-lt"/>
                <a:ea typeface="+mn-ea"/>
                <a:cs typeface="+mn-cs"/>
              </a:rPr>
              <a:t>nao</a:t>
            </a:r>
            <a:r>
              <a:rPr lang="pt-BR" sz="1200" b="0" i="0" kern="1200" dirty="0" smtClean="0">
                <a:solidFill>
                  <a:schemeClr val="tx1"/>
                </a:solidFill>
                <a:effectLst/>
                <a:latin typeface="+mn-lt"/>
                <a:ea typeface="+mn-ea"/>
                <a:cs typeface="+mn-cs"/>
              </a:rPr>
              <a:t> espera o final da</a:t>
            </a:r>
          </a:p>
          <a:p>
            <a:r>
              <a:rPr lang="pt-BR" sz="1200" b="0" i="0" kern="1200" dirty="0" err="1" smtClean="0">
                <a:solidFill>
                  <a:schemeClr val="tx1"/>
                </a:solidFill>
                <a:effectLst/>
                <a:latin typeface="+mn-lt"/>
                <a:ea typeface="+mn-ea"/>
                <a:cs typeface="+mn-cs"/>
              </a:rPr>
              <a:t>transmissao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as </a:t>
            </a:r>
            <a:r>
              <a:rPr lang="pt-BR" sz="1200" b="0" i="0" kern="1200" dirty="0" err="1" smtClean="0">
                <a:solidFill>
                  <a:schemeClr val="tx1"/>
                </a:solidFill>
                <a:effectLst/>
                <a:latin typeface="+mn-lt"/>
                <a:ea typeface="+mn-ea"/>
                <a:cs typeface="+mn-cs"/>
              </a:rPr>
              <a:t>estaçoes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so</a:t>
            </a:r>
            <a:r>
              <a:rPr lang="pt-BR" sz="1200" b="0" i="0" kern="1200" dirty="0" smtClean="0">
                <a:solidFill>
                  <a:schemeClr val="tx1"/>
                </a:solidFill>
                <a:effectLst/>
                <a:latin typeface="+mn-lt"/>
                <a:ea typeface="+mn-ea"/>
                <a:cs typeface="+mn-cs"/>
              </a:rPr>
              <a:t> podem transmitir em intervalos </a:t>
            </a:r>
            <a:r>
              <a:rPr lang="pt-BR" sz="1200" b="0" i="0" kern="1200" dirty="0" err="1" smtClean="0">
                <a:solidFill>
                  <a:schemeClr val="tx1"/>
                </a:solidFill>
                <a:effectLst/>
                <a:latin typeface="+mn-lt"/>
                <a:ea typeface="+mn-ea"/>
                <a:cs typeface="+mn-cs"/>
              </a:rPr>
              <a:t>pre</a:t>
            </a:r>
            <a:r>
              <a:rPr lang="pt-BR" sz="1200" b="0" i="0" kern="1200" dirty="0" smtClean="0">
                <a:solidFill>
                  <a:schemeClr val="tx1"/>
                </a:solidFill>
                <a:effectLst/>
                <a:latin typeface="+mn-lt"/>
                <a:ea typeface="+mn-ea"/>
                <a:cs typeface="+mn-cs"/>
              </a:rPr>
              <a:t>-alocados</a:t>
            </a:r>
          </a:p>
          <a:p>
            <a:r>
              <a:rPr lang="pt-BR" sz="1200" b="0" i="0" kern="1200" dirty="0" smtClean="0">
                <a:solidFill>
                  <a:schemeClr val="tx1"/>
                </a:solidFill>
                <a:effectLst/>
                <a:latin typeface="+mn-lt"/>
                <a:ea typeface="+mn-ea"/>
                <a:cs typeface="+mn-cs"/>
              </a:rPr>
              <a:t>garante a probabilidade igual de acesso ao canal</a:t>
            </a:r>
          </a:p>
          <a:p>
            <a:r>
              <a:rPr lang="pt-BR" sz="1200" b="0" i="0" kern="1200" dirty="0" smtClean="0">
                <a:solidFill>
                  <a:schemeClr val="tx1"/>
                </a:solidFill>
                <a:effectLst/>
                <a:latin typeface="+mn-lt"/>
                <a:ea typeface="+mn-ea"/>
                <a:cs typeface="+mn-cs"/>
              </a:rPr>
              <a:t>RTS/CTS pacotes de controle transportam sobre tamanho do pacote</a:t>
            </a:r>
          </a:p>
          <a:p>
            <a:r>
              <a:rPr lang="pt-BR" sz="1200" b="0" i="0" kern="1200" dirty="0" smtClean="0">
                <a:solidFill>
                  <a:schemeClr val="tx1"/>
                </a:solidFill>
                <a:effectLst/>
                <a:latin typeface="+mn-lt"/>
                <a:ea typeface="+mn-ea"/>
                <a:cs typeface="+mn-cs"/>
              </a:rPr>
              <a:t>a ser transmitido</a:t>
            </a:r>
          </a:p>
          <a:p>
            <a:r>
              <a:rPr lang="pt-BR" sz="1200" b="0" i="0" kern="1200" dirty="0" smtClean="0">
                <a:solidFill>
                  <a:schemeClr val="tx1"/>
                </a:solidFill>
                <a:effectLst/>
                <a:latin typeface="+mn-lt"/>
                <a:ea typeface="+mn-ea"/>
                <a:cs typeface="+mn-cs"/>
              </a:rPr>
              <a:t>PCF é </a:t>
            </a:r>
            <a:r>
              <a:rPr lang="pt-BR" sz="1200" b="0" i="0" kern="1200" dirty="0" err="1" smtClean="0">
                <a:solidFill>
                  <a:schemeClr val="tx1"/>
                </a:solidFill>
                <a:effectLst/>
                <a:latin typeface="+mn-lt"/>
                <a:ea typeface="+mn-ea"/>
                <a:cs typeface="+mn-cs"/>
              </a:rPr>
              <a:t>opicional</a:t>
            </a:r>
            <a:r>
              <a:rPr lang="pt-BR" sz="1200" b="0" i="0" kern="1200" dirty="0" smtClean="0">
                <a:solidFill>
                  <a:schemeClr val="tx1"/>
                </a:solidFill>
                <a:effectLst/>
                <a:latin typeface="+mn-lt"/>
                <a:ea typeface="+mn-ea"/>
                <a:cs typeface="+mn-cs"/>
              </a:rPr>
              <a:t> e trabalha com prioridades</a:t>
            </a:r>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24</a:t>
            </a:fld>
            <a:endParaRPr lang="pt-BR"/>
          </a:p>
        </p:txBody>
      </p:sp>
    </p:spTree>
    <p:extLst>
      <p:ext uri="{BB962C8B-B14F-4D97-AF65-F5344CB8AC3E}">
        <p14:creationId xmlns:p14="http://schemas.microsoft.com/office/powerpoint/2010/main" val="414372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partir dessa necessidade</a:t>
            </a:r>
            <a:r>
              <a:rPr lang="pt-BR" baseline="0" dirty="0" smtClean="0"/>
              <a:t> e da liberação das bandas algumas empresas começaram a desenvolver equipamentos com comunicação sem fio, sendo que havia um grande problema nesses equipamentos, eles não se comunicavam entre si, se o consumidor quisesse utilizar 2 equipamentos juntos não poderia.</a:t>
            </a:r>
          </a:p>
          <a:p>
            <a:r>
              <a:rPr lang="pt-BR" baseline="0" dirty="0" smtClean="0"/>
              <a:t>Engenheiros queriam desenvolver novo padrão, em 88 foram a IEEE que havia desenvolvido o protocolo da ethernet</a:t>
            </a:r>
          </a:p>
          <a:p>
            <a:r>
              <a:rPr lang="pt-BR" baseline="0" dirty="0" smtClean="0"/>
              <a:t>Com base no protocolo da ethernet o 802.3e foi criado o padrão 802.11 </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5</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o meio de </a:t>
            </a:r>
            <a:r>
              <a:rPr lang="pt-BR" dirty="0" err="1" smtClean="0"/>
              <a:t>transmissao</a:t>
            </a:r>
            <a:r>
              <a:rPr lang="pt-BR" dirty="0" smtClean="0"/>
              <a:t> é o ar é mais insegura que a cabeada</a:t>
            </a:r>
          </a:p>
          <a:p>
            <a:r>
              <a:rPr lang="pt-BR" dirty="0" smtClean="0"/>
              <a:t>foram criadas alguns </a:t>
            </a:r>
            <a:r>
              <a:rPr lang="pt-BR" dirty="0" err="1" smtClean="0"/>
              <a:t>padroes</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26</a:t>
            </a:fld>
            <a:endParaRPr lang="pt-BR"/>
          </a:p>
        </p:txBody>
      </p:sp>
    </p:spTree>
    <p:extLst>
      <p:ext uri="{BB962C8B-B14F-4D97-AF65-F5344CB8AC3E}">
        <p14:creationId xmlns:p14="http://schemas.microsoft.com/office/powerpoint/2010/main" val="380070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WEP usa algoritmo RC4 para criptografar que utiliza um </a:t>
            </a:r>
            <a:r>
              <a:rPr lang="pt-BR" sz="1200" b="0" i="0" kern="1200" dirty="0" err="1" smtClean="0">
                <a:solidFill>
                  <a:schemeClr val="tx1"/>
                </a:solidFill>
                <a:effectLst/>
                <a:latin typeface="+mn-lt"/>
                <a:ea typeface="+mn-ea"/>
                <a:cs typeface="+mn-cs"/>
              </a:rPr>
              <a:t>array</a:t>
            </a:r>
            <a:r>
              <a:rPr lang="pt-BR" sz="1200" b="0" i="0" kern="1200" dirty="0" smtClean="0">
                <a:solidFill>
                  <a:schemeClr val="tx1"/>
                </a:solidFill>
                <a:effectLst/>
                <a:latin typeface="+mn-lt"/>
                <a:ea typeface="+mn-ea"/>
                <a:cs typeface="+mn-cs"/>
              </a:rPr>
              <a:t> a cada </a:t>
            </a:r>
          </a:p>
          <a:p>
            <a:r>
              <a:rPr lang="pt-BR" sz="1200" b="0" i="0" kern="1200" dirty="0" err="1" smtClean="0">
                <a:solidFill>
                  <a:schemeClr val="tx1"/>
                </a:solidFill>
                <a:effectLst/>
                <a:latin typeface="+mn-lt"/>
                <a:ea typeface="+mn-ea"/>
                <a:cs typeface="+mn-cs"/>
              </a:rPr>
              <a:t>utilizaçao</a:t>
            </a:r>
            <a:r>
              <a:rPr lang="pt-BR" sz="1200" b="0" i="0" kern="1200" dirty="0" smtClean="0">
                <a:solidFill>
                  <a:schemeClr val="tx1"/>
                </a:solidFill>
                <a:effectLst/>
                <a:latin typeface="+mn-lt"/>
                <a:ea typeface="+mn-ea"/>
                <a:cs typeface="+mn-cs"/>
              </a:rPr>
              <a:t> tem seus valores permutados e misturados com a chave</a:t>
            </a:r>
          </a:p>
          <a:p>
            <a:r>
              <a:rPr lang="pt-BR" sz="1200" b="0" i="0" kern="1200" dirty="0" smtClean="0">
                <a:solidFill>
                  <a:schemeClr val="tx1"/>
                </a:solidFill>
                <a:effectLst/>
                <a:latin typeface="+mn-lt"/>
                <a:ea typeface="+mn-ea"/>
                <a:cs typeface="+mn-cs"/>
              </a:rPr>
              <a:t>oque provoca </a:t>
            </a:r>
            <a:r>
              <a:rPr lang="pt-BR" sz="1200" b="0" i="0" kern="1200" dirty="0" err="1" smtClean="0">
                <a:solidFill>
                  <a:schemeClr val="tx1"/>
                </a:solidFill>
                <a:effectLst/>
                <a:latin typeface="+mn-lt"/>
                <a:ea typeface="+mn-ea"/>
                <a:cs typeface="+mn-cs"/>
              </a:rPr>
              <a:t>mta</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dependencia</a:t>
            </a:r>
            <a:r>
              <a:rPr lang="pt-BR" sz="1200" b="0" i="0" kern="1200" dirty="0" smtClean="0">
                <a:solidFill>
                  <a:schemeClr val="tx1"/>
                </a:solidFill>
                <a:effectLst/>
                <a:latin typeface="+mn-lt"/>
                <a:ea typeface="+mn-ea"/>
                <a:cs typeface="+mn-cs"/>
              </a:rPr>
              <a:t> da chave</a:t>
            </a:r>
          </a:p>
          <a:p>
            <a:r>
              <a:rPr lang="pt-BR" sz="1200" b="0" i="0" kern="1200" dirty="0" smtClean="0">
                <a:solidFill>
                  <a:schemeClr val="tx1"/>
                </a:solidFill>
                <a:effectLst/>
                <a:latin typeface="+mn-lt"/>
                <a:ea typeface="+mn-ea"/>
                <a:cs typeface="+mn-cs"/>
              </a:rPr>
              <a:t>calcula o </a:t>
            </a:r>
            <a:r>
              <a:rPr lang="pt-BR" sz="1200" b="0" i="0" kern="1200" dirty="0" err="1" smtClean="0">
                <a:solidFill>
                  <a:schemeClr val="tx1"/>
                </a:solidFill>
                <a:effectLst/>
                <a:latin typeface="+mn-lt"/>
                <a:ea typeface="+mn-ea"/>
                <a:cs typeface="+mn-cs"/>
              </a:rPr>
              <a:t>checksum</a:t>
            </a:r>
            <a:r>
              <a:rPr lang="pt-BR" sz="1200" b="0" i="0" kern="1200" dirty="0" smtClean="0">
                <a:solidFill>
                  <a:schemeClr val="tx1"/>
                </a:solidFill>
                <a:effectLst/>
                <a:latin typeface="+mn-lt"/>
                <a:ea typeface="+mn-ea"/>
                <a:cs typeface="+mn-cs"/>
              </a:rPr>
              <a:t> com a </a:t>
            </a:r>
            <a:r>
              <a:rPr lang="pt-BR" sz="1200" b="0" i="0" kern="1200" dirty="0" err="1" smtClean="0">
                <a:solidFill>
                  <a:schemeClr val="tx1"/>
                </a:solidFill>
                <a:effectLst/>
                <a:latin typeface="+mn-lt"/>
                <a:ea typeface="+mn-ea"/>
                <a:cs typeface="+mn-cs"/>
              </a:rPr>
              <a:t>funçao</a:t>
            </a:r>
            <a:r>
              <a:rPr lang="pt-BR" sz="1200" b="0" i="0" kern="1200" dirty="0" smtClean="0">
                <a:solidFill>
                  <a:schemeClr val="tx1"/>
                </a:solidFill>
                <a:effectLst/>
                <a:latin typeface="+mn-lt"/>
                <a:ea typeface="+mn-ea"/>
                <a:cs typeface="+mn-cs"/>
              </a:rPr>
              <a:t> CRC-32</a:t>
            </a:r>
          </a:p>
          <a:p>
            <a:r>
              <a:rPr lang="pt-BR" sz="1200" b="0" i="0" kern="1200" dirty="0" smtClean="0">
                <a:solidFill>
                  <a:schemeClr val="tx1"/>
                </a:solidFill>
                <a:effectLst/>
                <a:latin typeface="+mn-lt"/>
                <a:ea typeface="+mn-ea"/>
                <a:cs typeface="+mn-cs"/>
              </a:rPr>
              <a:t>na segunda figura mostra o processo inverso:</a:t>
            </a:r>
          </a:p>
          <a:p>
            <a:r>
              <a:rPr lang="pt-BR" sz="1200" b="0" i="0" kern="1200" dirty="0" smtClean="0">
                <a:solidFill>
                  <a:schemeClr val="tx1"/>
                </a:solidFill>
                <a:effectLst/>
                <a:latin typeface="+mn-lt"/>
                <a:ea typeface="+mn-ea"/>
                <a:cs typeface="+mn-cs"/>
              </a:rPr>
              <a:t>primeiro é separada o VI da </a:t>
            </a:r>
            <a:r>
              <a:rPr lang="pt-BR" sz="1200" b="0" i="0" kern="1200" dirty="0" err="1" smtClean="0">
                <a:solidFill>
                  <a:schemeClr val="tx1"/>
                </a:solidFill>
                <a:effectLst/>
                <a:latin typeface="+mn-lt"/>
                <a:ea typeface="+mn-ea"/>
                <a:cs typeface="+mn-cs"/>
              </a:rPr>
              <a:t>msg</a:t>
            </a:r>
            <a:r>
              <a:rPr lang="pt-BR" sz="1200" b="0" i="0" kern="1200" dirty="0" smtClean="0">
                <a:solidFill>
                  <a:schemeClr val="tx1"/>
                </a:solidFill>
                <a:effectLst/>
                <a:latin typeface="+mn-lt"/>
                <a:ea typeface="+mn-ea"/>
                <a:cs typeface="+mn-cs"/>
              </a:rPr>
              <a:t> cifrada</a:t>
            </a:r>
          </a:p>
          <a:p>
            <a:r>
              <a:rPr lang="pt-BR" sz="1200" b="0" i="0" kern="1200" dirty="0" smtClean="0">
                <a:solidFill>
                  <a:schemeClr val="tx1"/>
                </a:solidFill>
                <a:effectLst/>
                <a:latin typeface="+mn-lt"/>
                <a:ea typeface="+mn-ea"/>
                <a:cs typeface="+mn-cs"/>
              </a:rPr>
              <a:t>o VI é concatenada com a chave compartilhada</a:t>
            </a:r>
          </a:p>
          <a:p>
            <a:r>
              <a:rPr lang="pt-BR" sz="1200" b="0" i="0" kern="1200" dirty="0" smtClean="0">
                <a:solidFill>
                  <a:schemeClr val="tx1"/>
                </a:solidFill>
                <a:effectLst/>
                <a:latin typeface="+mn-lt"/>
                <a:ea typeface="+mn-ea"/>
                <a:cs typeface="+mn-cs"/>
              </a:rPr>
              <a:t>passa pelo algoritmo de </a:t>
            </a:r>
            <a:r>
              <a:rPr lang="pt-BR" sz="1200" b="0" i="0" kern="1200" dirty="0" err="1" smtClean="0">
                <a:solidFill>
                  <a:schemeClr val="tx1"/>
                </a:solidFill>
                <a:effectLst/>
                <a:latin typeface="+mn-lt"/>
                <a:ea typeface="+mn-ea"/>
                <a:cs typeface="+mn-cs"/>
              </a:rPr>
              <a:t>encriptaçao</a:t>
            </a:r>
            <a:r>
              <a:rPr lang="pt-BR" sz="1200" b="0" i="0" kern="1200" dirty="0" smtClean="0">
                <a:solidFill>
                  <a:schemeClr val="tx1"/>
                </a:solidFill>
                <a:effectLst/>
                <a:latin typeface="+mn-lt"/>
                <a:ea typeface="+mn-ea"/>
                <a:cs typeface="+mn-cs"/>
              </a:rPr>
              <a:t> que é </a:t>
            </a:r>
            <a:r>
              <a:rPr lang="pt-BR" sz="1200" b="0" i="0" kern="1200" dirty="0" err="1" smtClean="0">
                <a:solidFill>
                  <a:schemeClr val="tx1"/>
                </a:solidFill>
                <a:effectLst/>
                <a:latin typeface="+mn-lt"/>
                <a:ea typeface="+mn-ea"/>
                <a:cs typeface="+mn-cs"/>
              </a:rPr>
              <a:t>simetrico</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sobrando a </a:t>
            </a:r>
            <a:r>
              <a:rPr lang="pt-BR" sz="1200" b="0" i="0" kern="1200" dirty="0" err="1" smtClean="0">
                <a:solidFill>
                  <a:schemeClr val="tx1"/>
                </a:solidFill>
                <a:effectLst/>
                <a:latin typeface="+mn-lt"/>
                <a:ea typeface="+mn-ea"/>
                <a:cs typeface="+mn-cs"/>
              </a:rPr>
              <a:t>msg</a:t>
            </a:r>
            <a:r>
              <a:rPr lang="pt-BR" sz="1200" b="0" i="0" kern="1200" dirty="0" smtClean="0">
                <a:solidFill>
                  <a:schemeClr val="tx1"/>
                </a:solidFill>
                <a:effectLst/>
                <a:latin typeface="+mn-lt"/>
                <a:ea typeface="+mn-ea"/>
                <a:cs typeface="+mn-cs"/>
              </a:rPr>
              <a:t> e o </a:t>
            </a:r>
            <a:r>
              <a:rPr lang="pt-BR" sz="1200" b="0" i="0" kern="1200" dirty="0" err="1" smtClean="0">
                <a:solidFill>
                  <a:schemeClr val="tx1"/>
                </a:solidFill>
                <a:effectLst/>
                <a:latin typeface="+mn-lt"/>
                <a:ea typeface="+mn-ea"/>
                <a:cs typeface="+mn-cs"/>
              </a:rPr>
              <a:t>hash</a:t>
            </a:r>
            <a:r>
              <a:rPr lang="pt-BR" sz="1200" b="0" i="0" kern="1200" dirty="0" smtClean="0">
                <a:solidFill>
                  <a:schemeClr val="tx1"/>
                </a:solidFill>
                <a:effectLst/>
                <a:latin typeface="+mn-lt"/>
                <a:ea typeface="+mn-ea"/>
                <a:cs typeface="+mn-cs"/>
              </a:rPr>
              <a:t> que é comparado para ver a integridade</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27</a:t>
            </a:fld>
            <a:endParaRPr lang="pt-BR"/>
          </a:p>
        </p:txBody>
      </p:sp>
    </p:spTree>
    <p:extLst>
      <p:ext uri="{BB962C8B-B14F-4D97-AF65-F5344CB8AC3E}">
        <p14:creationId xmlns:p14="http://schemas.microsoft.com/office/powerpoint/2010/main" val="3336965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WEP Open System assume que qualquer um que conheça o nome de identificação da rede, ou SSID (do inglês "Service Set </a:t>
            </a:r>
            <a:r>
              <a:rPr lang="pt-BR" sz="1200" b="0" i="0" kern="1200" dirty="0" err="1" smtClean="0">
                <a:solidFill>
                  <a:schemeClr val="tx1"/>
                </a:solidFill>
                <a:effectLst/>
                <a:latin typeface="+mn-lt"/>
                <a:ea typeface="+mn-ea"/>
                <a:cs typeface="+mn-cs"/>
              </a:rPr>
              <a:t>Identifier</a:t>
            </a:r>
            <a:r>
              <a:rPr lang="pt-BR" sz="1200" b="0" i="0" kern="1200" dirty="0" smtClean="0">
                <a:solidFill>
                  <a:schemeClr val="tx1"/>
                </a:solidFill>
                <a:effectLst/>
                <a:latin typeface="+mn-lt"/>
                <a:ea typeface="+mn-ea"/>
                <a:cs typeface="+mn-cs"/>
              </a:rPr>
              <a:t>"), é passível de se conectar a ela. Assim, conforme ilustrado na Figura </a:t>
            </a:r>
            <a:r>
              <a:rPr lang="pt-BR" sz="1200" b="0" i="0" u="sng" kern="1200" dirty="0" smtClean="0">
                <a:solidFill>
                  <a:schemeClr val="tx1"/>
                </a:solidFill>
                <a:effectLst/>
                <a:latin typeface="+mn-lt"/>
                <a:ea typeface="+mn-ea"/>
                <a:cs typeface="+mn-cs"/>
                <a:hlinkClick r:id="rId3"/>
              </a:rPr>
              <a:t>3(a)</a:t>
            </a:r>
            <a:r>
              <a:rPr lang="pt-BR" sz="1200" b="0" i="0" kern="1200" dirty="0" smtClean="0">
                <a:solidFill>
                  <a:schemeClr val="tx1"/>
                </a:solidFill>
                <a:effectLst/>
                <a:latin typeface="+mn-lt"/>
                <a:ea typeface="+mn-ea"/>
                <a:cs typeface="+mn-cs"/>
              </a:rPr>
              <a:t>, a máquina que deseja se conectar deve apenas enviar uma requisição junto com o SSID. Caso ele esteja correto, o </a:t>
            </a:r>
            <a:r>
              <a:rPr lang="pt-BR" sz="1200" b="0" i="0" kern="1200" dirty="0" err="1" smtClean="0">
                <a:solidFill>
                  <a:schemeClr val="tx1"/>
                </a:solidFill>
                <a:effectLst/>
                <a:latin typeface="+mn-lt"/>
                <a:ea typeface="+mn-ea"/>
                <a:cs typeface="+mn-cs"/>
              </a:rPr>
              <a:t>access</a:t>
            </a:r>
            <a:r>
              <a:rPr lang="pt-BR" sz="1200" b="0" i="0" kern="1200" dirty="0" smtClean="0">
                <a:solidFill>
                  <a:schemeClr val="tx1"/>
                </a:solidFill>
                <a:effectLst/>
                <a:latin typeface="+mn-lt"/>
                <a:ea typeface="+mn-ea"/>
                <a:cs typeface="+mn-cs"/>
              </a:rPr>
              <a:t> point retorna uma resposta positiva de conexão; caso contrário, uma resposta de negação de conexão é enviada.</a:t>
            </a:r>
          </a:p>
          <a:p>
            <a:endParaRPr lang="en-US"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 WEP </a:t>
            </a:r>
            <a:r>
              <a:rPr lang="pt-BR" sz="1200" b="0" i="0" kern="1200" dirty="0" err="1" smtClean="0">
                <a:solidFill>
                  <a:schemeClr val="tx1"/>
                </a:solidFill>
                <a:effectLst/>
                <a:latin typeface="+mn-lt"/>
                <a:ea typeface="+mn-ea"/>
                <a:cs typeface="+mn-cs"/>
              </a:rPr>
              <a:t>Shared</a:t>
            </a:r>
            <a:r>
              <a:rPr lang="pt-BR" sz="1200" b="0" i="0" kern="1200" dirty="0" smtClean="0">
                <a:solidFill>
                  <a:schemeClr val="tx1"/>
                </a:solidFill>
                <a:effectLst/>
                <a:latin typeface="+mn-lt"/>
                <a:ea typeface="+mn-ea"/>
                <a:cs typeface="+mn-cs"/>
              </a:rPr>
              <a:t> Key só realiza a conexão de quem possuir a chave secreta que o </a:t>
            </a:r>
            <a:r>
              <a:rPr lang="pt-BR" sz="1200" b="0" i="0" kern="1200" dirty="0" err="1" smtClean="0">
                <a:solidFill>
                  <a:schemeClr val="tx1"/>
                </a:solidFill>
                <a:effectLst/>
                <a:latin typeface="+mn-lt"/>
                <a:ea typeface="+mn-ea"/>
                <a:cs typeface="+mn-cs"/>
              </a:rPr>
              <a:t>access</a:t>
            </a:r>
            <a:r>
              <a:rPr lang="pt-BR" sz="1200" b="0" i="0" kern="1200" dirty="0" smtClean="0">
                <a:solidFill>
                  <a:schemeClr val="tx1"/>
                </a:solidFill>
                <a:effectLst/>
                <a:latin typeface="+mn-lt"/>
                <a:ea typeface="+mn-ea"/>
                <a:cs typeface="+mn-cs"/>
              </a:rPr>
              <a:t> point possui. Assim, quando for solicitada a conexão na rede por alguma máquina, o ponto de acesso lhe envia uma mensagem com um desafio" composto de um número inteiro aleatório. A máquina deve responder com uma mensagem contendo este número </a:t>
            </a:r>
            <a:r>
              <a:rPr lang="pt-BR" sz="1200" b="0" i="0" kern="1200" dirty="0" err="1" smtClean="0">
                <a:solidFill>
                  <a:schemeClr val="tx1"/>
                </a:solidFill>
                <a:effectLst/>
                <a:latin typeface="+mn-lt"/>
                <a:ea typeface="+mn-ea"/>
                <a:cs typeface="+mn-cs"/>
              </a:rPr>
              <a:t>encriptado</a:t>
            </a:r>
            <a:r>
              <a:rPr lang="pt-BR" sz="1200" b="0" i="0" kern="1200" dirty="0" smtClean="0">
                <a:solidFill>
                  <a:schemeClr val="tx1"/>
                </a:solidFill>
                <a:effectLst/>
                <a:latin typeface="+mn-lt"/>
                <a:ea typeface="+mn-ea"/>
                <a:cs typeface="+mn-cs"/>
              </a:rPr>
              <a:t> de acordo com o processo da Figura </a:t>
            </a:r>
            <a:r>
              <a:rPr lang="pt-BR" sz="1200" b="0" i="0" u="sng" kern="1200" dirty="0" smtClean="0">
                <a:solidFill>
                  <a:schemeClr val="tx1"/>
                </a:solidFill>
                <a:effectLst/>
                <a:latin typeface="+mn-lt"/>
                <a:ea typeface="+mn-ea"/>
                <a:cs typeface="+mn-cs"/>
                <a:hlinkClick r:id="rId4"/>
              </a:rPr>
              <a:t>2(a)</a:t>
            </a:r>
            <a:r>
              <a:rPr lang="pt-BR" sz="1200" b="0" i="0" kern="1200" dirty="0" smtClean="0">
                <a:solidFill>
                  <a:schemeClr val="tx1"/>
                </a:solidFill>
                <a:effectLst/>
                <a:latin typeface="+mn-lt"/>
                <a:ea typeface="+mn-ea"/>
                <a:cs typeface="+mn-cs"/>
              </a:rPr>
              <a:t>. Ao receber a mensagem, o ponto de acesso tenta repetir os passos da Figura </a:t>
            </a:r>
            <a:r>
              <a:rPr lang="pt-BR" sz="1200" b="0" i="0" u="sng" kern="1200" dirty="0" smtClean="0">
                <a:solidFill>
                  <a:schemeClr val="tx1"/>
                </a:solidFill>
                <a:effectLst/>
                <a:latin typeface="+mn-lt"/>
                <a:ea typeface="+mn-ea"/>
                <a:cs typeface="+mn-cs"/>
                <a:hlinkClick r:id="rId5"/>
              </a:rPr>
              <a:t>2(b)</a:t>
            </a:r>
            <a:r>
              <a:rPr lang="pt-BR" sz="1200" b="0" i="0" kern="1200" dirty="0" smtClean="0">
                <a:solidFill>
                  <a:schemeClr val="tx1"/>
                </a:solidFill>
                <a:effectLst/>
                <a:latin typeface="+mn-lt"/>
                <a:ea typeface="+mn-ea"/>
                <a:cs typeface="+mn-cs"/>
              </a:rPr>
              <a:t>. Em caso de sucesso, isto é, caso o valor </a:t>
            </a:r>
            <a:r>
              <a:rPr lang="pt-BR" sz="1200" b="0" i="0" kern="1200" dirty="0" err="1" smtClean="0">
                <a:solidFill>
                  <a:schemeClr val="tx1"/>
                </a:solidFill>
                <a:effectLst/>
                <a:latin typeface="+mn-lt"/>
                <a:ea typeface="+mn-ea"/>
                <a:cs typeface="+mn-cs"/>
              </a:rPr>
              <a:t>decriptado</a:t>
            </a:r>
            <a:r>
              <a:rPr lang="pt-BR" sz="1200" b="0" i="0" kern="1200" dirty="0" smtClean="0">
                <a:solidFill>
                  <a:schemeClr val="tx1"/>
                </a:solidFill>
                <a:effectLst/>
                <a:latin typeface="+mn-lt"/>
                <a:ea typeface="+mn-ea"/>
                <a:cs typeface="+mn-cs"/>
              </a:rPr>
              <a:t> seja idêntico ao original, ele envia uma mensagem confirmando a conexão; caso contrário, há o envio de uma mensagem indicando falha de conexão.</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28</a:t>
            </a:fld>
            <a:endParaRPr lang="pt-BR"/>
          </a:p>
        </p:txBody>
      </p:sp>
    </p:spTree>
    <p:extLst>
      <p:ext uri="{BB962C8B-B14F-4D97-AF65-F5344CB8AC3E}">
        <p14:creationId xmlns:p14="http://schemas.microsoft.com/office/powerpoint/2010/main" val="99396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No WEP, é possível a alteração do conteúdo de uma mensagem transmitida sem que o receptor perceba alguma mudança. O TKIP impede que isto ocorra através do uso do MIC (também apelidado de Michael), sigla de Código de Integridade de Mensagem (do inglês "</a:t>
            </a:r>
            <a:r>
              <a:rPr lang="pt-BR" sz="1200" b="0" i="0" kern="1200" dirty="0" err="1" smtClean="0">
                <a:solidFill>
                  <a:schemeClr val="tx1"/>
                </a:solidFill>
                <a:effectLst/>
                <a:latin typeface="+mn-lt"/>
                <a:ea typeface="+mn-ea"/>
                <a:cs typeface="+mn-cs"/>
              </a:rPr>
              <a:t>Message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Integrity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Code</a:t>
            </a:r>
            <a:r>
              <a:rPr lang="pt-BR" sz="1200" b="0" i="0" kern="1200" dirty="0" smtClean="0">
                <a:solidFill>
                  <a:schemeClr val="tx1"/>
                </a:solidFill>
                <a:effectLst/>
                <a:latin typeface="+mn-lt"/>
                <a:ea typeface="+mn-ea"/>
                <a:cs typeface="+mn-cs"/>
              </a:rPr>
              <a:t>"). Esta função utiliza metade (em número de bits) do TMK, Chave Temporária do MIC, para o "</a:t>
            </a:r>
            <a:r>
              <a:rPr lang="pt-BR" sz="1200" b="0" i="0" kern="1200" dirty="0" err="1" smtClean="0">
                <a:solidFill>
                  <a:schemeClr val="tx1"/>
                </a:solidFill>
                <a:effectLst/>
                <a:latin typeface="+mn-lt"/>
                <a:ea typeface="+mn-ea"/>
                <a:cs typeface="+mn-cs"/>
              </a:rPr>
              <a:t>embaralhamento</a:t>
            </a:r>
            <a:r>
              <a:rPr lang="pt-BR" sz="1200" b="0" i="0" kern="1200" dirty="0" smtClean="0">
                <a:solidFill>
                  <a:schemeClr val="tx1"/>
                </a:solidFill>
                <a:effectLst/>
                <a:latin typeface="+mn-lt"/>
                <a:ea typeface="+mn-ea"/>
                <a:cs typeface="+mn-cs"/>
              </a:rPr>
              <a:t>" do conteúdo da mensagem original, acrescido do endereço MAC de origem e de destino, retornando um valor de 8 bytes após operações de permutação e deslocamento de bits e Ou-Exclusivo. Vale acrescentar, ainda, que na especificação do protocolo, computador local e ponto de acesso usam metades distintas do TMK para cálculo do MIC. Um esquema simplificado do processo pode ser visto na Figura </a:t>
            </a:r>
            <a:r>
              <a:rPr lang="pt-BR" sz="1200" b="0" i="0" u="sng" kern="1200" dirty="0" smtClean="0">
                <a:solidFill>
                  <a:schemeClr val="tx1"/>
                </a:solidFill>
                <a:effectLst/>
                <a:latin typeface="+mn-lt"/>
                <a:ea typeface="+mn-ea"/>
                <a:cs typeface="+mn-cs"/>
                <a:hlinkClick r:id="rId3"/>
              </a:rPr>
              <a:t>4(a)</a:t>
            </a:r>
            <a:r>
              <a:rPr lang="pt-BR" sz="1200" b="0" i="0" kern="1200" dirty="0" smtClean="0">
                <a:solidFill>
                  <a:schemeClr val="tx1"/>
                </a:solidFill>
                <a:effectLst/>
                <a:latin typeface="+mn-lt"/>
                <a:ea typeface="+mn-ea"/>
                <a:cs typeface="+mn-cs"/>
              </a:rPr>
              <a:t>. A robustez do MIC se encontra no fato de o seu produto final não ter nenhum tipo de correlação com o vetor de inicialização, tornando qualquer tentativa de ataque restrita à força bruta. Outra fraqueza do WEP reside no fato de uma terceira pessoa poder capturar um pacote e </a:t>
            </a:r>
            <a:r>
              <a:rPr lang="pt-BR" sz="1200" b="0" i="0" kern="1200" dirty="0" err="1" smtClean="0">
                <a:solidFill>
                  <a:schemeClr val="tx1"/>
                </a:solidFill>
                <a:effectLst/>
                <a:latin typeface="+mn-lt"/>
                <a:ea typeface="+mn-ea"/>
                <a:cs typeface="+mn-cs"/>
              </a:rPr>
              <a:t>reenviá-lo</a:t>
            </a:r>
            <a:r>
              <a:rPr lang="pt-BR" sz="1200" b="0" i="0" kern="1200" dirty="0" smtClean="0">
                <a:solidFill>
                  <a:schemeClr val="tx1"/>
                </a:solidFill>
                <a:effectLst/>
                <a:latin typeface="+mn-lt"/>
                <a:ea typeface="+mn-ea"/>
                <a:cs typeface="+mn-cs"/>
              </a:rPr>
              <a:t> por tempo indefinido. A política adotada pelo WPA é muito simples e consiste no uso do vetor de inicialização de 48 bits como um identificador do pacote: o cliente da rede e o ponto de acesso zeram o vetor de inicialização referente à comunicação entre eles quando esta começa e o incrementam a cada novo envio; caso algum pacote chegue com o valor do IV menor do que o último recebido, é sinal de uma tentativa de ataque de repetição e este é ignorado.</a:t>
            </a:r>
          </a:p>
          <a:p>
            <a:endParaRPr lang="en-US"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Por fim, durante a troca de mensagens, existe uma mistura em duas fases da TEK, ou Chave Temporal de Encriptação, com o vetor de inicialização, de modo a aumentar a complexidade de obter a primeira. Na primeira fase, os 32 bits mais significativos do vetor de inicialização, o TEK e o endereço MAC de quem está transmitindo a mensagem entram como parâmetros de uma função resumo (Fase 1) que retorna um valor de 80 bits. Este valor e os 16 bits menos significativos do vetor de inicialização são enviado para uma nova função resumo (Fase 2), que retorna um valor de 128 bits: os 24 primeiros correspondem ao vetor de inicialização usado pelo RC4, enquanto que os outros 104 correspondem à chave secreta. Um esquema resumido deste algoritmo de mistura de chaves é apresentado na Figura</a:t>
            </a:r>
            <a:r>
              <a:rPr lang="pt-BR" sz="1200" b="0" i="0" u="sng" kern="1200" dirty="0" smtClean="0">
                <a:solidFill>
                  <a:schemeClr val="tx1"/>
                </a:solidFill>
                <a:effectLst/>
                <a:latin typeface="+mn-lt"/>
                <a:ea typeface="+mn-ea"/>
                <a:cs typeface="+mn-cs"/>
                <a:hlinkClick r:id="rId4"/>
              </a:rPr>
              <a:t>4(b)</a:t>
            </a:r>
            <a:r>
              <a:rPr lang="pt-BR"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30</a:t>
            </a:fld>
            <a:endParaRPr lang="pt-BR"/>
          </a:p>
        </p:txBody>
      </p:sp>
    </p:spTree>
    <p:extLst>
      <p:ext uri="{BB962C8B-B14F-4D97-AF65-F5344CB8AC3E}">
        <p14:creationId xmlns:p14="http://schemas.microsoft.com/office/powerpoint/2010/main" val="412951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processo de troca de mensagens no WPA ocorre a partir do uso dos dois mecanismos descritos acima. Ocorre a geração da chave secreta e vetor de inicialização que serão usados no processo do WEP. E, enfim, é feito o cálculo do MIC para a mensagem, sendo também acrescido a ela e enviado para o bloco WEP. Este processo pode ser visto de maneira resumida na Figura </a:t>
            </a:r>
            <a:r>
              <a:rPr lang="pt-BR" sz="1200" b="0" i="0" u="sng" kern="1200" dirty="0" smtClean="0">
                <a:solidFill>
                  <a:schemeClr val="tx1"/>
                </a:solidFill>
                <a:effectLst/>
                <a:latin typeface="+mn-lt"/>
                <a:ea typeface="+mn-ea"/>
                <a:cs typeface="+mn-cs"/>
                <a:hlinkClick r:id="rId3"/>
              </a:rPr>
              <a:t>5(a)</a:t>
            </a:r>
            <a:r>
              <a:rPr lang="pt-BR" sz="1200" b="0" i="0" kern="1200" dirty="0" smtClean="0">
                <a:solidFill>
                  <a:schemeClr val="tx1"/>
                </a:solidFill>
                <a:effectLst/>
                <a:latin typeface="+mn-lt"/>
                <a:ea typeface="+mn-ea"/>
                <a:cs typeface="+mn-cs"/>
              </a:rPr>
              <a:t>. A parte de decriptação segue o mesmo princípio, com a avaliação do número de sequência da mensagem como um adicional. Após passar pelo decodificador WEP, há o cálculo do MIC, que é comparado com o que foi recebido; caso haja erro, é sinal de que a integridade da mensagem está compreendida. A Figura </a:t>
            </a:r>
            <a:r>
              <a:rPr lang="pt-BR" sz="1200" b="0" i="0" u="sng" kern="1200" dirty="0" smtClean="0">
                <a:solidFill>
                  <a:schemeClr val="tx1"/>
                </a:solidFill>
                <a:effectLst/>
                <a:latin typeface="+mn-lt"/>
                <a:ea typeface="+mn-ea"/>
                <a:cs typeface="+mn-cs"/>
                <a:hlinkClick r:id="rId4"/>
              </a:rPr>
              <a:t>5(b)</a:t>
            </a:r>
            <a:r>
              <a:rPr lang="pt-BR" sz="1200" b="0" i="0" kern="1200" dirty="0" smtClean="0">
                <a:solidFill>
                  <a:schemeClr val="tx1"/>
                </a:solidFill>
                <a:effectLst/>
                <a:latin typeface="+mn-lt"/>
                <a:ea typeface="+mn-ea"/>
                <a:cs typeface="+mn-cs"/>
              </a:rPr>
              <a:t> representa este processo de maneira simplificada.</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31</a:t>
            </a:fld>
            <a:endParaRPr lang="pt-BR"/>
          </a:p>
        </p:txBody>
      </p:sp>
    </p:spTree>
    <p:extLst>
      <p:ext uri="{BB962C8B-B14F-4D97-AF65-F5344CB8AC3E}">
        <p14:creationId xmlns:p14="http://schemas.microsoft.com/office/powerpoint/2010/main" val="3995769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CCMP é o protocolo usado pelo WPA2 para encriptação das mensagens transmitidas. Ele é totalmente independente do funcionamento do WEP, diferentemente do WPA, pelo fato de não usar o algoritmo RC4. Ao invés disto, a mensagem é codificada antes de ser transmitida com o uso do AES. Porém, o conceito de chaves temporárias e código de integridade de mensagem introduzido pelo WPA continuou a ser usado, só que funcionando de maneira diferente. Além disto, a parte de autenticação é bem semelhante à do último e, portanto, será omitida.</a:t>
            </a:r>
          </a:p>
          <a:p>
            <a:r>
              <a:rPr lang="pt-BR" sz="1200" b="0" i="0" kern="1200" dirty="0" smtClean="0">
                <a:solidFill>
                  <a:schemeClr val="tx1"/>
                </a:solidFill>
                <a:effectLst/>
                <a:latin typeface="+mn-lt"/>
                <a:ea typeface="+mn-ea"/>
                <a:cs typeface="+mn-cs"/>
              </a:rPr>
              <a:t>A primeira grande diferença se encontra na PTK: enquanto a do WPA possui 512 bits, a do WPA2 dispõe de apenas de 384, pelo fato de usar a TEK tanto para encriptação quanto para cálculo do MIC (ele "alimenta" o algoritmo AES em todos os passos), o que exclui o uso da TMK. Além disto, o vetor de inicialização recebe uma nomenclatura: número de pacote. Outro ponto importante é o uso do cabeçalho do quadro nas duas partes principais do protocolo. Por fim, existe um vetor com determinados parâmetros, chamado de </a:t>
            </a:r>
            <a:r>
              <a:rPr lang="pt-BR" sz="1200" b="0" i="0" kern="1200" dirty="0" err="1" smtClean="0">
                <a:solidFill>
                  <a:schemeClr val="tx1"/>
                </a:solidFill>
                <a:effectLst/>
                <a:latin typeface="+mn-lt"/>
                <a:ea typeface="+mn-ea"/>
                <a:cs typeface="+mn-cs"/>
              </a:rPr>
              <a:t>Nonce</a:t>
            </a:r>
            <a:r>
              <a:rPr lang="pt-BR" sz="1200" b="0" i="0" kern="1200" dirty="0" smtClean="0">
                <a:solidFill>
                  <a:schemeClr val="tx1"/>
                </a:solidFill>
                <a:effectLst/>
                <a:latin typeface="+mn-lt"/>
                <a:ea typeface="+mn-ea"/>
                <a:cs typeface="+mn-cs"/>
              </a:rPr>
              <a:t>, que é incrementado cada vez que passa pelo bloco AES.</a:t>
            </a:r>
          </a:p>
          <a:p>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33</a:t>
            </a:fld>
            <a:endParaRPr lang="pt-BR"/>
          </a:p>
        </p:txBody>
      </p:sp>
    </p:spTree>
    <p:extLst>
      <p:ext uri="{BB962C8B-B14F-4D97-AF65-F5344CB8AC3E}">
        <p14:creationId xmlns:p14="http://schemas.microsoft.com/office/powerpoint/2010/main" val="2573865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 parte de cálculo do MIC é bem simples, envolvendo sucessivas operações de Ou-Exclusivo e encriptação com o AES. Primeiramente, o número de pacote passa pelo AES e seu resultado é levado para um bloco de Ou-Exclusivo com a parte mais significativa do cabeçalho. O produto passa novamente por um bloco AES e vai junto com a parte menos significativa do cabeçalho para outro bloco de Ou-Exclusivo. A partir deste ponto, começa a entrar o conteúdo da mensagem, em blocos de 128 bits, seguindo o seguinte padrão: realização da operação de Ou-Exclusivo com o último resultado e envio da saída para o bloco AES. Por fim, quando todos os pedaços da mensagem tiverem passado por este processo, o resultado será uma saída de 128 bits, dos quais os mais significativos são o MIC. Uma simplificação deste processo pode ser visto na Figura </a:t>
            </a:r>
            <a:r>
              <a:rPr lang="pt-BR" sz="1200" b="0" i="0" u="sng" kern="1200" dirty="0" smtClean="0">
                <a:solidFill>
                  <a:schemeClr val="tx1"/>
                </a:solidFill>
                <a:effectLst/>
                <a:latin typeface="+mn-lt"/>
                <a:ea typeface="+mn-ea"/>
                <a:cs typeface="+mn-cs"/>
                <a:hlinkClick r:id="rId3"/>
              </a:rPr>
              <a:t>7(a)</a:t>
            </a:r>
            <a:r>
              <a:rPr lang="pt-BR" sz="1200" b="0" i="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34</a:t>
            </a:fld>
            <a:endParaRPr lang="pt-BR"/>
          </a:p>
        </p:txBody>
      </p:sp>
    </p:spTree>
    <p:extLst>
      <p:ext uri="{BB962C8B-B14F-4D97-AF65-F5344CB8AC3E}">
        <p14:creationId xmlns:p14="http://schemas.microsoft.com/office/powerpoint/2010/main" val="1288795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processo de encriptação (e, analogamente, de decriptação) utiliza o </a:t>
            </a:r>
            <a:r>
              <a:rPr lang="pt-BR" sz="1200" b="0" i="0" kern="1200" dirty="0" err="1" smtClean="0">
                <a:solidFill>
                  <a:schemeClr val="tx1"/>
                </a:solidFill>
                <a:effectLst/>
                <a:latin typeface="+mn-lt"/>
                <a:ea typeface="+mn-ea"/>
                <a:cs typeface="+mn-cs"/>
              </a:rPr>
              <a:t>Nonce</a:t>
            </a:r>
            <a:r>
              <a:rPr lang="pt-BR" sz="1200" b="0" i="0" kern="1200" dirty="0" smtClean="0">
                <a:solidFill>
                  <a:schemeClr val="tx1"/>
                </a:solidFill>
                <a:effectLst/>
                <a:latin typeface="+mn-lt"/>
                <a:ea typeface="+mn-ea"/>
                <a:cs typeface="+mn-cs"/>
              </a:rPr>
              <a:t> para codificar a mensagem, que tem seu conteúdo dividido em pedaços de 128 bits. O primeiro passo é a geração de um novo valor de MIC, ao passar o </a:t>
            </a:r>
            <a:r>
              <a:rPr lang="pt-BR" sz="1200" b="0" i="0" kern="1200" dirty="0" err="1" smtClean="0">
                <a:solidFill>
                  <a:schemeClr val="tx1"/>
                </a:solidFill>
                <a:effectLst/>
                <a:latin typeface="+mn-lt"/>
                <a:ea typeface="+mn-ea"/>
                <a:cs typeface="+mn-cs"/>
              </a:rPr>
              <a:t>Nonce</a:t>
            </a:r>
            <a:r>
              <a:rPr lang="pt-BR" sz="1200" b="0" i="0" kern="1200" dirty="0" smtClean="0">
                <a:solidFill>
                  <a:schemeClr val="tx1"/>
                </a:solidFill>
                <a:effectLst/>
                <a:latin typeface="+mn-lt"/>
                <a:ea typeface="+mn-ea"/>
                <a:cs typeface="+mn-cs"/>
              </a:rPr>
              <a:t> pelo bloco AES e realizar um Ou-Exclusivo da parte mais significativa do resultado com o valor atual do MIC. Após este passo, para cada pedaço da mensagem, realiza-se o incremento de </a:t>
            </a:r>
            <a:r>
              <a:rPr lang="pt-BR" sz="1200" b="0" i="0" kern="1200" dirty="0" err="1" smtClean="0">
                <a:solidFill>
                  <a:schemeClr val="tx1"/>
                </a:solidFill>
                <a:effectLst/>
                <a:latin typeface="+mn-lt"/>
                <a:ea typeface="+mn-ea"/>
                <a:cs typeface="+mn-cs"/>
              </a:rPr>
              <a:t>Nonce</a:t>
            </a:r>
            <a:r>
              <a:rPr lang="pt-BR" sz="1200" b="0" i="0" kern="1200" dirty="0" smtClean="0">
                <a:solidFill>
                  <a:schemeClr val="tx1"/>
                </a:solidFill>
                <a:effectLst/>
                <a:latin typeface="+mn-lt"/>
                <a:ea typeface="+mn-ea"/>
                <a:cs typeface="+mn-cs"/>
              </a:rPr>
              <a:t>, que passa por um bloco AES e é combinado com o pedaço através de uma operação de Ou-Exclusivo, gerando o pedaço </a:t>
            </a:r>
            <a:r>
              <a:rPr lang="pt-BR" sz="1200" b="0" i="0" kern="1200" dirty="0" err="1" smtClean="0">
                <a:solidFill>
                  <a:schemeClr val="tx1"/>
                </a:solidFill>
                <a:effectLst/>
                <a:latin typeface="+mn-lt"/>
                <a:ea typeface="+mn-ea"/>
                <a:cs typeface="+mn-cs"/>
              </a:rPr>
              <a:t>encriptado</a:t>
            </a:r>
            <a:r>
              <a:rPr lang="pt-BR" sz="1200" b="0" i="0" kern="1200" dirty="0" smtClean="0">
                <a:solidFill>
                  <a:schemeClr val="tx1"/>
                </a:solidFill>
                <a:effectLst/>
                <a:latin typeface="+mn-lt"/>
                <a:ea typeface="+mn-ea"/>
                <a:cs typeface="+mn-cs"/>
              </a:rPr>
              <a:t> correspondente. Como este tipo de operação é invertível, fica óbvio que a parte de decriptação corresponde ao mesmo processo, além da verificação do MIC obtido com o recebido. Uma simplificação deste processo de encriptação pode ser visto na Figura</a:t>
            </a:r>
            <a:r>
              <a:rPr lang="pt-BR" sz="1200" b="0" i="0" u="sng" kern="1200" dirty="0" smtClean="0">
                <a:solidFill>
                  <a:schemeClr val="tx1"/>
                </a:solidFill>
                <a:effectLst/>
                <a:latin typeface="+mn-lt"/>
                <a:ea typeface="+mn-ea"/>
                <a:cs typeface="+mn-cs"/>
                <a:hlinkClick r:id="rId3"/>
              </a:rPr>
              <a:t>7(b)</a:t>
            </a:r>
            <a:r>
              <a:rPr lang="pt-BR" sz="1200" b="0" i="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35</a:t>
            </a:fld>
            <a:endParaRPr lang="pt-BR"/>
          </a:p>
        </p:txBody>
      </p:sp>
    </p:spTree>
    <p:extLst>
      <p:ext uri="{BB962C8B-B14F-4D97-AF65-F5344CB8AC3E}">
        <p14:creationId xmlns:p14="http://schemas.microsoft.com/office/powerpoint/2010/main" val="256105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garantem quebrar a codificação</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do WEP com chaves de 40 bits em 15 minutos.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Nesse estudo, chegaram a uma conclusão que o tempo para decodificar o WEP</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responde a uma escala linear, e o WEP com chaves de 104 bits pode ser quebrado</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em menos de 40 minutos para tal tarefa.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para</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saber se o WEP está habilitado ou não, acessando os pontos de acesso existentes em</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uma determinada área e informar em quais o WEP está ativo. Se o </a:t>
            </a:r>
            <a:r>
              <a:rPr lang="pt-BR" sz="1200" b="1" i="0" kern="1200" dirty="0" err="1" smtClean="0">
                <a:solidFill>
                  <a:schemeClr val="tx1"/>
                </a:solidFill>
                <a:effectLst/>
                <a:latin typeface="+mn-lt"/>
                <a:ea typeface="+mn-ea"/>
                <a:cs typeface="+mn-cs"/>
              </a:rPr>
              <a:t>NetStumbler</a:t>
            </a:r>
            <a:r>
              <a:rPr lang="pt-BR" sz="1200" b="1" i="0" kern="1200" dirty="0" smtClean="0">
                <a:solidFill>
                  <a:schemeClr val="tx1"/>
                </a:solidFill>
                <a:effectLst/>
                <a:latin typeface="+mn-lt"/>
                <a:ea typeface="+mn-ea"/>
                <a:cs typeface="+mn-cs"/>
              </a:rPr>
              <a:t> estiver</a:t>
            </a:r>
            <a:br>
              <a:rPr lang="pt-BR" sz="1200" b="1" i="0" kern="1200" dirty="0" smtClean="0">
                <a:solidFill>
                  <a:schemeClr val="tx1"/>
                </a:solidFill>
                <a:effectLst/>
                <a:latin typeface="+mn-lt"/>
                <a:ea typeface="+mn-ea"/>
                <a:cs typeface="+mn-cs"/>
              </a:rPr>
            </a:br>
            <a:r>
              <a:rPr lang="pt-BR" sz="1200" b="1" i="0" kern="1200" dirty="0" smtClean="0">
                <a:solidFill>
                  <a:schemeClr val="tx1"/>
                </a:solidFill>
                <a:effectLst/>
                <a:latin typeface="+mn-lt"/>
                <a:ea typeface="+mn-ea"/>
                <a:cs typeface="+mn-cs"/>
              </a:rPr>
              <a:t>conectado a um GPS ele pode informar a exata posição dos pontos de acesso.</a:t>
            </a:r>
          </a:p>
          <a:p>
            <a:endParaRPr lang="en-US" dirty="0" smtClean="0"/>
          </a:p>
        </p:txBody>
      </p:sp>
      <p:sp>
        <p:nvSpPr>
          <p:cNvPr id="4" name="Espaço Reservado para Número de Slide 3"/>
          <p:cNvSpPr>
            <a:spLocks noGrp="1"/>
          </p:cNvSpPr>
          <p:nvPr>
            <p:ph type="sldNum" sz="quarter" idx="10"/>
          </p:nvPr>
        </p:nvSpPr>
        <p:spPr/>
        <p:txBody>
          <a:bodyPr/>
          <a:lstStyle/>
          <a:p>
            <a:fld id="{C8F3C8FF-5420-46E2-8C7A-AF4547D91C10}" type="slidenum">
              <a:rPr lang="pt-BR" smtClean="0"/>
              <a:pPr/>
              <a:t>36</a:t>
            </a:fld>
            <a:endParaRPr lang="pt-BR"/>
          </a:p>
        </p:txBody>
      </p:sp>
    </p:spTree>
    <p:extLst>
      <p:ext uri="{BB962C8B-B14F-4D97-AF65-F5344CB8AC3E}">
        <p14:creationId xmlns:p14="http://schemas.microsoft.com/office/powerpoint/2010/main" val="2701421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Visão Geral – Conexão sem fio de longo alcance</a:t>
            </a:r>
            <a:r>
              <a:rPr lang="pt-BR" baseline="0" dirty="0" smtClean="0"/>
              <a:t> com o foco em espalhar conexão por cidades com menos infraestrutura WMAN. Utiliza o protocolo  802.16 para comunicação. </a:t>
            </a:r>
            <a:r>
              <a:rPr lang="pt-BR" sz="1200" b="0" i="0" kern="1200" dirty="0" err="1" smtClean="0">
                <a:solidFill>
                  <a:schemeClr val="tx1"/>
                </a:solidFill>
                <a:effectLst/>
                <a:latin typeface="+mn-lt"/>
                <a:ea typeface="+mn-ea"/>
                <a:cs typeface="+mn-cs"/>
              </a:rPr>
              <a:t>WiMax</a:t>
            </a:r>
            <a:r>
              <a:rPr lang="pt-BR" sz="1200" b="0" i="0" kern="1200" dirty="0" smtClean="0">
                <a:solidFill>
                  <a:schemeClr val="tx1"/>
                </a:solidFill>
                <a:effectLst/>
                <a:latin typeface="+mn-lt"/>
                <a:ea typeface="+mn-ea"/>
                <a:cs typeface="+mn-cs"/>
              </a:rPr>
              <a:t> – </a:t>
            </a:r>
            <a:r>
              <a:rPr lang="pt-BR" sz="1200" b="0" i="0" kern="1200" dirty="0" err="1" smtClean="0">
                <a:solidFill>
                  <a:schemeClr val="tx1"/>
                </a:solidFill>
                <a:effectLst/>
                <a:latin typeface="+mn-lt"/>
                <a:ea typeface="+mn-ea"/>
                <a:cs typeface="+mn-cs"/>
              </a:rPr>
              <a:t>Worldwide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Interoperability</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Microware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Acess</a:t>
            </a:r>
            <a:r>
              <a:rPr lang="pt-BR" sz="1200" b="0" i="0" kern="1200" dirty="0" smtClean="0">
                <a:solidFill>
                  <a:schemeClr val="tx1"/>
                </a:solidFill>
                <a:effectLst/>
                <a:latin typeface="+mn-lt"/>
                <a:ea typeface="+mn-ea"/>
                <a:cs typeface="+mn-cs"/>
              </a:rPr>
              <a:t>. O novo sistema abre a possibilidade de fazer chegar a comunicação de forma interativa aos mais distantes rincões, onde o acesso através de cabo seria impensável. Uma das aplicações de maior alcance social seria a exploração dessa tecnologia nas atividades educacionais, ampliando sobremaneira a democratização do ensino</a:t>
            </a:r>
            <a:r>
              <a:rPr lang="pt-BR" sz="1200" b="0" i="0" kern="1200" baseline="0" dirty="0" smtClean="0">
                <a:solidFill>
                  <a:schemeClr val="tx1"/>
                </a:solidFill>
                <a:effectLst/>
                <a:latin typeface="+mn-lt"/>
                <a:ea typeface="+mn-ea"/>
                <a:cs typeface="+mn-cs"/>
              </a:rPr>
              <a:t>. </a:t>
            </a:r>
            <a:r>
              <a:rPr lang="pt-BR" sz="1200" b="0" i="0" u="sng" kern="1200" dirty="0" smtClean="0">
                <a:solidFill>
                  <a:schemeClr val="tx1"/>
                </a:solidFill>
                <a:effectLst/>
                <a:latin typeface="+mn-lt"/>
                <a:ea typeface="+mn-ea"/>
                <a:cs typeface="+mn-cs"/>
                <a:hlinkClick r:id="rId3"/>
              </a:rPr>
              <a:t>WiMAX </a:t>
            </a:r>
            <a:r>
              <a:rPr lang="pt-BR" sz="1200" b="0" i="0" u="sng" kern="1200" dirty="0" err="1" smtClean="0">
                <a:solidFill>
                  <a:schemeClr val="tx1"/>
                </a:solidFill>
                <a:effectLst/>
                <a:latin typeface="+mn-lt"/>
                <a:ea typeface="+mn-ea"/>
                <a:cs typeface="+mn-cs"/>
                <a:hlinkClick r:id="rId3"/>
              </a:rPr>
              <a:t>Forum</a:t>
            </a:r>
            <a:r>
              <a:rPr lang="pt-BR" sz="1200" b="0" i="0" u="sng" kern="1200" dirty="0" smtClean="0">
                <a:solidFill>
                  <a:schemeClr val="tx1"/>
                </a:solidFill>
                <a:effectLst/>
                <a:latin typeface="+mn-lt"/>
                <a:ea typeface="+mn-ea"/>
                <a:cs typeface="+mn-cs"/>
                <a:hlinkClick r:id="rId3"/>
              </a:rPr>
              <a:t> </a:t>
            </a:r>
            <a:r>
              <a:rPr lang="pt-BR" sz="1200" b="0" i="0" u="sng"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rPr>
              <a:t>WiMAX</a:t>
            </a:r>
            <a:r>
              <a:rPr lang="en-US" sz="1200" b="0" i="0" u="sng" kern="1200" dirty="0" smtClean="0">
                <a:solidFill>
                  <a:schemeClr val="tx1"/>
                </a:solidFill>
                <a:effectLst/>
                <a:latin typeface="+mn-lt"/>
                <a:ea typeface="+mn-ea"/>
                <a:cs typeface="+mn-cs"/>
              </a:rPr>
              <a:t> is a serious contender for delivery of triple play services. With advanced antenna techniques, it </a:t>
            </a:r>
          </a:p>
          <a:p>
            <a:r>
              <a:rPr lang="en-US" sz="1200" b="0" i="0" u="sng" kern="1200" dirty="0" smtClean="0">
                <a:solidFill>
                  <a:schemeClr val="tx1"/>
                </a:solidFill>
                <a:effectLst/>
                <a:latin typeface="+mn-lt"/>
                <a:ea typeface="+mn-ea"/>
                <a:cs typeface="+mn-cs"/>
              </a:rPr>
              <a:t>offers data rates up to 70 Mbps and ranges up to 50 km, ensures secure delivery of content, and supports </a:t>
            </a:r>
          </a:p>
          <a:p>
            <a:r>
              <a:rPr lang="en-US" sz="1200" b="0" i="0" u="sng" kern="1200" dirty="0" smtClean="0">
                <a:solidFill>
                  <a:schemeClr val="tx1"/>
                </a:solidFill>
                <a:effectLst/>
                <a:latin typeface="+mn-lt"/>
                <a:ea typeface="+mn-ea"/>
                <a:cs typeface="+mn-cs"/>
              </a:rPr>
              <a:t>mobile users at vehicular speeds of up to approximately 100 km/hr.</a:t>
            </a:r>
            <a:r>
              <a:rPr lang="pt-BR" sz="1200" b="0" i="0" kern="1200" baseline="0" dirty="0" smtClean="0">
                <a:solidFill>
                  <a:schemeClr val="tx1"/>
                </a:solidFill>
                <a:effectLst/>
                <a:latin typeface="+mn-lt"/>
                <a:ea typeface="+mn-ea"/>
                <a:cs typeface="+mn-cs"/>
              </a:rPr>
              <a:t>	</a:t>
            </a:r>
            <a:endParaRPr lang="pt-BR" baseline="0" dirty="0" smtClean="0"/>
          </a:p>
          <a:p>
            <a:endParaRPr lang="pt-BR" baseline="0" dirty="0" smtClean="0"/>
          </a:p>
          <a:p>
            <a:r>
              <a:rPr lang="pt-BR" dirty="0" smtClean="0">
                <a:hlinkClick r:id="rId4"/>
              </a:rPr>
              <a:t>http://www.unicamp.br/unicamp/unicamp_hoje/ju/outubro2006/ju340pag11.html</a:t>
            </a:r>
            <a:endParaRPr lang="pt-BR" dirty="0" smtClean="0"/>
          </a:p>
          <a:p>
            <a:r>
              <a:rPr lang="pt-BR" dirty="0" smtClean="0">
                <a:hlinkClick r:id="rId5"/>
              </a:rPr>
              <a:t>http://www.gta.ufrj.br/grad/06_1/wimax/intro.html</a:t>
            </a:r>
            <a:endParaRPr lang="pt-BR" dirty="0" smtClean="0"/>
          </a:p>
          <a:p>
            <a:r>
              <a:rPr lang="pt-BR" dirty="0" smtClean="0">
                <a:hlinkClick r:id="rId6"/>
              </a:rPr>
              <a:t>http://en.wikipedia.org/wiki/IEEE_802.16</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38</a:t>
            </a:fld>
            <a:endParaRPr lang="pt-BR"/>
          </a:p>
        </p:txBody>
      </p:sp>
    </p:spTree>
    <p:extLst>
      <p:ext uri="{BB962C8B-B14F-4D97-AF65-F5344CB8AC3E}">
        <p14:creationId xmlns:p14="http://schemas.microsoft.com/office/powerpoint/2010/main" val="418310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protocolo</a:t>
            </a:r>
            <a:r>
              <a:rPr lang="pt-BR" baseline="0" dirty="0" smtClean="0"/>
              <a:t> inicialmente lançado era complexo e confuso, ainda havia  a questão da incompatibilidade dos sistemas e isso impulsionou a união de forças de grandes empresas como a 3Com, Nokia, </a:t>
            </a:r>
            <a:r>
              <a:rPr lang="pt-BR" baseline="0" dirty="0" err="1" smtClean="0"/>
              <a:t>Symbol</a:t>
            </a:r>
            <a:r>
              <a:rPr lang="pt-BR" baseline="0" dirty="0" smtClean="0"/>
              <a:t> a formarem a WECA.</a:t>
            </a:r>
          </a:p>
          <a:p>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6</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b="0" i="0" u="sng" kern="1200" dirty="0" smtClean="0">
              <a:solidFill>
                <a:schemeClr val="tx1"/>
              </a:solidFill>
              <a:effectLst/>
              <a:latin typeface="+mn-lt"/>
              <a:ea typeface="+mn-ea"/>
              <a:cs typeface="+mn-cs"/>
            </a:endParaRPr>
          </a:p>
          <a:p>
            <a:r>
              <a:rPr lang="pt-BR" sz="1200" b="0" i="0" u="none" kern="120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O </a:t>
            </a:r>
            <a:r>
              <a:rPr lang="pt-BR" sz="1200" b="0" i="0" u="sng" kern="1200" dirty="0" smtClean="0">
                <a:solidFill>
                  <a:schemeClr val="tx1"/>
                </a:solidFill>
                <a:effectLst/>
                <a:latin typeface="+mn-lt"/>
                <a:ea typeface="+mn-ea"/>
                <a:cs typeface="+mn-cs"/>
                <a:hlinkClick r:id="rId3"/>
              </a:rPr>
              <a:t>WiMAX </a:t>
            </a:r>
            <a:r>
              <a:rPr lang="pt-BR" sz="1200" b="0" i="0" u="sng" kern="1200" dirty="0" err="1" smtClean="0">
                <a:solidFill>
                  <a:schemeClr val="tx1"/>
                </a:solidFill>
                <a:effectLst/>
                <a:latin typeface="+mn-lt"/>
                <a:ea typeface="+mn-ea"/>
                <a:cs typeface="+mn-cs"/>
                <a:hlinkClick r:id="rId3"/>
              </a:rPr>
              <a:t>Forum</a:t>
            </a:r>
            <a:r>
              <a:rPr lang="pt-BR" sz="1200" b="0" i="0" u="sng" kern="1200" dirty="0" smtClean="0">
                <a:solidFill>
                  <a:schemeClr val="tx1"/>
                </a:solidFill>
                <a:effectLst/>
                <a:latin typeface="+mn-lt"/>
                <a:ea typeface="+mn-ea"/>
                <a:cs typeface="+mn-cs"/>
                <a:hlinkClick r:id="rId3"/>
              </a:rPr>
              <a:t> </a:t>
            </a:r>
            <a:r>
              <a:rPr lang="pt-BR" sz="1200" b="0" i="0" kern="1200" dirty="0" smtClean="0">
                <a:solidFill>
                  <a:schemeClr val="tx1"/>
                </a:solidFill>
                <a:effectLst/>
                <a:latin typeface="+mn-lt"/>
                <a:ea typeface="+mn-ea"/>
                <a:cs typeface="+mn-cs"/>
              </a:rPr>
              <a:t>é uma organização sem fins lucrativos formada para promover e certificar compatibilidade e interoperabilidade para equipamentos de acesso sem fio a banda larga, que estejam em conformidade com o padrão IEEE 802.16. Sua função é certificar esta conformidade em equipamentos industriais e produtos comerciais, além de promover o uso desta tecnologia. Dentre seus mais de 230 membros destacam-se empresas como a Intel, Ericsson, Motorola, France Telecom e Microsoft.</a:t>
            </a:r>
            <a:r>
              <a:rPr lang="pt-BR" sz="1200" b="0" i="0" kern="1200" baseline="0" dirty="0" smtClean="0">
                <a:solidFill>
                  <a:schemeClr val="tx1"/>
                </a:solidFill>
                <a:effectLst/>
                <a:latin typeface="+mn-lt"/>
                <a:ea typeface="+mn-ea"/>
                <a:cs typeface="+mn-cs"/>
              </a:rPr>
              <a:t>	</a:t>
            </a:r>
            <a:endParaRPr lang="pt-BR" baseline="0" dirty="0" smtClean="0"/>
          </a:p>
          <a:p>
            <a:r>
              <a:rPr lang="pt-BR" sz="1200" b="0" i="0" kern="1200" dirty="0" smtClean="0">
                <a:solidFill>
                  <a:schemeClr val="tx1"/>
                </a:solidFill>
                <a:effectLst/>
                <a:latin typeface="+mn-lt"/>
                <a:ea typeface="+mn-ea"/>
                <a:cs typeface="+mn-cs"/>
              </a:rPr>
              <a:t>	Em 1999, o IEEE 802.16, ou </a:t>
            </a:r>
            <a:r>
              <a:rPr lang="pt-BR" sz="1200" b="0" i="0" kern="1200" dirty="0" err="1" smtClean="0">
                <a:solidFill>
                  <a:schemeClr val="tx1"/>
                </a:solidFill>
                <a:effectLst/>
                <a:latin typeface="+mn-lt"/>
                <a:ea typeface="+mn-ea"/>
                <a:cs typeface="+mn-cs"/>
              </a:rPr>
              <a:t>Broadband</a:t>
            </a:r>
            <a:r>
              <a:rPr lang="pt-BR" sz="1200" b="0" i="0" kern="1200" dirty="0" smtClean="0">
                <a:solidFill>
                  <a:schemeClr val="tx1"/>
                </a:solidFill>
                <a:effectLst/>
                <a:latin typeface="+mn-lt"/>
                <a:ea typeface="+mn-ea"/>
                <a:cs typeface="+mn-cs"/>
              </a:rPr>
              <a:t> Wireless Access (BWA) </a:t>
            </a:r>
            <a:r>
              <a:rPr lang="pt-BR" sz="1200" b="0" i="0" kern="1200" dirty="0" err="1" smtClean="0">
                <a:solidFill>
                  <a:schemeClr val="tx1"/>
                </a:solidFill>
                <a:effectLst/>
                <a:latin typeface="+mn-lt"/>
                <a:ea typeface="+mn-ea"/>
                <a:cs typeface="+mn-cs"/>
              </a:rPr>
              <a:t>Working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Group</a:t>
            </a:r>
            <a:r>
              <a:rPr lang="pt-BR" sz="1200" b="0" i="0" kern="1200" dirty="0" smtClean="0">
                <a:solidFill>
                  <a:schemeClr val="tx1"/>
                </a:solidFill>
                <a:effectLst/>
                <a:latin typeface="+mn-lt"/>
                <a:ea typeface="+mn-ea"/>
                <a:cs typeface="+mn-cs"/>
              </a:rPr>
              <a:t>, foi criado pelo </a:t>
            </a:r>
            <a:r>
              <a:rPr lang="pt-BR" sz="1200" b="0" i="0" kern="1200" dirty="0" err="1" smtClean="0">
                <a:solidFill>
                  <a:schemeClr val="tx1"/>
                </a:solidFill>
                <a:effectLst/>
                <a:latin typeface="+mn-lt"/>
                <a:ea typeface="+mn-ea"/>
                <a:cs typeface="+mn-cs"/>
              </a:rPr>
              <a:t>Institute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Eletrical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Eletronics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Engineers</a:t>
            </a:r>
            <a:r>
              <a:rPr lang="pt-BR" sz="1200" b="0" i="0" kern="1200" dirty="0" smtClean="0">
                <a:solidFill>
                  <a:schemeClr val="tx1"/>
                </a:solidFill>
                <a:effectLst/>
                <a:latin typeface="+mn-lt"/>
                <a:ea typeface="+mn-ea"/>
                <a:cs typeface="+mn-cs"/>
              </a:rPr>
              <a:t> (IEEE) no intuito de especificar formalmente redes </a:t>
            </a:r>
            <a:r>
              <a:rPr lang="pt-BR" sz="1200" b="0" i="0" kern="1200" dirty="0" err="1" smtClean="0">
                <a:solidFill>
                  <a:schemeClr val="tx1"/>
                </a:solidFill>
                <a:effectLst/>
                <a:latin typeface="+mn-lt"/>
                <a:ea typeface="+mn-ea"/>
                <a:cs typeface="+mn-cs"/>
              </a:rPr>
              <a:t>sem-fio</a:t>
            </a:r>
            <a:r>
              <a:rPr lang="pt-BR" sz="1200" b="0" i="0" kern="1200" dirty="0" smtClean="0">
                <a:solidFill>
                  <a:schemeClr val="tx1"/>
                </a:solidFill>
                <a:effectLst/>
                <a:latin typeface="+mn-lt"/>
                <a:ea typeface="+mn-ea"/>
                <a:cs typeface="+mn-cs"/>
              </a:rPr>
              <a:t>, banda larga, que cobrissem áreas metropolitanas. O grupo é responsável pelo padrão IEEE 802.16, cuja primeira versão foi aprovada em dezembro de 2001, seguidas por três emendas 802.16a 802.16b e 802.16c. As emendas abordavam, respectivamente, problemas relacionados ao espectro de </a:t>
            </a:r>
            <a:r>
              <a:rPr lang="pt-BR" sz="1200" b="0" i="0" kern="1200" dirty="0" err="1" smtClean="0">
                <a:solidFill>
                  <a:schemeClr val="tx1"/>
                </a:solidFill>
                <a:effectLst/>
                <a:latin typeface="+mn-lt"/>
                <a:ea typeface="+mn-ea"/>
                <a:cs typeface="+mn-cs"/>
              </a:rPr>
              <a:t>freqüências</a:t>
            </a:r>
            <a:r>
              <a:rPr lang="pt-BR" sz="1200" b="0" i="0" kern="1200" dirty="0" smtClean="0">
                <a:solidFill>
                  <a:schemeClr val="tx1"/>
                </a:solidFill>
                <a:effectLst/>
                <a:latin typeface="+mn-lt"/>
                <a:ea typeface="+mn-ea"/>
                <a:cs typeface="+mn-cs"/>
              </a:rPr>
              <a:t>, a qualidade de serviço e a interoperabilidade do padrão. Em junho de 2001 foi formado o WiMAX </a:t>
            </a:r>
            <a:r>
              <a:rPr lang="pt-BR" sz="1200" b="0" i="0" kern="1200" dirty="0" err="1" smtClean="0">
                <a:solidFill>
                  <a:schemeClr val="tx1"/>
                </a:solidFill>
                <a:effectLst/>
                <a:latin typeface="+mn-lt"/>
                <a:ea typeface="+mn-ea"/>
                <a:cs typeface="+mn-cs"/>
              </a:rPr>
              <a:t>Forum</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São especificados quatro padrões de camada física:</a:t>
            </a:r>
          </a:p>
          <a:p>
            <a:pPr lvl="1"/>
            <a:r>
              <a:rPr lang="pt-BR" b="1" dirty="0" err="1" smtClean="0"/>
              <a:t>WirelessMAN</a:t>
            </a:r>
            <a:r>
              <a:rPr lang="pt-BR" b="1" dirty="0" smtClean="0"/>
              <a:t>-SC</a:t>
            </a:r>
          </a:p>
          <a:p>
            <a:pPr lvl="1"/>
            <a:r>
              <a:rPr lang="pt-BR" b="1" dirty="0" err="1" smtClean="0"/>
              <a:t>Sca</a:t>
            </a:r>
            <a:endParaRPr lang="pt-BR" b="1" dirty="0" smtClean="0"/>
          </a:p>
          <a:p>
            <a:pPr lvl="1"/>
            <a:r>
              <a:rPr lang="pt-BR" b="1" dirty="0" smtClean="0"/>
              <a:t>OFDM</a:t>
            </a:r>
          </a:p>
          <a:p>
            <a:pPr lvl="1"/>
            <a:r>
              <a:rPr lang="pt-BR" b="1" dirty="0" smtClean="0"/>
              <a:t>OFDMA</a:t>
            </a:r>
          </a:p>
          <a:p>
            <a:endParaRPr lang="pt-BR" baseline="0" dirty="0" smtClean="0"/>
          </a:p>
          <a:p>
            <a:r>
              <a:rPr lang="pt-BR" dirty="0" smtClean="0">
                <a:hlinkClick r:id="rId4"/>
              </a:rPr>
              <a:t>http://www.unicamp.br/unicamp/unicamp_hoje/ju/outubro2006/ju340pag11.html</a:t>
            </a:r>
            <a:endParaRPr lang="pt-BR" dirty="0" smtClean="0"/>
          </a:p>
          <a:p>
            <a:r>
              <a:rPr lang="pt-BR" dirty="0" smtClean="0">
                <a:hlinkClick r:id="rId5"/>
              </a:rPr>
              <a:t>http://www.gta.ufrj.br/grad/06_1/wimax/intro.html</a:t>
            </a:r>
            <a:endParaRPr lang="pt-BR" dirty="0" smtClean="0"/>
          </a:p>
          <a:p>
            <a:r>
              <a:rPr lang="pt-BR" dirty="0" smtClean="0">
                <a:hlinkClick r:id="rId6"/>
              </a:rPr>
              <a:t>http://en.wikipedia.org/wiki/IEEE_802.16</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39</a:t>
            </a:fld>
            <a:endParaRPr lang="pt-BR"/>
          </a:p>
        </p:txBody>
      </p:sp>
    </p:spTree>
    <p:extLst>
      <p:ext uri="{BB962C8B-B14F-4D97-AF65-F5344CB8AC3E}">
        <p14:creationId xmlns:p14="http://schemas.microsoft.com/office/powerpoint/2010/main" val="4183106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Aplicações - 	</a:t>
            </a:r>
            <a:r>
              <a:rPr lang="pt-BR" dirty="0" err="1" smtClean="0"/>
              <a:t>pdf</a:t>
            </a:r>
            <a:r>
              <a:rPr lang="pt-BR" dirty="0" smtClean="0"/>
              <a:t> só de números no</a:t>
            </a:r>
            <a:r>
              <a:rPr lang="pt-BR" baseline="0" dirty="0" smtClean="0"/>
              <a:t>s downloads</a:t>
            </a:r>
          </a:p>
          <a:p>
            <a:r>
              <a:rPr lang="pt-BR" baseline="0" dirty="0" smtClean="0"/>
              <a:t>A transmissão é feita pelo </a:t>
            </a:r>
            <a:r>
              <a:rPr lang="pt-BR" baseline="0" dirty="0" err="1" smtClean="0"/>
              <a:t>wimax</a:t>
            </a:r>
            <a:r>
              <a:rPr lang="pt-BR" baseline="0" dirty="0" smtClean="0"/>
              <a:t> e utiliza IP.</a:t>
            </a:r>
          </a:p>
          <a:p>
            <a:r>
              <a:rPr lang="pt-BR" sz="1200" b="0" i="0" kern="1200" dirty="0" smtClean="0">
                <a:solidFill>
                  <a:schemeClr val="tx1"/>
                </a:solidFill>
                <a:effectLst/>
                <a:latin typeface="+mn-lt"/>
                <a:ea typeface="+mn-ea"/>
                <a:cs typeface="+mn-cs"/>
              </a:rPr>
              <a:t>Ela possibilita o serviço Triple Play, que pode ser traduzido na transmissão conjunta de voz, vídeo e Internet banda larga, de longo alcance e alta velocidade. Através dela o usuário poderá ter acesso simultâneo ao telefone, aos canais de vídeo e à rede mundial, assinando um único servidor. Contudo, há um aspecto mais revolucionário: o sistema é wireless, ou seja, usa a conexão sem fio. Isto significa que, com um computador portátil, o usuário terá acesso ao serviço Triple Play mesmo em trânsito. </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40</a:t>
            </a:fld>
            <a:endParaRPr lang="pt-BR"/>
          </a:p>
        </p:txBody>
      </p:sp>
    </p:spTree>
    <p:extLst>
      <p:ext uri="{BB962C8B-B14F-4D97-AF65-F5344CB8AC3E}">
        <p14:creationId xmlns:p14="http://schemas.microsoft.com/office/powerpoint/2010/main" val="4183106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Redes </a:t>
            </a:r>
            <a:r>
              <a:rPr lang="pt-BR" sz="1200" b="1" i="0" kern="1200" dirty="0" err="1" smtClean="0">
                <a:solidFill>
                  <a:schemeClr val="tx1"/>
                </a:solidFill>
                <a:effectLst/>
                <a:latin typeface="+mn-lt"/>
                <a:ea typeface="+mn-ea"/>
                <a:cs typeface="+mn-cs"/>
              </a:rPr>
              <a:t>WiMesh</a:t>
            </a:r>
            <a:r>
              <a:rPr lang="pt-BR" dirty="0" smtClean="0"/>
              <a:t/>
            </a:r>
            <a:br>
              <a:rPr lang="pt-BR" dirty="0" smtClean="0"/>
            </a:br>
            <a:r>
              <a:rPr lang="pt-BR" sz="1200" b="0" i="0" kern="1200" dirty="0" smtClean="0">
                <a:solidFill>
                  <a:schemeClr val="tx1"/>
                </a:solidFill>
                <a:effectLst/>
                <a:latin typeface="+mn-lt"/>
                <a:ea typeface="+mn-ea"/>
                <a:cs typeface="+mn-cs"/>
              </a:rPr>
              <a:t>Conforme definição do professor Célio Vinícius Neves Albuquerque (UFF) redes </a:t>
            </a:r>
            <a:r>
              <a:rPr lang="pt-BR" sz="1200" b="0" i="0" kern="1200" dirty="0" err="1" smtClean="0">
                <a:solidFill>
                  <a:schemeClr val="tx1"/>
                </a:solidFill>
                <a:effectLst/>
                <a:latin typeface="+mn-lt"/>
                <a:ea typeface="+mn-ea"/>
                <a:cs typeface="+mn-cs"/>
              </a:rPr>
              <a:t>Mesh</a:t>
            </a:r>
            <a:r>
              <a:rPr lang="pt-BR" sz="1200" b="0" i="0" kern="1200" dirty="0" smtClean="0">
                <a:solidFill>
                  <a:schemeClr val="tx1"/>
                </a:solidFill>
                <a:effectLst/>
                <a:latin typeface="+mn-lt"/>
                <a:ea typeface="+mn-ea"/>
                <a:cs typeface="+mn-cs"/>
              </a:rPr>
              <a:t> são "redes em malha sem fio </a:t>
            </a:r>
            <a:r>
              <a:rPr lang="pt-BR" sz="1200" b="0" i="0" kern="1200" dirty="0" err="1" smtClean="0">
                <a:solidFill>
                  <a:schemeClr val="tx1"/>
                </a:solidFill>
                <a:effectLst/>
                <a:latin typeface="+mn-lt"/>
                <a:ea typeface="+mn-ea"/>
                <a:cs typeface="+mn-cs"/>
              </a:rPr>
              <a:t>auto-configuráveis</a:t>
            </a:r>
            <a:r>
              <a:rPr lang="pt-BR" sz="1200" b="0" i="0" kern="1200" dirty="0" smtClean="0">
                <a:solidFill>
                  <a:schemeClr val="tx1"/>
                </a:solidFill>
                <a:effectLst/>
                <a:latin typeface="+mn-lt"/>
                <a:ea typeface="+mn-ea"/>
                <a:cs typeface="+mn-cs"/>
              </a:rPr>
              <a:t> que interconectam um conjunto de nós fixos capazes de rotear pacotes entre si". Geralmente os nós e roteadores de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utilizam a tecnologia 802.11 em modo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onde os nós de acesso se comunicam sem a necessidade de um AP central controlando toda a comunicação, criando </a:t>
            </a:r>
            <a:r>
              <a:rPr lang="pt-BR" sz="1200" b="0" i="0" kern="1200" dirty="0" err="1" smtClean="0">
                <a:solidFill>
                  <a:schemeClr val="tx1"/>
                </a:solidFill>
                <a:effectLst/>
                <a:latin typeface="+mn-lt"/>
                <a:ea typeface="+mn-ea"/>
                <a:cs typeface="+mn-cs"/>
              </a:rPr>
              <a:t>asim</a:t>
            </a:r>
            <a:r>
              <a:rPr lang="pt-BR" sz="1200" b="0" i="0" kern="1200" dirty="0" smtClean="0">
                <a:solidFill>
                  <a:schemeClr val="tx1"/>
                </a:solidFill>
                <a:effectLst/>
                <a:latin typeface="+mn-lt"/>
                <a:ea typeface="+mn-ea"/>
                <a:cs typeface="+mn-cs"/>
              </a:rPr>
              <a:t> uma malha de dados sem fio com custo de implantação reduzido devido à não necessidade de prévia implantação de uma infraestrutura.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2.1 Controle de Acesso</a:t>
            </a:r>
            <a:r>
              <a:rPr lang="pt-BR" dirty="0" smtClean="0"/>
              <a:t/>
            </a:r>
            <a:br>
              <a:rPr lang="pt-BR" dirty="0" smtClean="0"/>
            </a:br>
            <a:r>
              <a:rPr lang="pt-BR" sz="1200" b="0" i="0" kern="1200" dirty="0" smtClean="0">
                <a:solidFill>
                  <a:schemeClr val="tx1"/>
                </a:solidFill>
                <a:effectLst/>
                <a:latin typeface="+mn-lt"/>
                <a:ea typeface="+mn-ea"/>
                <a:cs typeface="+mn-cs"/>
              </a:rPr>
              <a:t>O sistema de controle de acesso distribuído ao meio utilizado nas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é o CSMA/CA (Carrier </a:t>
            </a:r>
            <a:r>
              <a:rPr lang="pt-BR" sz="1200" b="0" i="0" kern="1200" dirty="0" err="1" smtClean="0">
                <a:solidFill>
                  <a:schemeClr val="tx1"/>
                </a:solidFill>
                <a:effectLst/>
                <a:latin typeface="+mn-lt"/>
                <a:ea typeface="+mn-ea"/>
                <a:cs typeface="+mn-cs"/>
              </a:rPr>
              <a:t>Sense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Multiple</a:t>
            </a:r>
            <a:r>
              <a:rPr lang="pt-BR" sz="1200" b="0" i="0" kern="1200" dirty="0" smtClean="0">
                <a:solidFill>
                  <a:schemeClr val="tx1"/>
                </a:solidFill>
                <a:effectLst/>
                <a:latin typeface="+mn-lt"/>
                <a:ea typeface="+mn-ea"/>
                <a:cs typeface="+mn-cs"/>
              </a:rPr>
              <a:t> Access </a:t>
            </a:r>
            <a:r>
              <a:rPr lang="pt-BR" sz="1200" b="0" i="0" kern="1200" dirty="0" err="1" smtClean="0">
                <a:solidFill>
                  <a:schemeClr val="tx1"/>
                </a:solidFill>
                <a:effectLst/>
                <a:latin typeface="+mn-lt"/>
                <a:ea typeface="+mn-ea"/>
                <a:cs typeface="+mn-cs"/>
              </a:rPr>
              <a:t>with</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Collision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Avoidance</a:t>
            </a:r>
            <a:r>
              <a:rPr lang="pt-BR" sz="1200" b="0" i="0" kern="1200" dirty="0" smtClean="0">
                <a:solidFill>
                  <a:schemeClr val="tx1"/>
                </a:solidFill>
                <a:effectLst/>
                <a:latin typeface="+mn-lt"/>
                <a:ea typeface="+mn-ea"/>
                <a:cs typeface="+mn-cs"/>
              </a:rPr>
              <a:t>), o mesmo utilizado por redes WiFi tradicionais, onde os dispositivos esperam um canal de transmissão limpo para evitar colisões. Depois de cada transmissão a rede entra em um modo onde as estações só podem começar a transmitir em canais a ela </a:t>
            </a:r>
            <a:r>
              <a:rPr lang="pt-BR" sz="1200" b="0" i="0" kern="1200" dirty="0" err="1" smtClean="0">
                <a:solidFill>
                  <a:schemeClr val="tx1"/>
                </a:solidFill>
                <a:effectLst/>
                <a:latin typeface="+mn-lt"/>
                <a:ea typeface="+mn-ea"/>
                <a:cs typeface="+mn-cs"/>
              </a:rPr>
              <a:t>préalocados</a:t>
            </a:r>
            <a:r>
              <a:rPr lang="pt-BR" sz="1200" b="0" i="0" kern="1200" dirty="0" smtClean="0">
                <a:solidFill>
                  <a:schemeClr val="tx1"/>
                </a:solidFill>
                <a:effectLst/>
                <a:latin typeface="+mn-lt"/>
                <a:ea typeface="+mn-ea"/>
                <a:cs typeface="+mn-cs"/>
              </a:rPr>
              <a:t>.</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Ao terminar a transmissão, a primeira estação com espaço alocado tem o direito de transmitir com mínimas probabilidades de colisão. Se não transmitir, o direito passa a estação para a segunda estação com espaço alocado.</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err="1" smtClean="0">
                <a:solidFill>
                  <a:schemeClr val="tx1"/>
                </a:solidFill>
                <a:effectLst/>
                <a:latin typeface="+mn-lt"/>
                <a:ea typeface="+mn-ea"/>
                <a:cs typeface="+mn-cs"/>
              </a:rPr>
              <a:t>Pro-Ativo</a:t>
            </a:r>
            <a:r>
              <a:rPr lang="pt-BR" sz="1200" b="1" i="0" kern="120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 Os protocolos de roteamento </a:t>
            </a:r>
            <a:r>
              <a:rPr lang="pt-BR" sz="1200" b="0" i="0" kern="1200" dirty="0" err="1" smtClean="0">
                <a:solidFill>
                  <a:schemeClr val="tx1"/>
                </a:solidFill>
                <a:effectLst/>
                <a:latin typeface="+mn-lt"/>
                <a:ea typeface="+mn-ea"/>
                <a:cs typeface="+mn-cs"/>
              </a:rPr>
              <a:t>Pró-ativos</a:t>
            </a:r>
            <a:r>
              <a:rPr lang="pt-BR" sz="1200" b="0" i="0" kern="1200" dirty="0" smtClean="0">
                <a:solidFill>
                  <a:schemeClr val="tx1"/>
                </a:solidFill>
                <a:effectLst/>
                <a:latin typeface="+mn-lt"/>
                <a:ea typeface="+mn-ea"/>
                <a:cs typeface="+mn-cs"/>
              </a:rPr>
              <a:t>, ou </a:t>
            </a:r>
            <a:r>
              <a:rPr lang="pt-BR" sz="1200" b="0" i="0" kern="1200" dirty="0" err="1" smtClean="0">
                <a:solidFill>
                  <a:schemeClr val="tx1"/>
                </a:solidFill>
                <a:effectLst/>
                <a:latin typeface="+mn-lt"/>
                <a:ea typeface="+mn-ea"/>
                <a:cs typeface="+mn-cs"/>
              </a:rPr>
              <a:t>table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driven</a:t>
            </a:r>
            <a:r>
              <a:rPr lang="pt-BR" sz="1200" b="0" i="0" kern="1200" dirty="0" smtClean="0">
                <a:solidFill>
                  <a:schemeClr val="tx1"/>
                </a:solidFill>
                <a:effectLst/>
                <a:latin typeface="+mn-lt"/>
                <a:ea typeface="+mn-ea"/>
                <a:cs typeface="+mn-cs"/>
              </a:rPr>
              <a:t>, são baseados em tabelas de roteamento que são continuamente atualizadas com toda a topologia da rede, utilizam algoritmos específicos para calcular o caminho de menos custo.</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Exemplos desta classe são os protocolos OLSR, DSDV, WRP, etc. A vantagem de utilizar um protocolo </a:t>
            </a:r>
            <a:r>
              <a:rPr lang="pt-BR" sz="1200" b="0" i="0" kern="1200" dirty="0" err="1" smtClean="0">
                <a:solidFill>
                  <a:schemeClr val="tx1"/>
                </a:solidFill>
                <a:effectLst/>
                <a:latin typeface="+mn-lt"/>
                <a:ea typeface="+mn-ea"/>
                <a:cs typeface="+mn-cs"/>
              </a:rPr>
              <a:t>pró-ativo</a:t>
            </a:r>
            <a:r>
              <a:rPr lang="pt-BR" sz="1200" b="0" i="0" kern="1200" dirty="0" smtClean="0">
                <a:solidFill>
                  <a:schemeClr val="tx1"/>
                </a:solidFill>
                <a:effectLst/>
                <a:latin typeface="+mn-lt"/>
                <a:ea typeface="+mn-ea"/>
                <a:cs typeface="+mn-cs"/>
              </a:rPr>
              <a:t> é ter uma tabela de roteamento constantemente atualizada tendo assim a rota disponível a qualquer momento. A grande desvantagem dessa classe de protocolos é o custo para manter as tabelas atualizadas devido à troca de mensagens de controle que ocupam parte da</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capacidade de transmissão das redes. Em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esta desvantagem não é tão grande por não haver uma mudança constante da topologia da rede, o que diminui o envio de pacotes de controle entre os dispositivos de roteamento.</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Reativo</a:t>
            </a:r>
            <a:r>
              <a:rPr lang="pt-BR" sz="1200" b="0" i="0" kern="1200" dirty="0" smtClean="0">
                <a:solidFill>
                  <a:schemeClr val="tx1"/>
                </a:solidFill>
                <a:effectLst/>
                <a:latin typeface="+mn-lt"/>
                <a:ea typeface="+mn-ea"/>
                <a:cs typeface="+mn-cs"/>
              </a:rPr>
              <a:t> - Para redes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tradicionais genéricas utiliza-se uma classe de protocolos de roteamento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 ou reativos, ou seja, eles não ficam continuamente enviando informações da topologia da rede e não ficam atualizando suas tabelas, a não ser que eles tenham um pacote de dados para enviar a um determinado destino.</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Assim a rota só é descoberta sob demanda, ou seja, quando um dispositivo tiver um dado a enviar para outro. Isto é feito inundando a rede com pacotes de controle até receber uma resposta do host destinatário, assim que a rota é descoberta o pacote é enviado. Esta característica é muito importante em redes de baixa largura de banda, pois diminui o tráfego de pacotes de controle, aumentando assim a capacidade de transmissão de dados. Esta classe tem a vantagem de demandar um pequeno overhead de controle porque não há a necessidade de manter as tabelas dos roteadores constantemente atualizadas com a topologia da rede. Porém, ao enviar um dado para um determinado nó que o roteador "não sabe" a rota, tem-se um retardo maior no envio da informação enquanto o roteador tenta descobrir o destino.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Híbrido</a:t>
            </a:r>
            <a:r>
              <a:rPr lang="pt-BR" sz="1200" b="1" i="0" kern="1200" baseline="0" dirty="0" smtClean="0">
                <a:solidFill>
                  <a:schemeClr val="tx1"/>
                </a:solidFill>
                <a:effectLst/>
                <a:latin typeface="+mn-lt"/>
                <a:ea typeface="+mn-ea"/>
                <a:cs typeface="+mn-cs"/>
              </a:rPr>
              <a:t> - </a:t>
            </a:r>
            <a:r>
              <a:rPr lang="pt-BR" sz="1200" b="0" i="0" kern="1200" dirty="0" smtClean="0">
                <a:solidFill>
                  <a:schemeClr val="tx1"/>
                </a:solidFill>
                <a:effectLst/>
                <a:latin typeface="+mn-lt"/>
                <a:ea typeface="+mn-ea"/>
                <a:cs typeface="+mn-cs"/>
              </a:rPr>
              <a:t>Existem ainda os protocolos Híbridos, que combinam as características dos protocolos </a:t>
            </a:r>
            <a:r>
              <a:rPr lang="pt-BR" sz="1200" b="0" i="0" kern="1200" dirty="0" err="1" smtClean="0">
                <a:solidFill>
                  <a:schemeClr val="tx1"/>
                </a:solidFill>
                <a:effectLst/>
                <a:latin typeface="+mn-lt"/>
                <a:ea typeface="+mn-ea"/>
                <a:cs typeface="+mn-cs"/>
              </a:rPr>
              <a:t>pró-ativos</a:t>
            </a:r>
            <a:r>
              <a:rPr lang="pt-BR" sz="1200" b="0" i="0" kern="1200" dirty="0" smtClean="0">
                <a:solidFill>
                  <a:schemeClr val="tx1"/>
                </a:solidFill>
                <a:effectLst/>
                <a:latin typeface="+mn-lt"/>
                <a:ea typeface="+mn-ea"/>
                <a:cs typeface="+mn-cs"/>
              </a:rPr>
              <a:t> e reativos. Um exemplo de protocolo hibrido é o ZRP (Zone </a:t>
            </a:r>
            <a:r>
              <a:rPr lang="pt-BR" sz="1200" b="0" i="0" kern="1200" dirty="0" err="1" smtClean="0">
                <a:solidFill>
                  <a:schemeClr val="tx1"/>
                </a:solidFill>
                <a:effectLst/>
                <a:latin typeface="+mn-lt"/>
                <a:ea typeface="+mn-ea"/>
                <a:cs typeface="+mn-cs"/>
              </a:rPr>
              <a:t>Routing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Protocol</a:t>
            </a:r>
            <a:r>
              <a:rPr lang="pt-BR" sz="1200" b="0" i="0" kern="1200" dirty="0" smtClean="0">
                <a:solidFill>
                  <a:schemeClr val="tx1"/>
                </a:solidFill>
                <a:effectLst/>
                <a:latin typeface="+mn-lt"/>
                <a:ea typeface="+mn-ea"/>
                <a:cs typeface="+mn-cs"/>
              </a:rPr>
              <a:t>) que estabelece uma zona onde ele vai atuar como </a:t>
            </a:r>
            <a:r>
              <a:rPr lang="pt-BR" sz="1200" b="0" i="0" kern="1200" dirty="0" err="1" smtClean="0">
                <a:solidFill>
                  <a:schemeClr val="tx1"/>
                </a:solidFill>
                <a:effectLst/>
                <a:latin typeface="+mn-lt"/>
                <a:ea typeface="+mn-ea"/>
                <a:cs typeface="+mn-cs"/>
              </a:rPr>
              <a:t>pró-ativo</a:t>
            </a:r>
            <a:r>
              <a:rPr lang="pt-BR" sz="1200" b="0" i="0" kern="1200" dirty="0" smtClean="0">
                <a:solidFill>
                  <a:schemeClr val="tx1"/>
                </a:solidFill>
                <a:effectLst/>
                <a:latin typeface="+mn-lt"/>
                <a:ea typeface="+mn-ea"/>
                <a:cs typeface="+mn-cs"/>
              </a:rPr>
              <a:t>, a partir do limite dessa zona ele passa a atuar como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 fazendo um </a:t>
            </a:r>
            <a:r>
              <a:rPr lang="pt-BR" sz="1200" b="0" i="0" kern="1200" dirty="0" err="1" smtClean="0">
                <a:solidFill>
                  <a:schemeClr val="tx1"/>
                </a:solidFill>
                <a:effectLst/>
                <a:latin typeface="+mn-lt"/>
                <a:ea typeface="+mn-ea"/>
                <a:cs typeface="+mn-cs"/>
              </a:rPr>
              <a:t>flood</a:t>
            </a:r>
            <a:r>
              <a:rPr lang="pt-BR" sz="1200" b="0" i="0" kern="1200" dirty="0" smtClean="0">
                <a:solidFill>
                  <a:schemeClr val="tx1"/>
                </a:solidFill>
                <a:effectLst/>
                <a:latin typeface="+mn-lt"/>
                <a:ea typeface="+mn-ea"/>
                <a:cs typeface="+mn-cs"/>
              </a:rPr>
              <a:t> de pacotes de atualização para descobrir qual rota utilizar para enviar a informação. </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Esses protocolos são adequados para redes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com muitos nós porque pudesse estabelecer uma zona onde se tem um conhecimento parcial da topologia da rede e, caso necessite enviar alguma informação para um nó mais distante este protocolo atuaria como um protocolo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41</a:t>
            </a:fld>
            <a:endParaRPr lang="pt-BR"/>
          </a:p>
        </p:txBody>
      </p:sp>
    </p:spTree>
    <p:extLst>
      <p:ext uri="{BB962C8B-B14F-4D97-AF65-F5344CB8AC3E}">
        <p14:creationId xmlns:p14="http://schemas.microsoft.com/office/powerpoint/2010/main" val="2804669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Redes </a:t>
            </a:r>
            <a:r>
              <a:rPr lang="pt-BR" sz="1200" b="1" i="0" kern="1200" dirty="0" err="1" smtClean="0">
                <a:solidFill>
                  <a:schemeClr val="tx1"/>
                </a:solidFill>
                <a:effectLst/>
                <a:latin typeface="+mn-lt"/>
                <a:ea typeface="+mn-ea"/>
                <a:cs typeface="+mn-cs"/>
              </a:rPr>
              <a:t>WiMesh</a:t>
            </a:r>
            <a:r>
              <a:rPr lang="pt-BR" dirty="0" smtClean="0"/>
              <a:t/>
            </a:r>
            <a:br>
              <a:rPr lang="pt-BR" dirty="0" smtClean="0"/>
            </a:br>
            <a:r>
              <a:rPr lang="pt-BR" sz="1200" b="0" i="0" kern="1200" dirty="0" smtClean="0">
                <a:solidFill>
                  <a:schemeClr val="tx1"/>
                </a:solidFill>
                <a:effectLst/>
                <a:latin typeface="+mn-lt"/>
                <a:ea typeface="+mn-ea"/>
                <a:cs typeface="+mn-cs"/>
              </a:rPr>
              <a:t>Conforme definição do professor Célio Vinícius Neves Albuquerque (UFF) redes </a:t>
            </a:r>
            <a:r>
              <a:rPr lang="pt-BR" sz="1200" b="0" i="0" kern="1200" dirty="0" err="1" smtClean="0">
                <a:solidFill>
                  <a:schemeClr val="tx1"/>
                </a:solidFill>
                <a:effectLst/>
                <a:latin typeface="+mn-lt"/>
                <a:ea typeface="+mn-ea"/>
                <a:cs typeface="+mn-cs"/>
              </a:rPr>
              <a:t>Mesh</a:t>
            </a:r>
            <a:r>
              <a:rPr lang="pt-BR" sz="1200" b="0" i="0" kern="1200" dirty="0" smtClean="0">
                <a:solidFill>
                  <a:schemeClr val="tx1"/>
                </a:solidFill>
                <a:effectLst/>
                <a:latin typeface="+mn-lt"/>
                <a:ea typeface="+mn-ea"/>
                <a:cs typeface="+mn-cs"/>
              </a:rPr>
              <a:t> são "redes em malha sem fio </a:t>
            </a:r>
            <a:r>
              <a:rPr lang="pt-BR" sz="1200" b="0" i="0" kern="1200" dirty="0" err="1" smtClean="0">
                <a:solidFill>
                  <a:schemeClr val="tx1"/>
                </a:solidFill>
                <a:effectLst/>
                <a:latin typeface="+mn-lt"/>
                <a:ea typeface="+mn-ea"/>
                <a:cs typeface="+mn-cs"/>
              </a:rPr>
              <a:t>auto-configuráveis</a:t>
            </a:r>
            <a:r>
              <a:rPr lang="pt-BR" sz="1200" b="0" i="0" kern="1200" dirty="0" smtClean="0">
                <a:solidFill>
                  <a:schemeClr val="tx1"/>
                </a:solidFill>
                <a:effectLst/>
                <a:latin typeface="+mn-lt"/>
                <a:ea typeface="+mn-ea"/>
                <a:cs typeface="+mn-cs"/>
              </a:rPr>
              <a:t> que interconectam um conjunto de nós fixos capazes de rotear pacotes entre si". Geralmente os nós e roteadores de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utilizam a tecnologia 802.11 em modo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onde os nós de acesso se comunicam sem a necessidade de um AP central controlando toda a comunicação, criando </a:t>
            </a:r>
            <a:r>
              <a:rPr lang="pt-BR" sz="1200" b="0" i="0" kern="1200" dirty="0" err="1" smtClean="0">
                <a:solidFill>
                  <a:schemeClr val="tx1"/>
                </a:solidFill>
                <a:effectLst/>
                <a:latin typeface="+mn-lt"/>
                <a:ea typeface="+mn-ea"/>
                <a:cs typeface="+mn-cs"/>
              </a:rPr>
              <a:t>asim</a:t>
            </a:r>
            <a:r>
              <a:rPr lang="pt-BR" sz="1200" b="0" i="0" kern="1200" dirty="0" smtClean="0">
                <a:solidFill>
                  <a:schemeClr val="tx1"/>
                </a:solidFill>
                <a:effectLst/>
                <a:latin typeface="+mn-lt"/>
                <a:ea typeface="+mn-ea"/>
                <a:cs typeface="+mn-cs"/>
              </a:rPr>
              <a:t> uma malha de dados sem fio com custo de implantação reduzido devido à não necessidade de prévia implantação de uma infraestrutura.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2.1 Controle de Acesso</a:t>
            </a:r>
            <a:r>
              <a:rPr lang="pt-BR" dirty="0" smtClean="0"/>
              <a:t/>
            </a:r>
            <a:br>
              <a:rPr lang="pt-BR" dirty="0" smtClean="0"/>
            </a:br>
            <a:r>
              <a:rPr lang="pt-BR" sz="1200" b="0" i="0" kern="1200" dirty="0" smtClean="0">
                <a:solidFill>
                  <a:schemeClr val="tx1"/>
                </a:solidFill>
                <a:effectLst/>
                <a:latin typeface="+mn-lt"/>
                <a:ea typeface="+mn-ea"/>
                <a:cs typeface="+mn-cs"/>
              </a:rPr>
              <a:t>O sistema de controle de acesso distribuído ao meio utilizado nas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é o CSMA/CA (Carrier </a:t>
            </a:r>
            <a:r>
              <a:rPr lang="pt-BR" sz="1200" b="0" i="0" kern="1200" dirty="0" err="1" smtClean="0">
                <a:solidFill>
                  <a:schemeClr val="tx1"/>
                </a:solidFill>
                <a:effectLst/>
                <a:latin typeface="+mn-lt"/>
                <a:ea typeface="+mn-ea"/>
                <a:cs typeface="+mn-cs"/>
              </a:rPr>
              <a:t>Sense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Multiple</a:t>
            </a:r>
            <a:r>
              <a:rPr lang="pt-BR" sz="1200" b="0" i="0" kern="1200" dirty="0" smtClean="0">
                <a:solidFill>
                  <a:schemeClr val="tx1"/>
                </a:solidFill>
                <a:effectLst/>
                <a:latin typeface="+mn-lt"/>
                <a:ea typeface="+mn-ea"/>
                <a:cs typeface="+mn-cs"/>
              </a:rPr>
              <a:t> Access </a:t>
            </a:r>
            <a:r>
              <a:rPr lang="pt-BR" sz="1200" b="0" i="0" kern="1200" dirty="0" err="1" smtClean="0">
                <a:solidFill>
                  <a:schemeClr val="tx1"/>
                </a:solidFill>
                <a:effectLst/>
                <a:latin typeface="+mn-lt"/>
                <a:ea typeface="+mn-ea"/>
                <a:cs typeface="+mn-cs"/>
              </a:rPr>
              <a:t>with</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Collision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Avoidance</a:t>
            </a:r>
            <a:r>
              <a:rPr lang="pt-BR" sz="1200" b="0" i="0" kern="1200" dirty="0" smtClean="0">
                <a:solidFill>
                  <a:schemeClr val="tx1"/>
                </a:solidFill>
                <a:effectLst/>
                <a:latin typeface="+mn-lt"/>
                <a:ea typeface="+mn-ea"/>
                <a:cs typeface="+mn-cs"/>
              </a:rPr>
              <a:t>), o mesmo utilizado por redes WiFi tradicionais, onde os dispositivos esperam um canal de transmissão limpo para evitar colisões. Depois de cada transmissão a rede entra em um modo onde as estações só podem começar a transmitir em canais a ela </a:t>
            </a:r>
            <a:r>
              <a:rPr lang="pt-BR" sz="1200" b="0" i="0" kern="1200" dirty="0" err="1" smtClean="0">
                <a:solidFill>
                  <a:schemeClr val="tx1"/>
                </a:solidFill>
                <a:effectLst/>
                <a:latin typeface="+mn-lt"/>
                <a:ea typeface="+mn-ea"/>
                <a:cs typeface="+mn-cs"/>
              </a:rPr>
              <a:t>préalocados</a:t>
            </a:r>
            <a:r>
              <a:rPr lang="pt-BR" sz="1200" b="0" i="0" kern="1200" dirty="0" smtClean="0">
                <a:solidFill>
                  <a:schemeClr val="tx1"/>
                </a:solidFill>
                <a:effectLst/>
                <a:latin typeface="+mn-lt"/>
                <a:ea typeface="+mn-ea"/>
                <a:cs typeface="+mn-cs"/>
              </a:rPr>
              <a:t>.</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Ao terminar a transmissão, a primeira estação com espaço alocado tem o direito de transmitir com mínimas probabilidades de colisão. Se não transmitir, o direito passa a estação para a segunda estação com espaço alocado.</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err="1" smtClean="0">
                <a:solidFill>
                  <a:schemeClr val="tx1"/>
                </a:solidFill>
                <a:effectLst/>
                <a:latin typeface="+mn-lt"/>
                <a:ea typeface="+mn-ea"/>
                <a:cs typeface="+mn-cs"/>
              </a:rPr>
              <a:t>Pro-Ativo</a:t>
            </a:r>
            <a:r>
              <a:rPr lang="pt-BR" sz="1200" b="1" i="0" kern="120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 Os protocolos de roteamento </a:t>
            </a:r>
            <a:r>
              <a:rPr lang="pt-BR" sz="1200" b="0" i="0" kern="1200" dirty="0" err="1" smtClean="0">
                <a:solidFill>
                  <a:schemeClr val="tx1"/>
                </a:solidFill>
                <a:effectLst/>
                <a:latin typeface="+mn-lt"/>
                <a:ea typeface="+mn-ea"/>
                <a:cs typeface="+mn-cs"/>
              </a:rPr>
              <a:t>Pró-ativos</a:t>
            </a:r>
            <a:r>
              <a:rPr lang="pt-BR" sz="1200" b="0" i="0" kern="1200" dirty="0" smtClean="0">
                <a:solidFill>
                  <a:schemeClr val="tx1"/>
                </a:solidFill>
                <a:effectLst/>
                <a:latin typeface="+mn-lt"/>
                <a:ea typeface="+mn-ea"/>
                <a:cs typeface="+mn-cs"/>
              </a:rPr>
              <a:t>, ou </a:t>
            </a:r>
            <a:r>
              <a:rPr lang="pt-BR" sz="1200" b="0" i="0" kern="1200" dirty="0" err="1" smtClean="0">
                <a:solidFill>
                  <a:schemeClr val="tx1"/>
                </a:solidFill>
                <a:effectLst/>
                <a:latin typeface="+mn-lt"/>
                <a:ea typeface="+mn-ea"/>
                <a:cs typeface="+mn-cs"/>
              </a:rPr>
              <a:t>table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driven</a:t>
            </a:r>
            <a:r>
              <a:rPr lang="pt-BR" sz="1200" b="0" i="0" kern="1200" dirty="0" smtClean="0">
                <a:solidFill>
                  <a:schemeClr val="tx1"/>
                </a:solidFill>
                <a:effectLst/>
                <a:latin typeface="+mn-lt"/>
                <a:ea typeface="+mn-ea"/>
                <a:cs typeface="+mn-cs"/>
              </a:rPr>
              <a:t>, são baseados em tabelas de roteamento que são continuamente atualizadas com toda a topologia da rede, utilizam algoritmos específicos para calcular o caminho de menos custo.</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Exemplos desta classe são os protocolos OLSR, DSDV, WRP, etc. A vantagem de utilizar um protocolo </a:t>
            </a:r>
            <a:r>
              <a:rPr lang="pt-BR" sz="1200" b="0" i="0" kern="1200" dirty="0" err="1" smtClean="0">
                <a:solidFill>
                  <a:schemeClr val="tx1"/>
                </a:solidFill>
                <a:effectLst/>
                <a:latin typeface="+mn-lt"/>
                <a:ea typeface="+mn-ea"/>
                <a:cs typeface="+mn-cs"/>
              </a:rPr>
              <a:t>pró-ativo</a:t>
            </a:r>
            <a:r>
              <a:rPr lang="pt-BR" sz="1200" b="0" i="0" kern="1200" dirty="0" smtClean="0">
                <a:solidFill>
                  <a:schemeClr val="tx1"/>
                </a:solidFill>
                <a:effectLst/>
                <a:latin typeface="+mn-lt"/>
                <a:ea typeface="+mn-ea"/>
                <a:cs typeface="+mn-cs"/>
              </a:rPr>
              <a:t> é ter uma tabela de roteamento constantemente atualizada tendo assim a rota disponível a qualquer momento. A grande desvantagem dessa classe de protocolos é o custo para manter as tabelas atualizadas devido à troca de mensagens de controle que ocupam parte da</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capacidade de transmissão das redes. Em redes </a:t>
            </a:r>
            <a:r>
              <a:rPr lang="pt-BR" sz="1200" b="0" i="0" kern="1200" dirty="0" err="1" smtClean="0">
                <a:solidFill>
                  <a:schemeClr val="tx1"/>
                </a:solidFill>
                <a:effectLst/>
                <a:latin typeface="+mn-lt"/>
                <a:ea typeface="+mn-ea"/>
                <a:cs typeface="+mn-cs"/>
              </a:rPr>
              <a:t>WiMesh</a:t>
            </a:r>
            <a:r>
              <a:rPr lang="pt-BR" sz="1200" b="0" i="0" kern="1200" dirty="0" smtClean="0">
                <a:solidFill>
                  <a:schemeClr val="tx1"/>
                </a:solidFill>
                <a:effectLst/>
                <a:latin typeface="+mn-lt"/>
                <a:ea typeface="+mn-ea"/>
                <a:cs typeface="+mn-cs"/>
              </a:rPr>
              <a:t> esta desvantagem não é tão grande por não haver uma mudança constante da topologia da rede, o que diminui o envio de pacotes de controle entre os dispositivos de roteamento.</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Reativo</a:t>
            </a:r>
            <a:r>
              <a:rPr lang="pt-BR" sz="1200" b="0" i="0" kern="1200" dirty="0" smtClean="0">
                <a:solidFill>
                  <a:schemeClr val="tx1"/>
                </a:solidFill>
                <a:effectLst/>
                <a:latin typeface="+mn-lt"/>
                <a:ea typeface="+mn-ea"/>
                <a:cs typeface="+mn-cs"/>
              </a:rPr>
              <a:t> - Para redes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tradicionais genéricas utiliza-se uma classe de protocolos de roteamento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 ou reativos, ou seja, eles não ficam continuamente enviando informações da topologia da rede e não ficam atualizando suas tabelas, a não ser que eles tenham um pacote de dados para enviar a um determinado destino.</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Assim a rota só é descoberta sob demanda, ou seja, quando um dispositivo tiver um dado a enviar para outro. Isto é feito inundando a rede com pacotes de controle até receber uma resposta do host destinatário, assim que a rota é descoberta o pacote é enviado. Esta característica é muito importante em redes de baixa largura de banda, pois diminui o tráfego de pacotes de controle, aumentando assim a capacidade de transmissão de dados. Esta classe tem a vantagem de demandar um pequeno overhead de controle porque não há a necessidade de manter as tabelas dos roteadores constantemente atualizadas com a topologia da rede. Porém, ao enviar um dado para um determinado nó que o roteador "não sabe" a rota, tem-se um retardo maior no envio da informação enquanto o roteador tenta descobrir o destino.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Híbrido</a:t>
            </a:r>
            <a:r>
              <a:rPr lang="pt-BR" sz="1200" b="1" i="0" kern="1200" baseline="0" dirty="0" smtClean="0">
                <a:solidFill>
                  <a:schemeClr val="tx1"/>
                </a:solidFill>
                <a:effectLst/>
                <a:latin typeface="+mn-lt"/>
                <a:ea typeface="+mn-ea"/>
                <a:cs typeface="+mn-cs"/>
              </a:rPr>
              <a:t> - </a:t>
            </a:r>
            <a:r>
              <a:rPr lang="pt-BR" sz="1200" b="0" i="0" kern="1200" dirty="0" smtClean="0">
                <a:solidFill>
                  <a:schemeClr val="tx1"/>
                </a:solidFill>
                <a:effectLst/>
                <a:latin typeface="+mn-lt"/>
                <a:ea typeface="+mn-ea"/>
                <a:cs typeface="+mn-cs"/>
              </a:rPr>
              <a:t>Existem ainda os protocolos Híbridos, que combinam as características dos protocolos </a:t>
            </a:r>
            <a:r>
              <a:rPr lang="pt-BR" sz="1200" b="0" i="0" kern="1200" dirty="0" err="1" smtClean="0">
                <a:solidFill>
                  <a:schemeClr val="tx1"/>
                </a:solidFill>
                <a:effectLst/>
                <a:latin typeface="+mn-lt"/>
                <a:ea typeface="+mn-ea"/>
                <a:cs typeface="+mn-cs"/>
              </a:rPr>
              <a:t>pró-ativos</a:t>
            </a:r>
            <a:r>
              <a:rPr lang="pt-BR" sz="1200" b="0" i="0" kern="1200" dirty="0" smtClean="0">
                <a:solidFill>
                  <a:schemeClr val="tx1"/>
                </a:solidFill>
                <a:effectLst/>
                <a:latin typeface="+mn-lt"/>
                <a:ea typeface="+mn-ea"/>
                <a:cs typeface="+mn-cs"/>
              </a:rPr>
              <a:t> e reativos. Um exemplo de protocolo hibrido é o ZRP (Zone </a:t>
            </a:r>
            <a:r>
              <a:rPr lang="pt-BR" sz="1200" b="0" i="0" kern="1200" dirty="0" err="1" smtClean="0">
                <a:solidFill>
                  <a:schemeClr val="tx1"/>
                </a:solidFill>
                <a:effectLst/>
                <a:latin typeface="+mn-lt"/>
                <a:ea typeface="+mn-ea"/>
                <a:cs typeface="+mn-cs"/>
              </a:rPr>
              <a:t>Routing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Protocol</a:t>
            </a:r>
            <a:r>
              <a:rPr lang="pt-BR" sz="1200" b="0" i="0" kern="1200" dirty="0" smtClean="0">
                <a:solidFill>
                  <a:schemeClr val="tx1"/>
                </a:solidFill>
                <a:effectLst/>
                <a:latin typeface="+mn-lt"/>
                <a:ea typeface="+mn-ea"/>
                <a:cs typeface="+mn-cs"/>
              </a:rPr>
              <a:t>) que estabelece uma zona onde ele vai atuar como </a:t>
            </a:r>
            <a:r>
              <a:rPr lang="pt-BR" sz="1200" b="0" i="0" kern="1200" dirty="0" err="1" smtClean="0">
                <a:solidFill>
                  <a:schemeClr val="tx1"/>
                </a:solidFill>
                <a:effectLst/>
                <a:latin typeface="+mn-lt"/>
                <a:ea typeface="+mn-ea"/>
                <a:cs typeface="+mn-cs"/>
              </a:rPr>
              <a:t>pró-ativo</a:t>
            </a:r>
            <a:r>
              <a:rPr lang="pt-BR" sz="1200" b="0" i="0" kern="1200" dirty="0" smtClean="0">
                <a:solidFill>
                  <a:schemeClr val="tx1"/>
                </a:solidFill>
                <a:effectLst/>
                <a:latin typeface="+mn-lt"/>
                <a:ea typeface="+mn-ea"/>
                <a:cs typeface="+mn-cs"/>
              </a:rPr>
              <a:t>, a partir do limite dessa zona ele passa a atuar como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 fazendo um </a:t>
            </a:r>
            <a:r>
              <a:rPr lang="pt-BR" sz="1200" b="0" i="0" kern="1200" dirty="0" err="1" smtClean="0">
                <a:solidFill>
                  <a:schemeClr val="tx1"/>
                </a:solidFill>
                <a:effectLst/>
                <a:latin typeface="+mn-lt"/>
                <a:ea typeface="+mn-ea"/>
                <a:cs typeface="+mn-cs"/>
              </a:rPr>
              <a:t>flood</a:t>
            </a:r>
            <a:r>
              <a:rPr lang="pt-BR" sz="1200" b="0" i="0" kern="1200" dirty="0" smtClean="0">
                <a:solidFill>
                  <a:schemeClr val="tx1"/>
                </a:solidFill>
                <a:effectLst/>
                <a:latin typeface="+mn-lt"/>
                <a:ea typeface="+mn-ea"/>
                <a:cs typeface="+mn-cs"/>
              </a:rPr>
              <a:t> de pacotes de atualização para descobrir qual rota utilizar para enviar a informação. </a:t>
            </a:r>
            <a:r>
              <a:rPr lang="pt-BR" dirty="0" smtClean="0"/>
              <a:t/>
            </a:r>
            <a:br>
              <a:rPr lang="pt-BR" dirty="0" smtClean="0"/>
            </a:br>
            <a:r>
              <a:rPr lang="pt-BR" dirty="0" smtClean="0"/>
              <a:t/>
            </a:r>
            <a:br>
              <a:rPr lang="pt-BR" dirty="0" smtClean="0"/>
            </a:br>
            <a:r>
              <a:rPr lang="pt-BR" sz="1200" b="0" i="0" kern="1200" dirty="0" smtClean="0">
                <a:solidFill>
                  <a:schemeClr val="tx1"/>
                </a:solidFill>
                <a:effectLst/>
                <a:latin typeface="+mn-lt"/>
                <a:ea typeface="+mn-ea"/>
                <a:cs typeface="+mn-cs"/>
              </a:rPr>
              <a:t>Esses protocolos são adequados para redes </a:t>
            </a:r>
            <a:r>
              <a:rPr lang="pt-BR" sz="1200" b="0" i="0" kern="1200" dirty="0" err="1" smtClean="0">
                <a:solidFill>
                  <a:schemeClr val="tx1"/>
                </a:solidFill>
                <a:effectLst/>
                <a:latin typeface="+mn-lt"/>
                <a:ea typeface="+mn-ea"/>
                <a:cs typeface="+mn-cs"/>
              </a:rPr>
              <a:t>Ad-hoc</a:t>
            </a:r>
            <a:r>
              <a:rPr lang="pt-BR" sz="1200" b="0" i="0" kern="1200" dirty="0" smtClean="0">
                <a:solidFill>
                  <a:schemeClr val="tx1"/>
                </a:solidFill>
                <a:effectLst/>
                <a:latin typeface="+mn-lt"/>
                <a:ea typeface="+mn-ea"/>
                <a:cs typeface="+mn-cs"/>
              </a:rPr>
              <a:t> com muitos nós porque pudesse estabelecer uma zona onde se tem um conhecimento parcial da topologia da rede e, caso necessite enviar alguma informação para um nó mais distante este protocolo atuaria como um protocolo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demand</a:t>
            </a:r>
            <a:r>
              <a:rPr lang="pt-BR" sz="1200" b="0" i="0" kern="1200" dirty="0" smtClean="0">
                <a:solidFill>
                  <a:schemeClr val="tx1"/>
                </a:solidFill>
                <a:effectLst/>
                <a:latin typeface="+mn-lt"/>
                <a:ea typeface="+mn-ea"/>
                <a:cs typeface="+mn-cs"/>
              </a:rPr>
              <a:t>.</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r>
              <a:rPr lang="pt-BR" sz="1200" b="0" i="0" kern="1200" dirty="0" smtClean="0">
                <a:solidFill>
                  <a:schemeClr val="tx1"/>
                </a:solidFill>
                <a:effectLst/>
                <a:latin typeface="+mn-lt"/>
                <a:ea typeface="+mn-ea"/>
                <a:cs typeface="+mn-cs"/>
              </a:rPr>
              <a:t>Leia mais no Oficina da Net: </a:t>
            </a:r>
            <a:r>
              <a:rPr lang="pt-BR" sz="1200" b="0" i="0" u="none" strike="noStrike" kern="1200" dirty="0" smtClean="0">
                <a:solidFill>
                  <a:schemeClr val="tx1"/>
                </a:solidFill>
                <a:effectLst/>
                <a:latin typeface="+mn-lt"/>
                <a:ea typeface="+mn-ea"/>
                <a:cs typeface="+mn-cs"/>
                <a:hlinkClick r:id="rId3"/>
              </a:rPr>
              <a:t>Redes </a:t>
            </a:r>
            <a:r>
              <a:rPr lang="pt-BR" sz="1200" b="0" i="0" u="none" strike="noStrike" kern="1200" dirty="0" err="1" smtClean="0">
                <a:solidFill>
                  <a:schemeClr val="tx1"/>
                </a:solidFill>
                <a:effectLst/>
                <a:latin typeface="+mn-lt"/>
                <a:ea typeface="+mn-ea"/>
                <a:cs typeface="+mn-cs"/>
                <a:hlinkClick r:id="rId3"/>
              </a:rPr>
              <a:t>WiMesh</a:t>
            </a:r>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42</a:t>
            </a:fld>
            <a:endParaRPr lang="pt-BR"/>
          </a:p>
        </p:txBody>
      </p:sp>
    </p:spTree>
    <p:extLst>
      <p:ext uri="{BB962C8B-B14F-4D97-AF65-F5344CB8AC3E}">
        <p14:creationId xmlns:p14="http://schemas.microsoft.com/office/powerpoint/2010/main" val="2804669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Visão Geral - </a:t>
            </a:r>
            <a:r>
              <a:rPr lang="pt-BR" dirty="0" smtClean="0">
                <a:hlinkClick r:id="rId3"/>
              </a:rPr>
              <a:t>http://www.productivet.com/docs-2/RTLS_Belgium_White_Paper.pdf</a:t>
            </a:r>
            <a:endParaRPr lang="pt-BR" dirty="0" smtClean="0"/>
          </a:p>
          <a:p>
            <a:r>
              <a:rPr lang="en-US" dirty="0" smtClean="0"/>
              <a:t>	RTLS </a:t>
            </a:r>
            <a:r>
              <a:rPr lang="en-US" dirty="0" err="1" smtClean="0"/>
              <a:t>pode</a:t>
            </a:r>
            <a:r>
              <a:rPr lang="en-US" dirty="0" smtClean="0"/>
              <a:t> </a:t>
            </a:r>
            <a:r>
              <a:rPr lang="en-US" dirty="0" err="1" smtClean="0"/>
              <a:t>ser</a:t>
            </a:r>
            <a:r>
              <a:rPr lang="en-US" dirty="0" smtClean="0"/>
              <a:t> </a:t>
            </a:r>
            <a:r>
              <a:rPr lang="en-US" dirty="0" err="1" smtClean="0"/>
              <a:t>implementado</a:t>
            </a:r>
            <a:r>
              <a:rPr lang="en-US" dirty="0" smtClean="0"/>
              <a:t> </a:t>
            </a:r>
            <a:r>
              <a:rPr lang="en-US" dirty="0" err="1" smtClean="0"/>
              <a:t>em</a:t>
            </a:r>
            <a:r>
              <a:rPr lang="en-US" dirty="0" smtClean="0"/>
              <a:t> </a:t>
            </a:r>
            <a:r>
              <a:rPr lang="en-US" dirty="0" err="1" smtClean="0"/>
              <a:t>quase</a:t>
            </a:r>
            <a:r>
              <a:rPr lang="en-US" baseline="0" dirty="0" smtClean="0"/>
              <a:t> </a:t>
            </a:r>
            <a:r>
              <a:rPr lang="en-US" baseline="0" dirty="0" err="1" smtClean="0"/>
              <a:t>todas</a:t>
            </a:r>
            <a:r>
              <a:rPr lang="en-US" baseline="0" dirty="0" smtClean="0"/>
              <a:t> as </a:t>
            </a:r>
            <a:r>
              <a:rPr lang="en-US" baseline="0" dirty="0" err="1" smtClean="0"/>
              <a:t>situações</a:t>
            </a:r>
            <a:r>
              <a:rPr lang="en-US" baseline="0" dirty="0" smtClean="0"/>
              <a:t> </a:t>
            </a:r>
            <a:r>
              <a:rPr lang="en-US" baseline="0" dirty="0" err="1" smtClean="0"/>
              <a:t>onde</a:t>
            </a:r>
            <a:r>
              <a:rPr lang="en-US" baseline="0" dirty="0" smtClean="0"/>
              <a:t> </a:t>
            </a:r>
            <a:r>
              <a:rPr lang="en-US" baseline="0" dirty="0" err="1" smtClean="0"/>
              <a:t>rastreamento</a:t>
            </a:r>
            <a:r>
              <a:rPr lang="en-US" baseline="0" dirty="0" smtClean="0"/>
              <a:t> é </a:t>
            </a:r>
            <a:r>
              <a:rPr lang="en-US" baseline="0" dirty="0" err="1" smtClean="0"/>
              <a:t>necessário</a:t>
            </a:r>
            <a:r>
              <a:rPr lang="en-US" baseline="0" dirty="0" smtClean="0"/>
              <a:t>.</a:t>
            </a:r>
          </a:p>
          <a:p>
            <a:r>
              <a:rPr lang="en-US" baseline="0" dirty="0" err="1" smtClean="0"/>
              <a:t>Hoje</a:t>
            </a:r>
            <a:r>
              <a:rPr lang="en-US" baseline="0" dirty="0" smtClean="0"/>
              <a:t> </a:t>
            </a:r>
            <a:r>
              <a:rPr lang="en-US" baseline="0" dirty="0" err="1" smtClean="0"/>
              <a:t>em</a:t>
            </a:r>
            <a:r>
              <a:rPr lang="en-US" baseline="0" dirty="0" smtClean="0"/>
              <a:t> </a:t>
            </a:r>
            <a:r>
              <a:rPr lang="en-US" baseline="0" dirty="0" err="1" smtClean="0"/>
              <a:t>dia</a:t>
            </a:r>
            <a:r>
              <a:rPr lang="en-US" baseline="0" dirty="0" smtClean="0"/>
              <a:t> </a:t>
            </a:r>
            <a:r>
              <a:rPr lang="en-US" baseline="0" dirty="0" err="1" smtClean="0"/>
              <a:t>está</a:t>
            </a:r>
            <a:r>
              <a:rPr lang="en-US" baseline="0" dirty="0" smtClean="0"/>
              <a:t> </a:t>
            </a:r>
            <a:r>
              <a:rPr lang="en-US" baseline="0" dirty="0" err="1" smtClean="0"/>
              <a:t>sendo</a:t>
            </a:r>
            <a:r>
              <a:rPr lang="en-US" baseline="0" dirty="0" smtClean="0"/>
              <a:t> </a:t>
            </a:r>
            <a:r>
              <a:rPr lang="en-US" baseline="0" dirty="0" err="1" smtClean="0"/>
              <a:t>testado</a:t>
            </a:r>
            <a:r>
              <a:rPr lang="en-US" baseline="0" dirty="0" smtClean="0"/>
              <a:t> </a:t>
            </a:r>
            <a:r>
              <a:rPr lang="en-US" baseline="0" dirty="0" err="1" smtClean="0"/>
              <a:t>em</a:t>
            </a:r>
            <a:r>
              <a:rPr lang="en-US" baseline="0" dirty="0" smtClean="0"/>
              <a:t> </a:t>
            </a:r>
            <a:r>
              <a:rPr lang="en-US" baseline="0" dirty="0" err="1" smtClean="0"/>
              <a:t>diferentes</a:t>
            </a:r>
            <a:r>
              <a:rPr lang="en-US" baseline="0" dirty="0" smtClean="0"/>
              <a:t> </a:t>
            </a:r>
            <a:r>
              <a:rPr lang="en-US" baseline="0" dirty="0" err="1" smtClean="0"/>
              <a:t>setores</a:t>
            </a:r>
            <a:r>
              <a:rPr lang="en-US" baseline="0" dirty="0" smtClean="0"/>
              <a:t>. Um deles é o </a:t>
            </a:r>
            <a:r>
              <a:rPr lang="en-US" baseline="0" dirty="0" err="1" smtClean="0"/>
              <a:t>setor</a:t>
            </a:r>
            <a:r>
              <a:rPr lang="en-US" baseline="0" dirty="0" smtClean="0"/>
              <a:t> </a:t>
            </a:r>
            <a:r>
              <a:rPr lang="en-US" baseline="0" dirty="0" err="1" smtClean="0"/>
              <a:t>médico</a:t>
            </a:r>
            <a:r>
              <a:rPr lang="en-US" baseline="0" dirty="0" smtClean="0"/>
              <a:t> </a:t>
            </a:r>
            <a:r>
              <a:rPr lang="en-US" baseline="0" dirty="0" err="1" smtClean="0"/>
              <a:t>onde</a:t>
            </a:r>
            <a:r>
              <a:rPr lang="en-US" baseline="0" dirty="0" smtClean="0"/>
              <a:t> </a:t>
            </a:r>
            <a:r>
              <a:rPr lang="en-US" baseline="0" dirty="0" err="1" smtClean="0"/>
              <a:t>pode</a:t>
            </a:r>
            <a:r>
              <a:rPr lang="en-US" baseline="0" dirty="0" smtClean="0"/>
              <a:t>-se </a:t>
            </a:r>
            <a:r>
              <a:rPr lang="en-US" baseline="0" dirty="0" err="1" smtClean="0"/>
              <a:t>localizar</a:t>
            </a:r>
            <a:r>
              <a:rPr lang="en-US" baseline="0" dirty="0" smtClean="0"/>
              <a:t> </a:t>
            </a:r>
            <a:r>
              <a:rPr lang="en-US" baseline="0" dirty="0" err="1" smtClean="0"/>
              <a:t>pacientes</a:t>
            </a:r>
            <a:r>
              <a:rPr lang="en-US" baseline="0" dirty="0" smtClean="0"/>
              <a:t>, </a:t>
            </a:r>
            <a:r>
              <a:rPr lang="en-US" baseline="0" dirty="0" err="1" smtClean="0"/>
              <a:t>equipe</a:t>
            </a:r>
            <a:r>
              <a:rPr lang="en-US" baseline="0" dirty="0" smtClean="0"/>
              <a:t> </a:t>
            </a:r>
            <a:r>
              <a:rPr lang="en-US" baseline="0" dirty="0" err="1" smtClean="0"/>
              <a:t>médica</a:t>
            </a:r>
            <a:r>
              <a:rPr lang="en-US" baseline="0" dirty="0" smtClean="0"/>
              <a:t> e </a:t>
            </a:r>
            <a:r>
              <a:rPr lang="en-US" baseline="0" dirty="0" err="1" smtClean="0"/>
              <a:t>equipamentos</a:t>
            </a:r>
            <a:r>
              <a:rPr lang="en-US" baseline="0" dirty="0" smtClean="0"/>
              <a:t>.</a:t>
            </a:r>
          </a:p>
          <a:p>
            <a:r>
              <a:rPr lang="en-US" baseline="0" dirty="0" smtClean="0"/>
              <a:t>	RTLS </a:t>
            </a:r>
            <a:r>
              <a:rPr lang="en-US" baseline="0" dirty="0" err="1" smtClean="0"/>
              <a:t>são</a:t>
            </a:r>
            <a:r>
              <a:rPr lang="en-US" baseline="0" dirty="0" smtClean="0"/>
              <a:t> </a:t>
            </a:r>
            <a:r>
              <a:rPr lang="en-US" baseline="0" dirty="0" err="1" smtClean="0"/>
              <a:t>sistemas</a:t>
            </a:r>
            <a:r>
              <a:rPr lang="en-US" baseline="0" dirty="0" smtClean="0"/>
              <a:t> </a:t>
            </a:r>
            <a:r>
              <a:rPr lang="en-US" baseline="0" dirty="0" err="1" smtClean="0"/>
              <a:t>completamente</a:t>
            </a:r>
            <a:r>
              <a:rPr lang="en-US" baseline="0" dirty="0" smtClean="0"/>
              <a:t> </a:t>
            </a:r>
            <a:r>
              <a:rPr lang="en-US" baseline="0" dirty="0" err="1" smtClean="0"/>
              <a:t>automatizados</a:t>
            </a:r>
            <a:r>
              <a:rPr lang="en-US" baseline="0" dirty="0" smtClean="0"/>
              <a:t> </a:t>
            </a:r>
            <a:r>
              <a:rPr lang="en-US" baseline="0" dirty="0" err="1" smtClean="0"/>
              <a:t>que</a:t>
            </a:r>
            <a:r>
              <a:rPr lang="en-US" baseline="0" dirty="0" smtClean="0"/>
              <a:t> </a:t>
            </a:r>
            <a:r>
              <a:rPr lang="en-US" baseline="0" dirty="0" err="1" smtClean="0"/>
              <a:t>monitoram</a:t>
            </a:r>
            <a:r>
              <a:rPr lang="en-US" baseline="0" dirty="0" smtClean="0"/>
              <a:t> </a:t>
            </a:r>
            <a:r>
              <a:rPr lang="en-US" baseline="0" dirty="0" err="1" smtClean="0"/>
              <a:t>continuamente</a:t>
            </a:r>
            <a:r>
              <a:rPr lang="en-US" baseline="0" dirty="0" smtClean="0"/>
              <a:t> a </a:t>
            </a:r>
            <a:r>
              <a:rPr lang="en-US" baseline="0" dirty="0" err="1" smtClean="0"/>
              <a:t>localizaçao</a:t>
            </a:r>
            <a:r>
              <a:rPr lang="en-US" baseline="0" dirty="0" smtClean="0"/>
              <a:t> de </a:t>
            </a:r>
            <a:r>
              <a:rPr lang="en-US" baseline="0" dirty="0" err="1" smtClean="0"/>
              <a:t>pessoas</a:t>
            </a:r>
            <a:r>
              <a:rPr lang="en-US" baseline="0" dirty="0" smtClean="0"/>
              <a:t> e </a:t>
            </a:r>
            <a:r>
              <a:rPr lang="en-US" baseline="0" dirty="0" err="1" smtClean="0"/>
              <a:t>objetos</a:t>
            </a:r>
            <a:r>
              <a:rPr lang="en-US" baseline="0" dirty="0" smtClean="0"/>
              <a:t>.</a:t>
            </a:r>
          </a:p>
          <a:p>
            <a:r>
              <a:rPr lang="en-US" baseline="0" dirty="0" err="1" smtClean="0"/>
              <a:t>Os</a:t>
            </a:r>
            <a:r>
              <a:rPr lang="en-US" baseline="0" dirty="0" smtClean="0"/>
              <a:t> </a:t>
            </a:r>
            <a:r>
              <a:rPr lang="en-US" baseline="0" dirty="0" err="1" smtClean="0"/>
              <a:t>primeiros</a:t>
            </a:r>
            <a:r>
              <a:rPr lang="en-US" baseline="0" dirty="0" smtClean="0"/>
              <a:t> </a:t>
            </a:r>
            <a:r>
              <a:rPr lang="en-US" baseline="0" dirty="0" err="1" smtClean="0"/>
              <a:t>sistemas</a:t>
            </a:r>
            <a:r>
              <a:rPr lang="en-US" baseline="0" dirty="0" smtClean="0"/>
              <a:t> RTLS </a:t>
            </a:r>
            <a:r>
              <a:rPr lang="en-US" baseline="0" dirty="0" err="1" smtClean="0"/>
              <a:t>geralmente</a:t>
            </a:r>
            <a:r>
              <a:rPr lang="en-US" baseline="0" dirty="0" smtClean="0"/>
              <a:t> </a:t>
            </a:r>
            <a:r>
              <a:rPr lang="en-US" baseline="0" dirty="0" err="1" smtClean="0"/>
              <a:t>usavam</a:t>
            </a:r>
            <a:r>
              <a:rPr lang="en-US" baseline="0" dirty="0" smtClean="0"/>
              <a:t> </a:t>
            </a:r>
            <a:r>
              <a:rPr lang="en-US" baseline="0" dirty="0" err="1" smtClean="0"/>
              <a:t>frequências</a:t>
            </a:r>
            <a:r>
              <a:rPr lang="en-US" baseline="0" dirty="0" smtClean="0"/>
              <a:t> </a:t>
            </a:r>
            <a:r>
              <a:rPr lang="en-US" baseline="0" dirty="0" err="1" smtClean="0"/>
              <a:t>sem</a:t>
            </a:r>
            <a:r>
              <a:rPr lang="en-US" baseline="0" dirty="0" smtClean="0"/>
              <a:t> </a:t>
            </a:r>
            <a:r>
              <a:rPr lang="en-US" baseline="0" dirty="0" err="1" smtClean="0"/>
              <a:t>licença</a:t>
            </a:r>
            <a:r>
              <a:rPr lang="en-US" baseline="0" dirty="0" smtClean="0"/>
              <a:t> (408,433,900 MHz , </a:t>
            </a:r>
            <a:r>
              <a:rPr lang="en-US" baseline="0" dirty="0" err="1" smtClean="0"/>
              <a:t>etc</a:t>
            </a:r>
            <a:r>
              <a:rPr lang="en-US" baseline="0" dirty="0" smtClean="0"/>
              <a:t>) </a:t>
            </a:r>
            <a:r>
              <a:rPr lang="en-US" baseline="0" dirty="0" err="1" smtClean="0"/>
              <a:t>para</a:t>
            </a:r>
            <a:r>
              <a:rPr lang="en-US" baseline="0" dirty="0" smtClean="0"/>
              <a:t> a interface. </a:t>
            </a:r>
            <a:r>
              <a:rPr lang="en-US" baseline="0" dirty="0" err="1" smtClean="0"/>
              <a:t>Estas</a:t>
            </a:r>
            <a:r>
              <a:rPr lang="en-US" baseline="0" dirty="0" smtClean="0"/>
              <a:t> </a:t>
            </a:r>
            <a:r>
              <a:rPr lang="en-US" baseline="0" dirty="0" err="1" smtClean="0"/>
              <a:t>tecnologias</a:t>
            </a:r>
            <a:r>
              <a:rPr lang="en-US" baseline="0" dirty="0" smtClean="0"/>
              <a:t> </a:t>
            </a:r>
            <a:r>
              <a:rPr lang="en-US" baseline="0" dirty="0" err="1" smtClean="0"/>
              <a:t>necessitavam</a:t>
            </a:r>
            <a:r>
              <a:rPr lang="en-US" baseline="0" dirty="0" smtClean="0"/>
              <a:t> de hardware </a:t>
            </a:r>
            <a:r>
              <a:rPr lang="en-US" baseline="0" dirty="0" err="1" smtClean="0"/>
              <a:t>adicional</a:t>
            </a:r>
            <a:r>
              <a:rPr lang="en-US" baseline="0" dirty="0" smtClean="0"/>
              <a:t> de </a:t>
            </a:r>
            <a:r>
              <a:rPr lang="en-US" baseline="0" dirty="0" err="1" smtClean="0"/>
              <a:t>infraestrutura</a:t>
            </a:r>
            <a:r>
              <a:rPr lang="en-US" baseline="0" dirty="0" smtClean="0"/>
              <a:t> </a:t>
            </a:r>
            <a:r>
              <a:rPr lang="en-US" baseline="0" dirty="0" err="1" smtClean="0"/>
              <a:t>para</a:t>
            </a:r>
            <a:r>
              <a:rPr lang="en-US" baseline="0" dirty="0" smtClean="0"/>
              <a:t> se </a:t>
            </a:r>
            <a:r>
              <a:rPr lang="en-US" baseline="0" dirty="0" err="1" smtClean="0"/>
              <a:t>comunicar</a:t>
            </a:r>
            <a:r>
              <a:rPr lang="en-US" baseline="0" dirty="0" smtClean="0"/>
              <a:t>.</a:t>
            </a:r>
          </a:p>
          <a:p>
            <a:r>
              <a:rPr lang="en-US" baseline="0" dirty="0" smtClean="0"/>
              <a:t>	</a:t>
            </a:r>
            <a:r>
              <a:rPr lang="en-US" baseline="0" dirty="0" err="1" smtClean="0"/>
              <a:t>Por</a:t>
            </a:r>
            <a:r>
              <a:rPr lang="en-US" baseline="0" dirty="0" smtClean="0"/>
              <a:t> </a:t>
            </a:r>
            <a:r>
              <a:rPr lang="en-US" baseline="0" dirty="0" err="1" smtClean="0"/>
              <a:t>conta</a:t>
            </a:r>
            <a:r>
              <a:rPr lang="en-US" baseline="0" dirty="0" smtClean="0"/>
              <a:t> do </a:t>
            </a:r>
            <a:r>
              <a:rPr lang="en-US" baseline="0" dirty="0" err="1" smtClean="0"/>
              <a:t>sucesso</a:t>
            </a:r>
            <a:r>
              <a:rPr lang="en-US" baseline="0" dirty="0" smtClean="0"/>
              <a:t> e da </a:t>
            </a:r>
            <a:r>
              <a:rPr lang="en-US" baseline="0" dirty="0" err="1" smtClean="0"/>
              <a:t>difusão</a:t>
            </a:r>
            <a:r>
              <a:rPr lang="en-US" baseline="0" dirty="0" smtClean="0"/>
              <a:t> do IEEE 802.11, um novo </a:t>
            </a:r>
            <a:r>
              <a:rPr lang="en-US" baseline="0" dirty="0" err="1" smtClean="0"/>
              <a:t>grupo</a:t>
            </a:r>
            <a:r>
              <a:rPr lang="en-US" baseline="0" dirty="0" smtClean="0"/>
              <a:t> de </a:t>
            </a:r>
            <a:r>
              <a:rPr lang="en-US" baseline="0" dirty="0" err="1" smtClean="0"/>
              <a:t>sistemas</a:t>
            </a:r>
            <a:r>
              <a:rPr lang="en-US" baseline="0" dirty="0" smtClean="0"/>
              <a:t> </a:t>
            </a:r>
            <a:r>
              <a:rPr lang="en-US" baseline="0" dirty="0" err="1" smtClean="0"/>
              <a:t>emergiram</a:t>
            </a:r>
            <a:r>
              <a:rPr lang="en-US" baseline="0" dirty="0" smtClean="0"/>
              <a:t>. Este nova </a:t>
            </a:r>
            <a:r>
              <a:rPr lang="en-US" baseline="0" dirty="0" err="1" smtClean="0"/>
              <a:t>geração</a:t>
            </a:r>
            <a:r>
              <a:rPr lang="en-US" baseline="0" dirty="0" smtClean="0"/>
              <a:t> </a:t>
            </a:r>
            <a:r>
              <a:rPr lang="en-US" baseline="0" dirty="0" err="1" smtClean="0"/>
              <a:t>não</a:t>
            </a:r>
            <a:r>
              <a:rPr lang="en-US" baseline="0" dirty="0" smtClean="0"/>
              <a:t> </a:t>
            </a:r>
            <a:r>
              <a:rPr lang="en-US" baseline="0" dirty="0" err="1" smtClean="0"/>
              <a:t>necessita</a:t>
            </a:r>
            <a:r>
              <a:rPr lang="en-US" baseline="0" dirty="0" smtClean="0"/>
              <a:t> hardware </a:t>
            </a:r>
            <a:r>
              <a:rPr lang="en-US" baseline="0" dirty="0" err="1" smtClean="0"/>
              <a:t>adicional</a:t>
            </a:r>
            <a:r>
              <a:rPr lang="en-US" baseline="0" dirty="0" smtClean="0"/>
              <a:t> </a:t>
            </a:r>
            <a:r>
              <a:rPr lang="en-US" baseline="0" dirty="0" err="1" smtClean="0"/>
              <a:t>para</a:t>
            </a:r>
            <a:r>
              <a:rPr lang="en-US" baseline="0" dirty="0" smtClean="0"/>
              <a:t> se </a:t>
            </a:r>
            <a:r>
              <a:rPr lang="en-US" baseline="0" dirty="0" err="1" smtClean="0"/>
              <a:t>comunicar</a:t>
            </a:r>
            <a:r>
              <a:rPr lang="en-US" baseline="0" dirty="0" smtClean="0"/>
              <a:t> com </a:t>
            </a:r>
            <a:r>
              <a:rPr lang="en-US" baseline="0" dirty="0" err="1" smtClean="0"/>
              <a:t>os</a:t>
            </a:r>
            <a:r>
              <a:rPr lang="en-US" baseline="0" dirty="0" smtClean="0"/>
              <a:t> </a:t>
            </a:r>
            <a:r>
              <a:rPr lang="en-US" baseline="0" dirty="0" err="1" smtClean="0"/>
              <a:t>pontos</a:t>
            </a:r>
            <a:r>
              <a:rPr lang="en-US" baseline="0" dirty="0" smtClean="0"/>
              <a:t> de </a:t>
            </a:r>
            <a:r>
              <a:rPr lang="en-US" baseline="0" dirty="0" err="1" smtClean="0"/>
              <a:t>acesso</a:t>
            </a:r>
            <a:r>
              <a:rPr lang="en-US" baseline="0" dirty="0" smtClean="0"/>
              <a:t> 802.11.  </a:t>
            </a:r>
            <a:endParaRPr lang="en-US" dirty="0" smtClean="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43</a:t>
            </a:fld>
            <a:endParaRPr lang="pt-BR"/>
          </a:p>
        </p:txBody>
      </p:sp>
    </p:spTree>
    <p:extLst>
      <p:ext uri="{BB962C8B-B14F-4D97-AF65-F5344CB8AC3E}">
        <p14:creationId xmlns:p14="http://schemas.microsoft.com/office/powerpoint/2010/main" val="371407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aseline="0" dirty="0" err="1" smtClean="0"/>
              <a:t>Existem</a:t>
            </a:r>
            <a:r>
              <a:rPr lang="en-US" baseline="0" dirty="0" smtClean="0"/>
              <a:t> </a:t>
            </a:r>
            <a:r>
              <a:rPr lang="en-US" baseline="0" dirty="0" err="1" smtClean="0"/>
              <a:t>três</a:t>
            </a:r>
            <a:r>
              <a:rPr lang="en-US" baseline="0" dirty="0" smtClean="0"/>
              <a:t> </a:t>
            </a:r>
            <a:r>
              <a:rPr lang="en-US" baseline="0" dirty="0" err="1" smtClean="0"/>
              <a:t>principais</a:t>
            </a:r>
            <a:r>
              <a:rPr lang="en-US" baseline="0" dirty="0" smtClean="0"/>
              <a:t> </a:t>
            </a:r>
            <a:r>
              <a:rPr lang="en-US" baseline="0" dirty="0" err="1" smtClean="0"/>
              <a:t>conceitos</a:t>
            </a:r>
            <a:r>
              <a:rPr lang="en-US" baseline="0" dirty="0" smtClean="0"/>
              <a:t> </a:t>
            </a:r>
            <a:r>
              <a:rPr lang="en-US" baseline="0" dirty="0" err="1" smtClean="0"/>
              <a:t>tecnologicos</a:t>
            </a:r>
            <a:r>
              <a:rPr lang="en-US" baseline="0" dirty="0" smtClean="0"/>
              <a:t>, </a:t>
            </a:r>
            <a:r>
              <a:rPr lang="en-US" baseline="0" dirty="0" err="1" smtClean="0"/>
              <a:t>que</a:t>
            </a:r>
            <a:r>
              <a:rPr lang="en-US" baseline="0" dirty="0" smtClean="0"/>
              <a:t> divide o RTLS </a:t>
            </a:r>
            <a:r>
              <a:rPr lang="en-US" baseline="0" dirty="0" err="1" smtClean="0"/>
              <a:t>quanto</a:t>
            </a:r>
            <a:r>
              <a:rPr lang="en-US" baseline="0" dirty="0" smtClean="0"/>
              <a:t> a forma de </a:t>
            </a:r>
            <a:r>
              <a:rPr lang="en-US" baseline="0" dirty="0" err="1" smtClean="0"/>
              <a:t>localizar</a:t>
            </a:r>
            <a:r>
              <a:rPr lang="en-US" baseline="0" dirty="0" smtClean="0"/>
              <a:t> um </a:t>
            </a:r>
            <a:r>
              <a:rPr lang="en-US" baseline="0" dirty="0" err="1" smtClean="0"/>
              <a:t>cliente</a:t>
            </a:r>
            <a:r>
              <a:rPr lang="en-US" baseline="0" dirty="0" smtClean="0"/>
              <a:t>:</a:t>
            </a:r>
            <a:endParaRPr lang="en-US" dirty="0" smtClean="0"/>
          </a:p>
          <a:p>
            <a:r>
              <a:rPr lang="en-US" dirty="0" smtClean="0"/>
              <a:t>	• Nearest Access Point (Ponto</a:t>
            </a:r>
            <a:r>
              <a:rPr lang="en-US" baseline="0" dirty="0" smtClean="0"/>
              <a:t> de </a:t>
            </a:r>
            <a:r>
              <a:rPr lang="en-US" baseline="0" dirty="0" err="1" smtClean="0"/>
              <a:t>Acesso</a:t>
            </a:r>
            <a:r>
              <a:rPr lang="en-US" baseline="0" dirty="0" smtClean="0"/>
              <a:t> </a:t>
            </a:r>
            <a:r>
              <a:rPr lang="en-US" baseline="0" dirty="0" err="1" smtClean="0"/>
              <a:t>mais</a:t>
            </a:r>
            <a:r>
              <a:rPr lang="en-US" baseline="0" dirty="0" smtClean="0"/>
              <a:t> </a:t>
            </a:r>
            <a:r>
              <a:rPr lang="en-US" baseline="0" dirty="0" err="1" smtClean="0"/>
              <a:t>próximo</a:t>
            </a:r>
            <a:r>
              <a:rPr lang="en-US" baseline="0" dirty="0" smtClean="0"/>
              <a:t>)</a:t>
            </a:r>
            <a:endParaRPr lang="en-US" dirty="0" smtClean="0"/>
          </a:p>
          <a:p>
            <a:r>
              <a:rPr lang="en-US" dirty="0" smtClean="0"/>
              <a:t>	• Time Difference on Arrival (</a:t>
            </a:r>
            <a:r>
              <a:rPr lang="en-US" dirty="0" err="1" smtClean="0"/>
              <a:t>TDoA</a:t>
            </a:r>
            <a:r>
              <a:rPr lang="en-US" dirty="0" smtClean="0"/>
              <a:t>). (</a:t>
            </a:r>
            <a:r>
              <a:rPr lang="en-US" dirty="0" err="1" smtClean="0"/>
              <a:t>Difença</a:t>
            </a:r>
            <a:r>
              <a:rPr lang="en-US" dirty="0" smtClean="0"/>
              <a:t> de tempo de </a:t>
            </a:r>
            <a:r>
              <a:rPr lang="en-US" dirty="0" err="1" smtClean="0"/>
              <a:t>chegada</a:t>
            </a:r>
            <a:r>
              <a:rPr lang="en-US" dirty="0" smtClean="0"/>
              <a:t>)</a:t>
            </a:r>
          </a:p>
          <a:p>
            <a:r>
              <a:rPr lang="en-US" dirty="0" smtClean="0"/>
              <a:t>	• Received Signal Strength Indicator. ( </a:t>
            </a:r>
            <a:r>
              <a:rPr lang="en-US" dirty="0" err="1" smtClean="0"/>
              <a:t>Indicador</a:t>
            </a:r>
            <a:r>
              <a:rPr lang="en-US" baseline="0" dirty="0" smtClean="0"/>
              <a:t> de </a:t>
            </a:r>
            <a:r>
              <a:rPr lang="en-US" baseline="0" dirty="0" err="1" smtClean="0"/>
              <a:t>força</a:t>
            </a:r>
            <a:r>
              <a:rPr lang="en-US" baseline="0" dirty="0" smtClean="0"/>
              <a:t> do </a:t>
            </a:r>
            <a:r>
              <a:rPr lang="en-US" baseline="0" dirty="0" err="1" smtClean="0"/>
              <a:t>sinal</a:t>
            </a:r>
            <a:r>
              <a:rPr lang="en-US" baseline="0" dirty="0" smtClean="0"/>
              <a:t> </a:t>
            </a:r>
            <a:r>
              <a:rPr lang="en-US" baseline="0" dirty="0" err="1" smtClean="0"/>
              <a:t>recebido</a:t>
            </a:r>
            <a:r>
              <a:rPr lang="en-US" baseline="0" dirty="0" smtClean="0"/>
              <a:t>)</a:t>
            </a:r>
          </a:p>
          <a:p>
            <a:endParaRPr lang="en-US" dirty="0" smtClean="0"/>
          </a:p>
          <a:p>
            <a:r>
              <a:rPr lang="en-US" dirty="0" smtClean="0"/>
              <a:t>	O </a:t>
            </a:r>
            <a:r>
              <a:rPr lang="en-US" dirty="0" err="1" smtClean="0"/>
              <a:t>primeiro</a:t>
            </a:r>
            <a:r>
              <a:rPr lang="en-US" dirty="0" smtClean="0"/>
              <a:t>, Nearest Access Point é </a:t>
            </a:r>
            <a:r>
              <a:rPr lang="en-US" dirty="0" err="1" smtClean="0"/>
              <a:t>usado</a:t>
            </a:r>
            <a:r>
              <a:rPr lang="en-US" dirty="0" smtClean="0"/>
              <a:t> </a:t>
            </a:r>
            <a:r>
              <a:rPr lang="en-US" dirty="0" err="1" smtClean="0"/>
              <a:t>em</a:t>
            </a:r>
            <a:r>
              <a:rPr lang="en-US" baseline="0" dirty="0" smtClean="0"/>
              <a:t> </a:t>
            </a:r>
            <a:r>
              <a:rPr lang="en-US" baseline="0" dirty="0" err="1" smtClean="0"/>
              <a:t>ambientes</a:t>
            </a:r>
            <a:r>
              <a:rPr lang="en-US" baseline="0" dirty="0" smtClean="0"/>
              <a:t> </a:t>
            </a:r>
            <a:r>
              <a:rPr lang="en-US" baseline="0" dirty="0" err="1" smtClean="0"/>
              <a:t>onde</a:t>
            </a:r>
            <a:r>
              <a:rPr lang="en-US" baseline="0" dirty="0" smtClean="0"/>
              <a:t> </a:t>
            </a:r>
            <a:r>
              <a:rPr lang="en-US" baseline="0" dirty="0" err="1" smtClean="0"/>
              <a:t>detectar</a:t>
            </a:r>
            <a:r>
              <a:rPr lang="en-US" baseline="0" dirty="0" smtClean="0"/>
              <a:t> a </a:t>
            </a:r>
            <a:r>
              <a:rPr lang="en-US" baseline="0" dirty="0" err="1" smtClean="0"/>
              <a:t>presença</a:t>
            </a:r>
            <a:r>
              <a:rPr lang="en-US" baseline="0" dirty="0" smtClean="0"/>
              <a:t> de </a:t>
            </a:r>
            <a:r>
              <a:rPr lang="en-US" baseline="0" dirty="0" err="1" smtClean="0"/>
              <a:t>uma</a:t>
            </a:r>
            <a:r>
              <a:rPr lang="en-US" baseline="0" dirty="0" smtClean="0"/>
              <a:t> tag </a:t>
            </a:r>
            <a:r>
              <a:rPr lang="en-US" baseline="0" dirty="0" err="1" smtClean="0"/>
              <a:t>em</a:t>
            </a:r>
            <a:r>
              <a:rPr lang="en-US" baseline="0" dirty="0" smtClean="0"/>
              <a:t> </a:t>
            </a:r>
            <a:r>
              <a:rPr lang="en-US" baseline="0" dirty="0" err="1" smtClean="0"/>
              <a:t>uma</a:t>
            </a:r>
            <a:r>
              <a:rPr lang="en-US" baseline="0" dirty="0" smtClean="0"/>
              <a:t> </a:t>
            </a:r>
            <a:r>
              <a:rPr lang="en-US" baseline="0" dirty="0" err="1" smtClean="0"/>
              <a:t>áera</a:t>
            </a:r>
            <a:r>
              <a:rPr lang="en-US" baseline="0" dirty="0" smtClean="0"/>
              <a:t> </a:t>
            </a:r>
            <a:r>
              <a:rPr lang="en-US" baseline="0" dirty="0" err="1" smtClean="0"/>
              <a:t>ou</a:t>
            </a:r>
            <a:r>
              <a:rPr lang="en-US" baseline="0" dirty="0" smtClean="0"/>
              <a:t> for a </a:t>
            </a:r>
            <a:r>
              <a:rPr lang="en-US" baseline="0" dirty="0" err="1" smtClean="0"/>
              <a:t>dela</a:t>
            </a:r>
            <a:r>
              <a:rPr lang="en-US" baseline="0" dirty="0" smtClean="0"/>
              <a:t> é  </a:t>
            </a:r>
            <a:r>
              <a:rPr lang="en-US" baseline="0" dirty="0" err="1" smtClean="0"/>
              <a:t>crítica</a:t>
            </a:r>
            <a:r>
              <a:rPr lang="en-US" baseline="0" dirty="0" smtClean="0"/>
              <a:t>, um </a:t>
            </a:r>
            <a:r>
              <a:rPr lang="en-US" baseline="0" dirty="0" err="1" smtClean="0"/>
              <a:t>único</a:t>
            </a:r>
            <a:r>
              <a:rPr lang="en-US" baseline="0" dirty="0" smtClean="0"/>
              <a:t> </a:t>
            </a:r>
            <a:r>
              <a:rPr lang="en-US" baseline="0" dirty="0" err="1" smtClean="0"/>
              <a:t>ponto</a:t>
            </a:r>
            <a:r>
              <a:rPr lang="en-US" baseline="0" dirty="0" smtClean="0"/>
              <a:t> de </a:t>
            </a:r>
            <a:r>
              <a:rPr lang="en-US" baseline="0" dirty="0" err="1" smtClean="0"/>
              <a:t>acesso</a:t>
            </a:r>
            <a:r>
              <a:rPr lang="en-US" baseline="0" dirty="0" smtClean="0"/>
              <a:t> </a:t>
            </a:r>
            <a:r>
              <a:rPr lang="en-US" baseline="0" dirty="0" err="1" smtClean="0"/>
              <a:t>ou</a:t>
            </a:r>
            <a:r>
              <a:rPr lang="en-US" baseline="0" dirty="0" smtClean="0"/>
              <a:t> Receptor de </a:t>
            </a:r>
            <a:r>
              <a:rPr lang="en-US" baseline="0" dirty="0" err="1" smtClean="0"/>
              <a:t>Localização</a:t>
            </a:r>
            <a:r>
              <a:rPr lang="en-US" baseline="0" dirty="0" smtClean="0"/>
              <a:t> </a:t>
            </a:r>
            <a:r>
              <a:rPr lang="en-US" baseline="0" dirty="0" err="1" smtClean="0"/>
              <a:t>pode</a:t>
            </a:r>
            <a:r>
              <a:rPr lang="en-US" baseline="0" dirty="0" smtClean="0"/>
              <a:t> </a:t>
            </a:r>
            <a:r>
              <a:rPr lang="en-US" baseline="0" dirty="0" err="1" smtClean="0"/>
              <a:t>detectar</a:t>
            </a:r>
            <a:r>
              <a:rPr lang="en-US" baseline="0" dirty="0" smtClean="0"/>
              <a:t> tags e </a:t>
            </a:r>
            <a:r>
              <a:rPr lang="en-US" baseline="0" dirty="0" err="1" smtClean="0"/>
              <a:t>dispositivos</a:t>
            </a:r>
            <a:r>
              <a:rPr lang="en-US" baseline="0" dirty="0" smtClean="0"/>
              <a:t> </a:t>
            </a:r>
            <a:r>
              <a:rPr lang="en-US" baseline="0" dirty="0" err="1" smtClean="0"/>
              <a:t>Wifi</a:t>
            </a:r>
            <a:r>
              <a:rPr lang="en-US" baseline="0" dirty="0" smtClean="0"/>
              <a:t>. </a:t>
            </a:r>
            <a:r>
              <a:rPr lang="en-US" baseline="0" dirty="0" err="1" smtClean="0"/>
              <a:t>Exemplos</a:t>
            </a:r>
            <a:r>
              <a:rPr lang="en-US" baseline="0" dirty="0" smtClean="0"/>
              <a:t> </a:t>
            </a:r>
            <a:r>
              <a:rPr lang="en-US" baseline="0" dirty="0" err="1" smtClean="0"/>
              <a:t>incluem</a:t>
            </a:r>
            <a:r>
              <a:rPr lang="en-US" baseline="0" dirty="0" smtClean="0"/>
              <a:t> </a:t>
            </a:r>
            <a:r>
              <a:rPr lang="en-US" baseline="0" dirty="0" err="1" smtClean="0"/>
              <a:t>invetários</a:t>
            </a:r>
            <a:r>
              <a:rPr lang="en-US" baseline="0" dirty="0" smtClean="0"/>
              <a:t> </a:t>
            </a:r>
            <a:r>
              <a:rPr lang="en-US" baseline="0" dirty="0" err="1" smtClean="0"/>
              <a:t>automatizados</a:t>
            </a:r>
            <a:r>
              <a:rPr lang="en-US" baseline="0" dirty="0" smtClean="0"/>
              <a:t>.</a:t>
            </a:r>
            <a:endParaRPr lang="en-US" dirty="0" smtClean="0"/>
          </a:p>
          <a:p>
            <a:r>
              <a:rPr lang="en-US" dirty="0" smtClean="0"/>
              <a:t>	</a:t>
            </a:r>
          </a:p>
          <a:p>
            <a:r>
              <a:rPr lang="en-US" dirty="0" smtClean="0"/>
              <a:t>	O </a:t>
            </a:r>
            <a:r>
              <a:rPr lang="en-US" dirty="0" err="1" smtClean="0"/>
              <a:t>segundo</a:t>
            </a:r>
            <a:r>
              <a:rPr lang="en-US" dirty="0" smtClean="0"/>
              <a:t> </a:t>
            </a:r>
            <a:r>
              <a:rPr lang="en-US" dirty="0" err="1" smtClean="0"/>
              <a:t>método</a:t>
            </a:r>
            <a:r>
              <a:rPr lang="en-US" dirty="0" smtClean="0"/>
              <a:t> Time Difference on Arrival. Este </a:t>
            </a:r>
            <a:r>
              <a:rPr lang="en-US" dirty="0" err="1" smtClean="0"/>
              <a:t>método</a:t>
            </a:r>
            <a:r>
              <a:rPr lang="en-US" dirty="0" smtClean="0"/>
              <a:t> </a:t>
            </a:r>
            <a:r>
              <a:rPr lang="en-US" dirty="0" err="1" smtClean="0"/>
              <a:t>baseia</a:t>
            </a:r>
            <a:r>
              <a:rPr lang="en-US" dirty="0" smtClean="0"/>
              <a:t>-se no tempo </a:t>
            </a:r>
            <a:r>
              <a:rPr lang="en-US" dirty="0" err="1" smtClean="0"/>
              <a:t>que</a:t>
            </a:r>
            <a:r>
              <a:rPr lang="en-US" dirty="0" smtClean="0"/>
              <a:t> um</a:t>
            </a:r>
            <a:r>
              <a:rPr lang="en-US" baseline="0" dirty="0" smtClean="0"/>
              <a:t> </a:t>
            </a:r>
            <a:r>
              <a:rPr lang="en-US" baseline="0" dirty="0" err="1" smtClean="0"/>
              <a:t>pacote</a:t>
            </a:r>
            <a:r>
              <a:rPr lang="en-US" baseline="0" dirty="0" smtClean="0"/>
              <a:t> </a:t>
            </a:r>
            <a:r>
              <a:rPr lang="en-US" baseline="0" dirty="0" err="1" smtClean="0"/>
              <a:t>precisa</a:t>
            </a:r>
            <a:r>
              <a:rPr lang="en-US" baseline="0" dirty="0" smtClean="0"/>
              <a:t> </a:t>
            </a:r>
            <a:r>
              <a:rPr lang="en-US" baseline="0" dirty="0" err="1" smtClean="0"/>
              <a:t>para</a:t>
            </a:r>
            <a:r>
              <a:rPr lang="en-US" baseline="0" dirty="0" smtClean="0"/>
              <a:t> </a:t>
            </a:r>
            <a:r>
              <a:rPr lang="en-US" baseline="0" dirty="0" err="1" smtClean="0"/>
              <a:t>ser</a:t>
            </a:r>
            <a:r>
              <a:rPr lang="en-US" baseline="0" dirty="0" smtClean="0"/>
              <a:t> </a:t>
            </a:r>
            <a:r>
              <a:rPr lang="en-US" baseline="0" dirty="0" err="1" smtClean="0"/>
              <a:t>enviado</a:t>
            </a:r>
            <a:r>
              <a:rPr lang="en-US" baseline="0" dirty="0" smtClean="0"/>
              <a:t> do </a:t>
            </a:r>
            <a:r>
              <a:rPr lang="en-US" baseline="0" dirty="0" err="1" smtClean="0"/>
              <a:t>transmimissor</a:t>
            </a:r>
            <a:r>
              <a:rPr lang="en-US" baseline="0" dirty="0" smtClean="0"/>
              <a:t> </a:t>
            </a:r>
            <a:r>
              <a:rPr lang="en-US" baseline="0" dirty="0" err="1" smtClean="0"/>
              <a:t>para</a:t>
            </a:r>
            <a:r>
              <a:rPr lang="en-US" baseline="0" dirty="0" smtClean="0"/>
              <a:t> o receptor. </a:t>
            </a:r>
            <a:r>
              <a:rPr lang="en-US" baseline="0" dirty="0" err="1" smtClean="0"/>
              <a:t>Usando</a:t>
            </a:r>
            <a:r>
              <a:rPr lang="en-US" baseline="0" dirty="0" smtClean="0"/>
              <a:t> </a:t>
            </a:r>
            <a:r>
              <a:rPr lang="en-US" baseline="0" dirty="0" err="1" smtClean="0"/>
              <a:t>wifi</a:t>
            </a:r>
            <a:r>
              <a:rPr lang="en-US" baseline="0" dirty="0" smtClean="0"/>
              <a:t> </a:t>
            </a:r>
            <a:r>
              <a:rPr lang="en-US" baseline="0" dirty="0" err="1" smtClean="0"/>
              <a:t>isto</a:t>
            </a:r>
            <a:r>
              <a:rPr lang="en-US" baseline="0" dirty="0" smtClean="0"/>
              <a:t> </a:t>
            </a:r>
            <a:r>
              <a:rPr lang="en-US" baseline="0" dirty="0" err="1" smtClean="0"/>
              <a:t>significa</a:t>
            </a:r>
            <a:r>
              <a:rPr lang="en-US" baseline="0" dirty="0" smtClean="0"/>
              <a:t> </a:t>
            </a:r>
            <a:r>
              <a:rPr lang="en-US" baseline="0" dirty="0" err="1" smtClean="0"/>
              <a:t>que</a:t>
            </a:r>
            <a:r>
              <a:rPr lang="en-US" baseline="0" dirty="0" smtClean="0"/>
              <a:t> o </a:t>
            </a:r>
            <a:r>
              <a:rPr lang="en-US" baseline="0" dirty="0" err="1" smtClean="0"/>
              <a:t>cliente</a:t>
            </a:r>
            <a:r>
              <a:rPr lang="en-US" baseline="0" dirty="0" smtClean="0"/>
              <a:t> </a:t>
            </a:r>
            <a:r>
              <a:rPr lang="en-US" baseline="0" dirty="0" err="1" smtClean="0"/>
              <a:t>envia</a:t>
            </a:r>
            <a:r>
              <a:rPr lang="en-US" baseline="0" dirty="0" smtClean="0"/>
              <a:t> um </a:t>
            </a:r>
            <a:r>
              <a:rPr lang="en-US" baseline="0" dirty="0" err="1" smtClean="0"/>
              <a:t>sinal</a:t>
            </a:r>
            <a:r>
              <a:rPr lang="en-US" baseline="0" dirty="0" smtClean="0"/>
              <a:t> </a:t>
            </a:r>
            <a:r>
              <a:rPr lang="en-US" baseline="0" dirty="0" err="1" smtClean="0"/>
              <a:t>amostral</a:t>
            </a:r>
            <a:r>
              <a:rPr lang="en-US" baseline="0" dirty="0" smtClean="0"/>
              <a:t>, o </a:t>
            </a:r>
            <a:r>
              <a:rPr lang="en-US" baseline="0" dirty="0" err="1" smtClean="0"/>
              <a:t>qual</a:t>
            </a:r>
            <a:r>
              <a:rPr lang="en-US" baseline="0" dirty="0" smtClean="0"/>
              <a:t>  é </a:t>
            </a:r>
            <a:r>
              <a:rPr lang="en-US" baseline="0" dirty="0" err="1" smtClean="0"/>
              <a:t>recebido</a:t>
            </a:r>
            <a:r>
              <a:rPr lang="en-US" baseline="0" dirty="0" smtClean="0"/>
              <a:t> </a:t>
            </a:r>
            <a:r>
              <a:rPr lang="en-US" baseline="0" dirty="0" err="1" smtClean="0"/>
              <a:t>pelo</a:t>
            </a:r>
            <a:r>
              <a:rPr lang="en-US" baseline="0" dirty="0" smtClean="0"/>
              <a:t> </a:t>
            </a:r>
            <a:r>
              <a:rPr lang="en-US" baseline="0" dirty="0" err="1" smtClean="0"/>
              <a:t>ponto</a:t>
            </a:r>
            <a:r>
              <a:rPr lang="en-US" baseline="0" dirty="0" smtClean="0"/>
              <a:t> de </a:t>
            </a:r>
            <a:r>
              <a:rPr lang="en-US" baseline="0" dirty="0" err="1" smtClean="0"/>
              <a:t>acesso</a:t>
            </a:r>
            <a:r>
              <a:rPr lang="en-US" baseline="0" dirty="0" smtClean="0"/>
              <a:t>. </a:t>
            </a:r>
            <a:r>
              <a:rPr lang="en-US" baseline="0" dirty="0" err="1" smtClean="0"/>
              <a:t>Sabendo</a:t>
            </a:r>
            <a:r>
              <a:rPr lang="en-US" baseline="0" dirty="0" smtClean="0"/>
              <a:t> a </a:t>
            </a:r>
            <a:r>
              <a:rPr lang="en-US" baseline="0" dirty="0" err="1" smtClean="0"/>
              <a:t>diferença</a:t>
            </a:r>
            <a:r>
              <a:rPr lang="en-US" baseline="0" dirty="0" smtClean="0"/>
              <a:t> de tempo, a </a:t>
            </a:r>
            <a:r>
              <a:rPr lang="en-US" baseline="0" dirty="0" err="1" smtClean="0"/>
              <a:t>distância</a:t>
            </a:r>
            <a:r>
              <a:rPr lang="en-US" baseline="0" dirty="0" smtClean="0"/>
              <a:t> entre o PA e o </a:t>
            </a:r>
            <a:r>
              <a:rPr lang="en-US" baseline="0" dirty="0" err="1" smtClean="0"/>
              <a:t>cliente</a:t>
            </a:r>
            <a:r>
              <a:rPr lang="en-US" baseline="0" dirty="0" smtClean="0"/>
              <a:t> </a:t>
            </a:r>
            <a:r>
              <a:rPr lang="en-US" baseline="0" dirty="0" err="1" smtClean="0"/>
              <a:t>pode</a:t>
            </a:r>
            <a:r>
              <a:rPr lang="en-US" baseline="0" dirty="0" smtClean="0"/>
              <a:t> </a:t>
            </a:r>
            <a:r>
              <a:rPr lang="en-US" baseline="0" dirty="0" err="1" smtClean="0"/>
              <a:t>ser</a:t>
            </a:r>
            <a:r>
              <a:rPr lang="en-US" baseline="0" dirty="0" smtClean="0"/>
              <a:t> </a:t>
            </a:r>
            <a:r>
              <a:rPr lang="en-US" baseline="0" dirty="0" err="1" smtClean="0"/>
              <a:t>calculado</a:t>
            </a:r>
            <a:r>
              <a:rPr lang="en-US" baseline="0" dirty="0" smtClean="0"/>
              <a:t>. </a:t>
            </a:r>
            <a:r>
              <a:rPr lang="en-US" baseline="0" dirty="0" err="1" smtClean="0"/>
              <a:t>Em</a:t>
            </a:r>
            <a:r>
              <a:rPr lang="en-US" baseline="0" dirty="0" smtClean="0"/>
              <a:t> um </a:t>
            </a:r>
            <a:r>
              <a:rPr lang="en-US" baseline="0" dirty="0" err="1" smtClean="0"/>
              <a:t>sistema</a:t>
            </a:r>
            <a:r>
              <a:rPr lang="en-US" baseline="0" dirty="0" smtClean="0"/>
              <a:t> com </a:t>
            </a:r>
            <a:r>
              <a:rPr lang="en-US" baseline="0" dirty="0" err="1" smtClean="0"/>
              <a:t>pelo</a:t>
            </a:r>
            <a:r>
              <a:rPr lang="en-US" baseline="0" dirty="0" smtClean="0"/>
              <a:t> </a:t>
            </a:r>
            <a:r>
              <a:rPr lang="en-US" baseline="0" dirty="0" err="1" smtClean="0"/>
              <a:t>menos</a:t>
            </a:r>
            <a:r>
              <a:rPr lang="en-US" baseline="0" dirty="0" smtClean="0"/>
              <a:t> </a:t>
            </a:r>
            <a:r>
              <a:rPr lang="en-US" baseline="0" dirty="0" err="1" smtClean="0"/>
              <a:t>três</a:t>
            </a:r>
            <a:r>
              <a:rPr lang="en-US" baseline="0" dirty="0" smtClean="0"/>
              <a:t> </a:t>
            </a:r>
            <a:r>
              <a:rPr lang="en-US" baseline="0" dirty="0" err="1" smtClean="0"/>
              <a:t>pontos</a:t>
            </a:r>
            <a:r>
              <a:rPr lang="en-US" baseline="0" dirty="0" smtClean="0"/>
              <a:t> de </a:t>
            </a:r>
            <a:r>
              <a:rPr lang="en-US" baseline="0" dirty="0" err="1" smtClean="0"/>
              <a:t>acessos</a:t>
            </a:r>
            <a:r>
              <a:rPr lang="en-US" baseline="0" dirty="0" smtClean="0"/>
              <a:t>, é </a:t>
            </a:r>
            <a:r>
              <a:rPr lang="en-US" baseline="0" dirty="0" err="1" smtClean="0"/>
              <a:t>possível</a:t>
            </a:r>
            <a:r>
              <a:rPr lang="en-US" baseline="0" dirty="0" smtClean="0"/>
              <a:t> </a:t>
            </a:r>
            <a:r>
              <a:rPr lang="en-US" baseline="0" dirty="0" err="1" smtClean="0"/>
              <a:t>estimar</a:t>
            </a:r>
            <a:r>
              <a:rPr lang="en-US" baseline="0" dirty="0" smtClean="0"/>
              <a:t> a </a:t>
            </a:r>
            <a:r>
              <a:rPr lang="en-US" baseline="0" dirty="0" err="1" smtClean="0"/>
              <a:t>localização</a:t>
            </a:r>
            <a:r>
              <a:rPr lang="en-US" baseline="0" dirty="0" smtClean="0"/>
              <a:t> do </a:t>
            </a:r>
            <a:r>
              <a:rPr lang="en-US" baseline="0" dirty="0" err="1" smtClean="0"/>
              <a:t>cliente</a:t>
            </a:r>
            <a:r>
              <a:rPr lang="en-US" baseline="0" dirty="0" smtClean="0"/>
              <a:t>.</a:t>
            </a:r>
          </a:p>
          <a:p>
            <a:endParaRPr lang="en-US" baseline="0" dirty="0" smtClean="0"/>
          </a:p>
          <a:p>
            <a:r>
              <a:rPr lang="en-US" baseline="0" dirty="0" smtClean="0"/>
              <a:t>	A </a:t>
            </a:r>
            <a:r>
              <a:rPr lang="en-US" baseline="0" dirty="0" err="1" smtClean="0"/>
              <a:t>terceira</a:t>
            </a:r>
            <a:r>
              <a:rPr lang="en-US" baseline="0" dirty="0" smtClean="0"/>
              <a:t> </a:t>
            </a:r>
            <a:r>
              <a:rPr lang="en-US" baseline="0" dirty="0" err="1" smtClean="0"/>
              <a:t>tecnologia</a:t>
            </a:r>
            <a:r>
              <a:rPr lang="en-US" baseline="0" dirty="0" smtClean="0"/>
              <a:t> é </a:t>
            </a:r>
            <a:r>
              <a:rPr lang="en-US" baseline="0" dirty="0" err="1" smtClean="0"/>
              <a:t>chamada</a:t>
            </a:r>
            <a:r>
              <a:rPr lang="en-US" baseline="0" dirty="0" smtClean="0"/>
              <a:t> </a:t>
            </a:r>
            <a:r>
              <a:rPr lang="en-US" dirty="0" smtClean="0"/>
              <a:t>Received Signal Strength Indicator. </a:t>
            </a:r>
            <a:r>
              <a:rPr lang="en-US" dirty="0" err="1" smtClean="0"/>
              <a:t>Neste</a:t>
            </a:r>
            <a:r>
              <a:rPr lang="en-US" dirty="0" smtClean="0"/>
              <a:t> </a:t>
            </a:r>
            <a:r>
              <a:rPr lang="en-US" dirty="0" err="1" smtClean="0"/>
              <a:t>método</a:t>
            </a:r>
            <a:r>
              <a:rPr lang="en-US" dirty="0" smtClean="0"/>
              <a:t> o </a:t>
            </a:r>
            <a:r>
              <a:rPr lang="en-US" dirty="0" err="1" smtClean="0"/>
              <a:t>dispositivo</a:t>
            </a:r>
            <a:r>
              <a:rPr lang="en-US" baseline="0" dirty="0" smtClean="0"/>
              <a:t> </a:t>
            </a:r>
            <a:r>
              <a:rPr lang="en-US" baseline="0" dirty="0" err="1" smtClean="0"/>
              <a:t>cliente</a:t>
            </a:r>
            <a:r>
              <a:rPr lang="en-US" baseline="0" dirty="0" smtClean="0"/>
              <a:t> </a:t>
            </a:r>
            <a:r>
              <a:rPr lang="en-US" baseline="0" dirty="0" err="1" smtClean="0"/>
              <a:t>mede</a:t>
            </a:r>
            <a:r>
              <a:rPr lang="en-US" baseline="0" dirty="0" smtClean="0"/>
              <a:t> a </a:t>
            </a:r>
            <a:r>
              <a:rPr lang="en-US" baseline="0" dirty="0" err="1" smtClean="0"/>
              <a:t>força</a:t>
            </a:r>
            <a:r>
              <a:rPr lang="en-US" baseline="0" dirty="0" smtClean="0"/>
              <a:t> do </a:t>
            </a:r>
            <a:r>
              <a:rPr lang="en-US" baseline="0" dirty="0" err="1" smtClean="0"/>
              <a:t>sinal</a:t>
            </a:r>
            <a:r>
              <a:rPr lang="en-US" baseline="0" dirty="0" smtClean="0"/>
              <a:t> dos </a:t>
            </a:r>
            <a:r>
              <a:rPr lang="en-US" baseline="0" dirty="0" err="1" smtClean="0"/>
              <a:t>pontos</a:t>
            </a:r>
            <a:r>
              <a:rPr lang="en-US" baseline="0" dirty="0" smtClean="0"/>
              <a:t> de </a:t>
            </a:r>
            <a:r>
              <a:rPr lang="en-US" baseline="0" dirty="0" err="1" smtClean="0"/>
              <a:t>acesso</a:t>
            </a:r>
            <a:r>
              <a:rPr lang="en-US" baseline="0" dirty="0" smtClean="0"/>
              <a:t> e </a:t>
            </a:r>
            <a:r>
              <a:rPr lang="en-US" baseline="0" dirty="0" err="1" smtClean="0"/>
              <a:t>envia</a:t>
            </a:r>
            <a:r>
              <a:rPr lang="en-US" baseline="0" dirty="0" smtClean="0"/>
              <a:t> </a:t>
            </a:r>
            <a:r>
              <a:rPr lang="en-US" baseline="0" dirty="0" err="1" smtClean="0"/>
              <a:t>os</a:t>
            </a:r>
            <a:r>
              <a:rPr lang="en-US" baseline="0" dirty="0" smtClean="0"/>
              <a:t> </a:t>
            </a:r>
            <a:r>
              <a:rPr lang="en-US" baseline="0" dirty="0" err="1" smtClean="0"/>
              <a:t>valores</a:t>
            </a:r>
            <a:r>
              <a:rPr lang="en-US" baseline="0" dirty="0" smtClean="0"/>
              <a:t> </a:t>
            </a:r>
            <a:r>
              <a:rPr lang="en-US" baseline="0" dirty="0" err="1" smtClean="0"/>
              <a:t>para</a:t>
            </a:r>
            <a:r>
              <a:rPr lang="en-US" baseline="0" dirty="0" smtClean="0"/>
              <a:t> o </a:t>
            </a:r>
            <a:r>
              <a:rPr lang="en-US" baseline="0" dirty="0" err="1" smtClean="0"/>
              <a:t>servidor</a:t>
            </a:r>
            <a:r>
              <a:rPr lang="en-US" baseline="0" dirty="0" smtClean="0"/>
              <a:t>. No </a:t>
            </a:r>
            <a:r>
              <a:rPr lang="en-US" baseline="0" dirty="0" err="1" smtClean="0"/>
              <a:t>servidor</a:t>
            </a:r>
            <a:r>
              <a:rPr lang="en-US" baseline="0" dirty="0" smtClean="0"/>
              <a:t>, a </a:t>
            </a:r>
            <a:r>
              <a:rPr lang="en-US" baseline="0" dirty="0" err="1" smtClean="0"/>
              <a:t>localização</a:t>
            </a:r>
            <a:r>
              <a:rPr lang="en-US" baseline="0" dirty="0" smtClean="0"/>
              <a:t> </a:t>
            </a:r>
            <a:r>
              <a:rPr lang="en-US" baseline="0" dirty="0" err="1" smtClean="0"/>
              <a:t>pode</a:t>
            </a:r>
            <a:r>
              <a:rPr lang="en-US" baseline="0" dirty="0" smtClean="0"/>
              <a:t> </a:t>
            </a:r>
            <a:r>
              <a:rPr lang="en-US" baseline="0" dirty="0" err="1" smtClean="0"/>
              <a:t>ser</a:t>
            </a:r>
            <a:r>
              <a:rPr lang="en-US" baseline="0" dirty="0" smtClean="0"/>
              <a:t> </a:t>
            </a:r>
            <a:r>
              <a:rPr lang="en-US" baseline="0" dirty="0" err="1" smtClean="0"/>
              <a:t>calculada</a:t>
            </a:r>
            <a:r>
              <a:rPr lang="en-US" baseline="0" dirty="0" smtClean="0"/>
              <a:t> se </a:t>
            </a:r>
            <a:r>
              <a:rPr lang="en-US" baseline="0" dirty="0" err="1" smtClean="0"/>
              <a:t>pelo</a:t>
            </a:r>
            <a:r>
              <a:rPr lang="en-US" baseline="0" dirty="0" smtClean="0"/>
              <a:t> </a:t>
            </a:r>
            <a:r>
              <a:rPr lang="en-US" baseline="0" dirty="0" err="1" smtClean="0"/>
              <a:t>menos</a:t>
            </a:r>
            <a:r>
              <a:rPr lang="en-US" baseline="0" dirty="0" smtClean="0"/>
              <a:t> </a:t>
            </a:r>
            <a:r>
              <a:rPr lang="en-US" baseline="0" dirty="0" err="1" smtClean="0"/>
              <a:t>três</a:t>
            </a:r>
            <a:r>
              <a:rPr lang="en-US" baseline="0" dirty="0" smtClean="0"/>
              <a:t> </a:t>
            </a:r>
            <a:r>
              <a:rPr lang="en-US" baseline="0" dirty="0" err="1" smtClean="0"/>
              <a:t>valores</a:t>
            </a:r>
            <a:r>
              <a:rPr lang="en-US" baseline="0" dirty="0" smtClean="0"/>
              <a:t> </a:t>
            </a:r>
            <a:r>
              <a:rPr lang="en-US" baseline="0" dirty="0" err="1" smtClean="0"/>
              <a:t>forem</a:t>
            </a:r>
            <a:r>
              <a:rPr lang="en-US" baseline="0" dirty="0" smtClean="0"/>
              <a:t> </a:t>
            </a:r>
            <a:r>
              <a:rPr lang="en-US" baseline="0" dirty="0" err="1" smtClean="0"/>
              <a:t>medidos</a:t>
            </a:r>
            <a:r>
              <a:rPr lang="en-US" baseline="0" dirty="0" smtClean="0"/>
              <a:t>. Este </a:t>
            </a:r>
            <a:r>
              <a:rPr lang="en-US" baseline="0" dirty="0" err="1" smtClean="0"/>
              <a:t>método</a:t>
            </a:r>
            <a:r>
              <a:rPr lang="en-US" baseline="0" dirty="0" smtClean="0"/>
              <a:t> </a:t>
            </a:r>
            <a:r>
              <a:rPr lang="en-US" baseline="0" dirty="0" err="1" smtClean="0"/>
              <a:t>funciona</a:t>
            </a:r>
            <a:r>
              <a:rPr lang="en-US" baseline="0" dirty="0" smtClean="0"/>
              <a:t> </a:t>
            </a:r>
            <a:r>
              <a:rPr lang="en-US" baseline="0" dirty="0" err="1" smtClean="0"/>
              <a:t>melhor</a:t>
            </a:r>
            <a:r>
              <a:rPr lang="en-US" baseline="0" dirty="0" smtClean="0"/>
              <a:t> </a:t>
            </a:r>
            <a:r>
              <a:rPr lang="en-US" baseline="0" dirty="0" err="1" smtClean="0"/>
              <a:t>em</a:t>
            </a:r>
            <a:r>
              <a:rPr lang="en-US" baseline="0" dirty="0" smtClean="0"/>
              <a:t> </a:t>
            </a:r>
            <a:r>
              <a:rPr lang="en-US" baseline="0" dirty="0" err="1" smtClean="0"/>
              <a:t>ambientes</a:t>
            </a:r>
            <a:r>
              <a:rPr lang="en-US" baseline="0" dirty="0" smtClean="0"/>
              <a:t> </a:t>
            </a:r>
            <a:r>
              <a:rPr lang="en-US" baseline="0" dirty="0" err="1" smtClean="0"/>
              <a:t>fechados</a:t>
            </a:r>
            <a:r>
              <a:rPr lang="en-US" baseline="0" dirty="0" smtClean="0"/>
              <a:t>,  </a:t>
            </a:r>
            <a:r>
              <a:rPr lang="en-US" baseline="0" dirty="0" err="1" smtClean="0"/>
              <a:t>enquanto</a:t>
            </a:r>
            <a:r>
              <a:rPr lang="en-US" baseline="0" dirty="0" smtClean="0"/>
              <a:t> </a:t>
            </a:r>
            <a:r>
              <a:rPr lang="en-US" baseline="0" dirty="0" err="1" smtClean="0"/>
              <a:t>que</a:t>
            </a:r>
            <a:r>
              <a:rPr lang="en-US" baseline="0" dirty="0" smtClean="0"/>
              <a:t> O </a:t>
            </a:r>
            <a:r>
              <a:rPr lang="en-US" baseline="0" dirty="0" err="1" smtClean="0"/>
              <a:t>TDoA</a:t>
            </a:r>
            <a:r>
              <a:rPr lang="en-US" baseline="0" dirty="0" smtClean="0"/>
              <a:t> tem </a:t>
            </a:r>
            <a:r>
              <a:rPr lang="en-US" baseline="0" dirty="0" err="1" smtClean="0"/>
              <a:t>vantagens</a:t>
            </a:r>
            <a:r>
              <a:rPr lang="en-US" baseline="0" dirty="0" smtClean="0"/>
              <a:t> </a:t>
            </a:r>
            <a:r>
              <a:rPr lang="en-US" baseline="0" dirty="0" err="1" smtClean="0"/>
              <a:t>em</a:t>
            </a:r>
            <a:r>
              <a:rPr lang="en-US" baseline="0" dirty="0" smtClean="0"/>
              <a:t> </a:t>
            </a:r>
            <a:r>
              <a:rPr lang="en-US" baseline="0" dirty="0" err="1" smtClean="0"/>
              <a:t>ambientes</a:t>
            </a:r>
            <a:r>
              <a:rPr lang="en-US" baseline="0" dirty="0" smtClean="0"/>
              <a:t> </a:t>
            </a:r>
            <a:r>
              <a:rPr lang="en-US" baseline="0" dirty="0" err="1" smtClean="0"/>
              <a:t>livres</a:t>
            </a:r>
            <a:r>
              <a:rPr lang="en-US" baseline="0" dirty="0" smtClean="0"/>
              <a:t>.</a:t>
            </a:r>
            <a:endParaRPr lang="en-US" dirty="0" smtClean="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44</a:t>
            </a:fld>
            <a:endParaRPr lang="pt-BR"/>
          </a:p>
        </p:txBody>
      </p:sp>
    </p:spTree>
    <p:extLst>
      <p:ext uri="{BB962C8B-B14F-4D97-AF65-F5344CB8AC3E}">
        <p14:creationId xmlns:p14="http://schemas.microsoft.com/office/powerpoint/2010/main" val="371407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Ekahau</a:t>
            </a:r>
            <a:r>
              <a:rPr lang="en-US" dirty="0" smtClean="0"/>
              <a:t> </a:t>
            </a:r>
            <a:r>
              <a:rPr lang="en-US" dirty="0" err="1" smtClean="0"/>
              <a:t>oferece</a:t>
            </a:r>
            <a:r>
              <a:rPr lang="en-US" dirty="0" smtClean="0"/>
              <a:t> um </a:t>
            </a:r>
            <a:r>
              <a:rPr lang="en-US" dirty="0" err="1" smtClean="0"/>
              <a:t>sistema</a:t>
            </a:r>
            <a:r>
              <a:rPr lang="en-US" dirty="0" smtClean="0"/>
              <a:t> RTLS</a:t>
            </a:r>
            <a:r>
              <a:rPr lang="en-US" baseline="0" dirty="0" smtClean="0"/>
              <a:t> </a:t>
            </a:r>
            <a:r>
              <a:rPr lang="en-US" baseline="0" dirty="0" err="1" smtClean="0"/>
              <a:t>baseado</a:t>
            </a:r>
            <a:r>
              <a:rPr lang="en-US" baseline="0" dirty="0" smtClean="0"/>
              <a:t> </a:t>
            </a:r>
            <a:r>
              <a:rPr lang="en-US" baseline="0" dirty="0" err="1" smtClean="0"/>
              <a:t>em</a:t>
            </a:r>
            <a:r>
              <a:rPr lang="en-US" baseline="0" dirty="0" smtClean="0"/>
              <a:t> RSSI </a:t>
            </a:r>
            <a:r>
              <a:rPr lang="en-US" baseline="0" dirty="0" err="1" smtClean="0"/>
              <a:t>para</a:t>
            </a:r>
            <a:r>
              <a:rPr lang="en-US" baseline="0" dirty="0" smtClean="0"/>
              <a:t> </a:t>
            </a:r>
            <a:r>
              <a:rPr lang="en-US" baseline="0" dirty="0" err="1" smtClean="0"/>
              <a:t>rastreamento</a:t>
            </a:r>
            <a:r>
              <a:rPr lang="en-US" baseline="0" dirty="0" smtClean="0"/>
              <a:t> de </a:t>
            </a:r>
            <a:r>
              <a:rPr lang="en-US" baseline="0" dirty="0" err="1" smtClean="0"/>
              <a:t>objetos</a:t>
            </a:r>
            <a:r>
              <a:rPr lang="en-US" baseline="0" dirty="0" smtClean="0"/>
              <a:t> e </a:t>
            </a:r>
            <a:r>
              <a:rPr lang="en-US" baseline="0" dirty="0" err="1" smtClean="0"/>
              <a:t>pessoas</a:t>
            </a:r>
            <a:r>
              <a:rPr lang="en-US" baseline="0" dirty="0" smtClean="0"/>
              <a:t>.</a:t>
            </a:r>
            <a:r>
              <a:rPr lang="en-US" dirty="0" smtClean="0"/>
              <a:t> O </a:t>
            </a:r>
            <a:r>
              <a:rPr lang="en-US" dirty="0" err="1" smtClean="0"/>
              <a:t>Ekahau</a:t>
            </a:r>
            <a:r>
              <a:rPr lang="en-US" dirty="0" smtClean="0"/>
              <a:t> RTLS é </a:t>
            </a:r>
            <a:r>
              <a:rPr lang="en-US" dirty="0" err="1" smtClean="0"/>
              <a:t>uma</a:t>
            </a:r>
            <a:r>
              <a:rPr lang="en-US" dirty="0" smtClean="0"/>
              <a:t> </a:t>
            </a:r>
            <a:r>
              <a:rPr lang="en-US" dirty="0" err="1" smtClean="0"/>
              <a:t>solução</a:t>
            </a:r>
            <a:r>
              <a:rPr lang="en-US" dirty="0" smtClean="0"/>
              <a:t> de radio </a:t>
            </a:r>
            <a:r>
              <a:rPr lang="en-US" dirty="0" err="1" smtClean="0"/>
              <a:t>frequência</a:t>
            </a:r>
            <a:r>
              <a:rPr lang="en-US" baseline="0" dirty="0" smtClean="0"/>
              <a:t> </a:t>
            </a:r>
            <a:r>
              <a:rPr lang="en-US" baseline="0" dirty="0" err="1" smtClean="0"/>
              <a:t>sem</a:t>
            </a:r>
            <a:r>
              <a:rPr lang="en-US" baseline="0" dirty="0" smtClean="0"/>
              <a:t> </a:t>
            </a:r>
            <a:r>
              <a:rPr lang="en-US" baseline="0" dirty="0" err="1" smtClean="0"/>
              <a:t>fio</a:t>
            </a:r>
            <a:r>
              <a:rPr lang="en-US" baseline="0" dirty="0" smtClean="0"/>
              <a:t> </a:t>
            </a:r>
            <a:r>
              <a:rPr lang="en-US" baseline="0" dirty="0" err="1" smtClean="0"/>
              <a:t>que</a:t>
            </a:r>
            <a:r>
              <a:rPr lang="en-US" baseline="0" dirty="0" smtClean="0"/>
              <a:t> </a:t>
            </a:r>
            <a:r>
              <a:rPr lang="en-US" baseline="0" dirty="0" err="1" smtClean="0"/>
              <a:t>monitora</a:t>
            </a:r>
            <a:r>
              <a:rPr lang="en-US" baseline="0" dirty="0" smtClean="0"/>
              <a:t> </a:t>
            </a:r>
            <a:r>
              <a:rPr lang="en-US" baseline="0" dirty="0" err="1" smtClean="0"/>
              <a:t>continuamente</a:t>
            </a:r>
            <a:r>
              <a:rPr lang="en-US" baseline="0" dirty="0" smtClean="0"/>
              <a:t> e </a:t>
            </a:r>
            <a:r>
              <a:rPr lang="en-US" baseline="0" dirty="0" err="1" smtClean="0"/>
              <a:t>reporta</a:t>
            </a:r>
            <a:r>
              <a:rPr lang="en-US" baseline="0" dirty="0" smtClean="0"/>
              <a:t> a </a:t>
            </a:r>
            <a:r>
              <a:rPr lang="en-US" baseline="0" dirty="0" err="1" smtClean="0"/>
              <a:t>localização</a:t>
            </a:r>
            <a:r>
              <a:rPr lang="en-US" baseline="0" dirty="0" smtClean="0"/>
              <a:t> dos </a:t>
            </a:r>
            <a:r>
              <a:rPr lang="en-US" baseline="0" dirty="0" err="1" smtClean="0"/>
              <a:t>recursos</a:t>
            </a:r>
            <a:r>
              <a:rPr lang="en-US" baseline="0" dirty="0" smtClean="0"/>
              <a:t> </a:t>
            </a:r>
            <a:r>
              <a:rPr lang="en-US" baseline="0" dirty="0" err="1" smtClean="0"/>
              <a:t>monitorados</a:t>
            </a:r>
            <a:r>
              <a:rPr lang="en-US" baseline="0" dirty="0" smtClean="0"/>
              <a:t>.</a:t>
            </a:r>
          </a:p>
          <a:p>
            <a:r>
              <a:rPr lang="en-US" baseline="0" dirty="0" err="1" smtClean="0"/>
              <a:t>Diferentemente</a:t>
            </a:r>
            <a:r>
              <a:rPr lang="en-US" baseline="0" dirty="0" smtClean="0"/>
              <a:t> das </a:t>
            </a:r>
            <a:r>
              <a:rPr lang="en-US" baseline="0" dirty="0" err="1" smtClean="0"/>
              <a:t>soluções</a:t>
            </a:r>
            <a:r>
              <a:rPr lang="en-US" baseline="0" dirty="0" smtClean="0"/>
              <a:t> </a:t>
            </a:r>
            <a:r>
              <a:rPr lang="en-US" baseline="0" dirty="0" err="1" smtClean="0"/>
              <a:t>concorrentes</a:t>
            </a:r>
            <a:r>
              <a:rPr lang="en-US" baseline="0" dirty="0" smtClean="0"/>
              <a:t>, as </a:t>
            </a:r>
            <a:r>
              <a:rPr lang="en-US" baseline="0" dirty="0" err="1" smtClean="0"/>
              <a:t>quais</a:t>
            </a:r>
            <a:r>
              <a:rPr lang="en-US" baseline="0" dirty="0" smtClean="0"/>
              <a:t> </a:t>
            </a:r>
            <a:r>
              <a:rPr lang="en-US" baseline="0" dirty="0" err="1" smtClean="0"/>
              <a:t>são</a:t>
            </a:r>
            <a:r>
              <a:rPr lang="en-US" baseline="0" dirty="0" smtClean="0"/>
              <a:t> </a:t>
            </a:r>
            <a:r>
              <a:rPr lang="en-US" baseline="0" dirty="0" err="1" smtClean="0"/>
              <a:t>baseadas</a:t>
            </a:r>
            <a:r>
              <a:rPr lang="en-US" baseline="0" dirty="0" smtClean="0"/>
              <a:t> </a:t>
            </a:r>
            <a:r>
              <a:rPr lang="en-US" baseline="0" dirty="0" err="1" smtClean="0"/>
              <a:t>em</a:t>
            </a:r>
            <a:r>
              <a:rPr lang="en-US" baseline="0" dirty="0" smtClean="0"/>
              <a:t> </a:t>
            </a:r>
            <a:r>
              <a:rPr lang="en-US" baseline="0" dirty="0" err="1" smtClean="0"/>
              <a:t>TDoA</a:t>
            </a:r>
            <a:r>
              <a:rPr lang="en-US" baseline="0" dirty="0" smtClean="0"/>
              <a:t>, </a:t>
            </a:r>
            <a:r>
              <a:rPr lang="en-US" baseline="0" dirty="0" err="1" smtClean="0"/>
              <a:t>bluetooth</a:t>
            </a:r>
            <a:r>
              <a:rPr lang="en-US" baseline="0" dirty="0" smtClean="0"/>
              <a:t> </a:t>
            </a:r>
            <a:r>
              <a:rPr lang="en-US" baseline="0" dirty="0" err="1" smtClean="0"/>
              <a:t>ou</a:t>
            </a:r>
            <a:r>
              <a:rPr lang="en-US" baseline="0" dirty="0" smtClean="0"/>
              <a:t> RFID </a:t>
            </a:r>
            <a:r>
              <a:rPr lang="en-US" baseline="0" dirty="0" err="1" smtClean="0"/>
              <a:t>ativo</a:t>
            </a:r>
            <a:r>
              <a:rPr lang="en-US" baseline="0" dirty="0" smtClean="0"/>
              <a:t>, e </a:t>
            </a:r>
            <a:r>
              <a:rPr lang="en-US" baseline="0" dirty="0" err="1" smtClean="0"/>
              <a:t>deste</a:t>
            </a:r>
            <a:r>
              <a:rPr lang="en-US" baseline="0" dirty="0" smtClean="0"/>
              <a:t> </a:t>
            </a:r>
            <a:r>
              <a:rPr lang="en-US" baseline="0" dirty="0" err="1" smtClean="0"/>
              <a:t>modo</a:t>
            </a:r>
            <a:r>
              <a:rPr lang="en-US" baseline="0" dirty="0" smtClean="0"/>
              <a:t> </a:t>
            </a:r>
            <a:r>
              <a:rPr lang="en-US" baseline="0" dirty="0" err="1" smtClean="0"/>
              <a:t>necessitam</a:t>
            </a:r>
            <a:r>
              <a:rPr lang="en-US" baseline="0" dirty="0" smtClean="0"/>
              <a:t> o </a:t>
            </a:r>
            <a:r>
              <a:rPr lang="en-US" baseline="0" dirty="0" err="1" smtClean="0"/>
              <a:t>desenvolvimento</a:t>
            </a:r>
            <a:r>
              <a:rPr lang="en-US" baseline="0" dirty="0" smtClean="0"/>
              <a:t> de </a:t>
            </a:r>
            <a:r>
              <a:rPr lang="en-US" baseline="0" dirty="0" err="1" smtClean="0"/>
              <a:t>custosas</a:t>
            </a:r>
            <a:r>
              <a:rPr lang="en-US" baseline="0" dirty="0" smtClean="0"/>
              <a:t> </a:t>
            </a:r>
            <a:r>
              <a:rPr lang="en-US" baseline="0" dirty="0" err="1" smtClean="0"/>
              <a:t>Rfantenas</a:t>
            </a:r>
            <a:r>
              <a:rPr lang="en-US" baseline="0" dirty="0" smtClean="0"/>
              <a:t> e </a:t>
            </a:r>
            <a:r>
              <a:rPr lang="en-US" baseline="0" dirty="0" err="1" smtClean="0"/>
              <a:t>receptores</a:t>
            </a:r>
            <a:r>
              <a:rPr lang="en-US" baseline="0" dirty="0" smtClean="0"/>
              <a:t>, o </a:t>
            </a:r>
            <a:r>
              <a:rPr lang="en-US" baseline="0" dirty="0" err="1" smtClean="0"/>
              <a:t>modelo</a:t>
            </a:r>
            <a:r>
              <a:rPr lang="en-US" baseline="0" dirty="0" smtClean="0"/>
              <a:t> </a:t>
            </a:r>
            <a:r>
              <a:rPr lang="en-US" baseline="0" dirty="0" err="1" smtClean="0"/>
              <a:t>tecnológico</a:t>
            </a:r>
            <a:r>
              <a:rPr lang="en-US" baseline="0" dirty="0" smtClean="0"/>
              <a:t> de RF </a:t>
            </a:r>
            <a:r>
              <a:rPr lang="en-US" baseline="0" dirty="0" err="1" smtClean="0"/>
              <a:t>patententado</a:t>
            </a:r>
            <a:r>
              <a:rPr lang="en-US" baseline="0" dirty="0" smtClean="0"/>
              <a:t> </a:t>
            </a:r>
            <a:r>
              <a:rPr lang="en-US" baseline="0" dirty="0" err="1" smtClean="0"/>
              <a:t>pela</a:t>
            </a:r>
            <a:r>
              <a:rPr lang="en-US" baseline="0" dirty="0" smtClean="0"/>
              <a:t> </a:t>
            </a:r>
            <a:r>
              <a:rPr lang="en-US" baseline="0" dirty="0" err="1" smtClean="0"/>
              <a:t>Ekahau</a:t>
            </a:r>
            <a:r>
              <a:rPr lang="en-US" baseline="0" dirty="0" smtClean="0"/>
              <a:t> </a:t>
            </a:r>
            <a:r>
              <a:rPr lang="en-US" baseline="0" dirty="0" err="1" smtClean="0"/>
              <a:t>utiliza</a:t>
            </a:r>
            <a:r>
              <a:rPr lang="en-US" baseline="0" dirty="0" smtClean="0"/>
              <a:t> </a:t>
            </a:r>
            <a:r>
              <a:rPr lang="en-US" baseline="0" dirty="0" err="1" smtClean="0"/>
              <a:t>pontos</a:t>
            </a:r>
            <a:r>
              <a:rPr lang="en-US" baseline="0" dirty="0" smtClean="0"/>
              <a:t> de </a:t>
            </a:r>
            <a:r>
              <a:rPr lang="en-US" baseline="0" dirty="0" err="1" smtClean="0"/>
              <a:t>acesso</a:t>
            </a:r>
            <a:r>
              <a:rPr lang="en-US" baseline="0" dirty="0" smtClean="0"/>
              <a:t> </a:t>
            </a:r>
            <a:r>
              <a:rPr lang="en-US" baseline="0" dirty="0" err="1" smtClean="0"/>
              <a:t>wifi</a:t>
            </a:r>
            <a:r>
              <a:rPr lang="en-US" baseline="0" dirty="0" smtClean="0"/>
              <a:t> e </a:t>
            </a:r>
            <a:r>
              <a:rPr lang="en-US" baseline="0" dirty="0" err="1" smtClean="0"/>
              <a:t>deste</a:t>
            </a:r>
            <a:r>
              <a:rPr lang="en-US" baseline="0" dirty="0" smtClean="0"/>
              <a:t> </a:t>
            </a:r>
            <a:r>
              <a:rPr lang="en-US" baseline="0" dirty="0" err="1" smtClean="0"/>
              <a:t>modo</a:t>
            </a:r>
            <a:r>
              <a:rPr lang="en-US" baseline="0" dirty="0" smtClean="0"/>
              <a:t> </a:t>
            </a:r>
            <a:r>
              <a:rPr lang="en-US" baseline="0" dirty="0" err="1" smtClean="0"/>
              <a:t>não</a:t>
            </a:r>
            <a:r>
              <a:rPr lang="en-US" baseline="0" dirty="0" smtClean="0"/>
              <a:t> </a:t>
            </a:r>
            <a:r>
              <a:rPr lang="en-US" baseline="0" dirty="0" err="1" smtClean="0"/>
              <a:t>necessitam</a:t>
            </a:r>
            <a:r>
              <a:rPr lang="en-US" baseline="0" dirty="0" smtClean="0"/>
              <a:t> de </a:t>
            </a:r>
            <a:r>
              <a:rPr lang="en-US" baseline="0" dirty="0" err="1" smtClean="0"/>
              <a:t>infraestrutura</a:t>
            </a:r>
            <a:r>
              <a:rPr lang="en-US" baseline="0" dirty="0" smtClean="0"/>
              <a:t> </a:t>
            </a:r>
            <a:r>
              <a:rPr lang="en-US" baseline="0" dirty="0" err="1" smtClean="0"/>
              <a:t>proprietária</a:t>
            </a:r>
            <a:r>
              <a:rPr lang="en-US" baseline="0" dirty="0" smtClean="0"/>
              <a:t>.</a:t>
            </a:r>
          </a:p>
          <a:p>
            <a:r>
              <a:rPr lang="en-US" baseline="0" dirty="0" err="1" smtClean="0"/>
              <a:t>Usando</a:t>
            </a:r>
            <a:r>
              <a:rPr lang="en-US" baseline="0" dirty="0" smtClean="0"/>
              <a:t> </a:t>
            </a:r>
            <a:r>
              <a:rPr lang="en-US" baseline="0" dirty="0" err="1" smtClean="0"/>
              <a:t>pontos</a:t>
            </a:r>
            <a:r>
              <a:rPr lang="en-US" baseline="0" dirty="0" smtClean="0"/>
              <a:t> de </a:t>
            </a:r>
            <a:r>
              <a:rPr lang="en-US" baseline="0" dirty="0" err="1" smtClean="0"/>
              <a:t>acesso</a:t>
            </a:r>
            <a:r>
              <a:rPr lang="en-US" baseline="0" dirty="0" smtClean="0"/>
              <a:t> 802.11 e tags </a:t>
            </a:r>
            <a:r>
              <a:rPr lang="en-US" baseline="0" dirty="0" err="1" smtClean="0"/>
              <a:t>wifi</a:t>
            </a:r>
            <a:r>
              <a:rPr lang="en-US" baseline="0" dirty="0" smtClean="0"/>
              <a:t>, </a:t>
            </a:r>
            <a:r>
              <a:rPr lang="en-US" baseline="0" dirty="0" err="1" smtClean="0"/>
              <a:t>qualquer</a:t>
            </a:r>
            <a:r>
              <a:rPr lang="en-US" baseline="0" dirty="0" smtClean="0"/>
              <a:t> </a:t>
            </a:r>
            <a:r>
              <a:rPr lang="en-US" baseline="0" dirty="0" err="1" smtClean="0"/>
              <a:t>rede</a:t>
            </a:r>
            <a:r>
              <a:rPr lang="en-US" baseline="0" dirty="0" smtClean="0"/>
              <a:t> </a:t>
            </a:r>
            <a:r>
              <a:rPr lang="en-US" baseline="0" dirty="0" err="1" smtClean="0"/>
              <a:t>wifi</a:t>
            </a:r>
            <a:r>
              <a:rPr lang="en-US" baseline="0" dirty="0" smtClean="0"/>
              <a:t> </a:t>
            </a:r>
            <a:r>
              <a:rPr lang="en-US" baseline="0" dirty="0" err="1" smtClean="0"/>
              <a:t>pode</a:t>
            </a:r>
            <a:r>
              <a:rPr lang="en-US" baseline="0" dirty="0" smtClean="0"/>
              <a:t> </a:t>
            </a:r>
            <a:r>
              <a:rPr lang="en-US" baseline="0" dirty="0" err="1" smtClean="0"/>
              <a:t>funcionar</a:t>
            </a:r>
            <a:r>
              <a:rPr lang="en-US" baseline="0" dirty="0" smtClean="0"/>
              <a:t> </a:t>
            </a:r>
            <a:r>
              <a:rPr lang="en-US" baseline="0" dirty="0" err="1" smtClean="0"/>
              <a:t>como</a:t>
            </a:r>
            <a:r>
              <a:rPr lang="en-US" baseline="0" dirty="0" smtClean="0"/>
              <a:t> backbone e </a:t>
            </a:r>
            <a:r>
              <a:rPr lang="en-US" baseline="0" dirty="0" err="1" smtClean="0"/>
              <a:t>rede</a:t>
            </a:r>
            <a:r>
              <a:rPr lang="en-US" baseline="0" dirty="0" smtClean="0"/>
              <a:t> sensorial </a:t>
            </a:r>
            <a:r>
              <a:rPr lang="en-US" baseline="0" dirty="0" err="1" smtClean="0"/>
              <a:t>para</a:t>
            </a:r>
            <a:r>
              <a:rPr lang="en-US" baseline="0" dirty="0" smtClean="0"/>
              <a:t> um RTLS. </a:t>
            </a:r>
            <a:r>
              <a:rPr lang="en-US" baseline="0" dirty="0" err="1" smtClean="0"/>
              <a:t>Istro</a:t>
            </a:r>
            <a:r>
              <a:rPr lang="en-US" baseline="0" dirty="0" smtClean="0"/>
              <a:t> se </a:t>
            </a:r>
            <a:r>
              <a:rPr lang="en-US" baseline="0" dirty="0" err="1" smtClean="0"/>
              <a:t>traduz</a:t>
            </a:r>
            <a:r>
              <a:rPr lang="en-US" baseline="0" dirty="0" smtClean="0"/>
              <a:t> </a:t>
            </a:r>
            <a:r>
              <a:rPr lang="en-US" baseline="0" dirty="0" err="1" smtClean="0"/>
              <a:t>rapidamente</a:t>
            </a:r>
            <a:r>
              <a:rPr lang="en-US" baseline="0" dirty="0" smtClean="0"/>
              <a:t> </a:t>
            </a:r>
            <a:r>
              <a:rPr lang="en-US" baseline="0" dirty="0" err="1" smtClean="0"/>
              <a:t>em</a:t>
            </a:r>
            <a:r>
              <a:rPr lang="en-US" baseline="0" dirty="0" smtClean="0"/>
              <a:t> </a:t>
            </a:r>
            <a:r>
              <a:rPr lang="en-US" baseline="0" dirty="0" err="1" smtClean="0"/>
              <a:t>desenvolvimento</a:t>
            </a:r>
            <a:r>
              <a:rPr lang="en-US" baseline="0" dirty="0" smtClean="0"/>
              <a:t> </a:t>
            </a:r>
            <a:r>
              <a:rPr lang="en-US" baseline="0" dirty="0" err="1" smtClean="0"/>
              <a:t>mais</a:t>
            </a:r>
            <a:r>
              <a:rPr lang="en-US" baseline="0" dirty="0" smtClean="0"/>
              <a:t> </a:t>
            </a:r>
            <a:r>
              <a:rPr lang="en-US" baseline="0" dirty="0" err="1" smtClean="0"/>
              <a:t>rápido</a:t>
            </a:r>
            <a:r>
              <a:rPr lang="en-US" baseline="0" dirty="0" smtClean="0"/>
              <a:t> e </a:t>
            </a:r>
            <a:r>
              <a:rPr lang="en-US" baseline="0" dirty="0" err="1" smtClean="0"/>
              <a:t>melhor</a:t>
            </a:r>
            <a:r>
              <a:rPr lang="en-US" baseline="0" dirty="0" smtClean="0"/>
              <a:t> </a:t>
            </a:r>
            <a:r>
              <a:rPr lang="en-US" baseline="0" dirty="0" err="1" smtClean="0"/>
              <a:t>custo</a:t>
            </a:r>
            <a:r>
              <a:rPr lang="en-US" baseline="0" dirty="0" smtClean="0"/>
              <a:t> </a:t>
            </a:r>
            <a:r>
              <a:rPr lang="en-US" baseline="0" dirty="0" err="1" smtClean="0"/>
              <a:t>benefício</a:t>
            </a:r>
            <a:r>
              <a:rPr lang="en-US" baseline="0" dirty="0" smtClean="0"/>
              <a:t>.</a:t>
            </a:r>
          </a:p>
          <a:p>
            <a:endParaRPr lang="en-US" baseline="0" dirty="0" smtClean="0"/>
          </a:p>
          <a:p>
            <a:r>
              <a:rPr lang="en-US" dirty="0" err="1" smtClean="0"/>
              <a:t>Ekahau</a:t>
            </a:r>
            <a:r>
              <a:rPr lang="en-US" dirty="0" smtClean="0"/>
              <a:t> </a:t>
            </a:r>
            <a:r>
              <a:rPr lang="en-US" dirty="0" err="1" smtClean="0"/>
              <a:t>preza</a:t>
            </a:r>
            <a:r>
              <a:rPr lang="en-US" dirty="0" smtClean="0"/>
              <a:t> </a:t>
            </a:r>
            <a:r>
              <a:rPr lang="en-US" dirty="0" err="1" smtClean="0"/>
              <a:t>que</a:t>
            </a:r>
            <a:r>
              <a:rPr lang="en-US" dirty="0" smtClean="0"/>
              <a:t> </a:t>
            </a:r>
            <a:r>
              <a:rPr lang="en-US" dirty="0" err="1" smtClean="0"/>
              <a:t>sua</a:t>
            </a:r>
            <a:r>
              <a:rPr lang="en-US" dirty="0" smtClean="0"/>
              <a:t> </a:t>
            </a:r>
            <a:r>
              <a:rPr lang="en-US" dirty="0" err="1" smtClean="0"/>
              <a:t>tecnologia</a:t>
            </a:r>
            <a:r>
              <a:rPr lang="en-US" dirty="0" smtClean="0"/>
              <a:t> é </a:t>
            </a:r>
            <a:r>
              <a:rPr lang="en-US" dirty="0" err="1" smtClean="0"/>
              <a:t>lider</a:t>
            </a:r>
            <a:r>
              <a:rPr lang="en-US" dirty="0" smtClean="0"/>
              <a:t> </a:t>
            </a:r>
            <a:r>
              <a:rPr lang="en-US" dirty="0" err="1" smtClean="0"/>
              <a:t>em</a:t>
            </a:r>
            <a:r>
              <a:rPr lang="en-US" dirty="0" smtClean="0"/>
              <a:t> </a:t>
            </a:r>
            <a:r>
              <a:rPr lang="en-US" dirty="0" err="1" smtClean="0"/>
              <a:t>precisão</a:t>
            </a:r>
            <a:r>
              <a:rPr lang="en-US" dirty="0" smtClean="0"/>
              <a:t>.</a:t>
            </a:r>
          </a:p>
          <a:p>
            <a:r>
              <a:rPr lang="en-US" dirty="0" err="1" smtClean="0"/>
              <a:t>Eles</a:t>
            </a:r>
            <a:r>
              <a:rPr lang="en-US" dirty="0" smtClean="0"/>
              <a:t> </a:t>
            </a:r>
            <a:r>
              <a:rPr lang="en-US" dirty="0" err="1" smtClean="0"/>
              <a:t>desenvolvem</a:t>
            </a:r>
            <a:r>
              <a:rPr lang="en-US" dirty="0" smtClean="0"/>
              <a:t> </a:t>
            </a:r>
            <a:r>
              <a:rPr lang="en-US" dirty="0" err="1" smtClean="0"/>
              <a:t>sistemas</a:t>
            </a:r>
            <a:r>
              <a:rPr lang="en-US" dirty="0" smtClean="0"/>
              <a:t> de software </a:t>
            </a:r>
            <a:r>
              <a:rPr lang="en-US" dirty="0" err="1" smtClean="0"/>
              <a:t>apenas</a:t>
            </a:r>
            <a:r>
              <a:rPr lang="en-US" dirty="0" smtClean="0"/>
              <a:t>,</a:t>
            </a:r>
            <a:r>
              <a:rPr lang="en-US" baseline="0" dirty="0" smtClean="0"/>
              <a:t> </a:t>
            </a:r>
            <a:r>
              <a:rPr lang="en-US" baseline="0" dirty="0" err="1" smtClean="0"/>
              <a:t>os</a:t>
            </a:r>
            <a:r>
              <a:rPr lang="en-US" baseline="0" dirty="0" smtClean="0"/>
              <a:t> </a:t>
            </a:r>
            <a:r>
              <a:rPr lang="en-US" baseline="0" dirty="0" err="1" smtClean="0"/>
              <a:t>quais</a:t>
            </a:r>
            <a:r>
              <a:rPr lang="en-US" baseline="0" dirty="0" smtClean="0"/>
              <a:t> </a:t>
            </a:r>
            <a:r>
              <a:rPr lang="en-US" baseline="0" dirty="0" err="1" smtClean="0"/>
              <a:t>limitam</a:t>
            </a:r>
            <a:r>
              <a:rPr lang="en-US" baseline="0" dirty="0" smtClean="0"/>
              <a:t> a </a:t>
            </a:r>
            <a:r>
              <a:rPr lang="en-US" baseline="0" dirty="0" err="1" smtClean="0"/>
              <a:t>habilidade</a:t>
            </a:r>
            <a:r>
              <a:rPr lang="en-US" baseline="0" dirty="0" smtClean="0"/>
              <a:t> deles de </a:t>
            </a:r>
            <a:r>
              <a:rPr lang="en-US" baseline="0" dirty="0" err="1" smtClean="0"/>
              <a:t>suprir</a:t>
            </a:r>
            <a:r>
              <a:rPr lang="en-US" baseline="0" dirty="0" smtClean="0"/>
              <a:t> </a:t>
            </a:r>
            <a:r>
              <a:rPr lang="en-US" baseline="0" dirty="0" err="1" smtClean="0"/>
              <a:t>funcionalidades</a:t>
            </a:r>
            <a:r>
              <a:rPr lang="en-US" baseline="0" dirty="0" smtClean="0"/>
              <a:t> </a:t>
            </a:r>
            <a:r>
              <a:rPr lang="en-US" b="1" u="sng" baseline="0" dirty="0" err="1" smtClean="0"/>
              <a:t>portão</a:t>
            </a:r>
            <a:r>
              <a:rPr lang="en-US" b="1" u="sng" baseline="0" dirty="0" smtClean="0"/>
              <a:t> “gating” </a:t>
            </a:r>
            <a:r>
              <a:rPr lang="en-US" baseline="0" dirty="0" err="1" smtClean="0"/>
              <a:t>usadas</a:t>
            </a:r>
            <a:r>
              <a:rPr lang="en-US" baseline="0" dirty="0" smtClean="0"/>
              <a:t> </a:t>
            </a:r>
            <a:r>
              <a:rPr lang="en-US" baseline="0" dirty="0" err="1" smtClean="0"/>
              <a:t>em</a:t>
            </a:r>
            <a:r>
              <a:rPr lang="en-US" baseline="0" dirty="0" smtClean="0"/>
              <a:t> </a:t>
            </a:r>
            <a:r>
              <a:rPr lang="en-US" baseline="0" dirty="0" err="1" smtClean="0"/>
              <a:t>muitas</a:t>
            </a:r>
            <a:r>
              <a:rPr lang="en-US" baseline="0" dirty="0" smtClean="0"/>
              <a:t> </a:t>
            </a:r>
            <a:r>
              <a:rPr lang="en-US" baseline="0" dirty="0" err="1" smtClean="0"/>
              <a:t>aplicações</a:t>
            </a:r>
            <a:r>
              <a:rPr lang="en-US" baseline="0" dirty="0" smtClean="0"/>
              <a:t> de </a:t>
            </a:r>
            <a:r>
              <a:rPr lang="en-US" baseline="0" dirty="0" err="1" smtClean="0"/>
              <a:t>embarque</a:t>
            </a:r>
            <a:r>
              <a:rPr lang="en-US" baseline="0" dirty="0" smtClean="0"/>
              <a:t>/</a:t>
            </a:r>
            <a:r>
              <a:rPr lang="en-US" baseline="0" dirty="0" err="1" smtClean="0"/>
              <a:t>recebimento</a:t>
            </a:r>
            <a:r>
              <a:rPr lang="en-US" baseline="0" dirty="0" smtClean="0"/>
              <a:t> </a:t>
            </a:r>
            <a:r>
              <a:rPr lang="en-US" baseline="0" dirty="0" err="1" smtClean="0"/>
              <a:t>ou</a:t>
            </a:r>
            <a:r>
              <a:rPr lang="en-US" baseline="0" dirty="0" smtClean="0"/>
              <a:t> </a:t>
            </a:r>
            <a:r>
              <a:rPr lang="en-US" baseline="0" dirty="0" err="1" smtClean="0"/>
              <a:t>aplicações</a:t>
            </a:r>
            <a:r>
              <a:rPr lang="en-US" baseline="0" dirty="0" smtClean="0"/>
              <a:t> de </a:t>
            </a:r>
            <a:r>
              <a:rPr lang="en-US" baseline="0" dirty="0" err="1" smtClean="0"/>
              <a:t>segurança</a:t>
            </a:r>
            <a:r>
              <a:rPr lang="en-US" baseline="0" dirty="0" smtClean="0"/>
              <a:t> de </a:t>
            </a:r>
            <a:r>
              <a:rPr lang="en-US" baseline="0" dirty="0" err="1" smtClean="0"/>
              <a:t>perímetro</a:t>
            </a:r>
            <a:r>
              <a:rPr lang="en-US" baseline="0" dirty="0" smtClean="0"/>
              <a:t> </a:t>
            </a:r>
            <a:r>
              <a:rPr lang="en-US" baseline="0" dirty="0" err="1" smtClean="0"/>
              <a:t>físico</a:t>
            </a:r>
            <a:r>
              <a:rPr lang="en-US" baseline="0" dirty="0" smtClean="0"/>
              <a:t>.</a:t>
            </a:r>
          </a:p>
          <a:p>
            <a:r>
              <a:rPr lang="en-US" baseline="0" dirty="0" err="1" smtClean="0"/>
              <a:t>Construído</a:t>
            </a:r>
            <a:r>
              <a:rPr lang="en-US" baseline="0" dirty="0" smtClean="0"/>
              <a:t>  </a:t>
            </a:r>
            <a:r>
              <a:rPr lang="en-US" baseline="0" dirty="0" err="1" smtClean="0"/>
              <a:t>baseado</a:t>
            </a:r>
            <a:r>
              <a:rPr lang="en-US" baseline="0" dirty="0" smtClean="0"/>
              <a:t> </a:t>
            </a:r>
            <a:r>
              <a:rPr lang="en-US" baseline="0" dirty="0" err="1" smtClean="0"/>
              <a:t>numa</a:t>
            </a:r>
            <a:r>
              <a:rPr lang="en-US" baseline="0" dirty="0" smtClean="0"/>
              <a:t> </a:t>
            </a:r>
            <a:r>
              <a:rPr lang="en-US" baseline="0" dirty="0" err="1" smtClean="0"/>
              <a:t>tecnologia</a:t>
            </a:r>
            <a:r>
              <a:rPr lang="en-US" baseline="0" dirty="0" smtClean="0"/>
              <a:t> </a:t>
            </a:r>
            <a:r>
              <a:rPr lang="en-US" baseline="0" dirty="0" err="1" smtClean="0"/>
              <a:t>proprietária</a:t>
            </a:r>
            <a:r>
              <a:rPr lang="en-US" baseline="0" dirty="0" smtClean="0"/>
              <a:t> de </a:t>
            </a:r>
            <a:r>
              <a:rPr lang="en-US" baseline="0" dirty="0" err="1" smtClean="0"/>
              <a:t>localização</a:t>
            </a:r>
            <a:r>
              <a:rPr lang="en-US" baseline="0" dirty="0" smtClean="0"/>
              <a:t>, </a:t>
            </a:r>
            <a:r>
              <a:rPr lang="en-US" dirty="0" err="1" smtClean="0"/>
              <a:t>Ekahau</a:t>
            </a:r>
            <a:r>
              <a:rPr lang="en-US" dirty="0" smtClean="0"/>
              <a:t> Position Engine 3.1 </a:t>
            </a:r>
            <a:r>
              <a:rPr lang="en-US" dirty="0" err="1" smtClean="0"/>
              <a:t>provê</a:t>
            </a:r>
            <a:r>
              <a:rPr lang="en-US" dirty="0" smtClean="0"/>
              <a:t> </a:t>
            </a:r>
            <a:r>
              <a:rPr lang="en-US" dirty="0" err="1" smtClean="0"/>
              <a:t>uma</a:t>
            </a:r>
            <a:r>
              <a:rPr lang="en-US" dirty="0" smtClean="0"/>
              <a:t> </a:t>
            </a:r>
            <a:r>
              <a:rPr lang="en-US" dirty="0" err="1" smtClean="0"/>
              <a:t>implementação</a:t>
            </a:r>
            <a:r>
              <a:rPr lang="en-US" dirty="0" smtClean="0"/>
              <a:t> </a:t>
            </a:r>
            <a:r>
              <a:rPr lang="en-US" b="1" u="sng" dirty="0" err="1" smtClean="0"/>
              <a:t>fechada</a:t>
            </a:r>
            <a:r>
              <a:rPr lang="en-US" dirty="0" smtClean="0"/>
              <a:t>. </a:t>
            </a:r>
          </a:p>
          <a:p>
            <a:r>
              <a:rPr lang="en-US" dirty="0" err="1" smtClean="0"/>
              <a:t>Ele</a:t>
            </a:r>
            <a:r>
              <a:rPr lang="en-US" baseline="0" dirty="0" smtClean="0"/>
              <a:t> </a:t>
            </a:r>
            <a:r>
              <a:rPr lang="en-US" baseline="0" dirty="0" err="1" smtClean="0"/>
              <a:t>alcança</a:t>
            </a:r>
            <a:r>
              <a:rPr lang="en-US" baseline="0" dirty="0" smtClean="0"/>
              <a:t> </a:t>
            </a:r>
            <a:r>
              <a:rPr lang="en-US" baseline="0" dirty="0" err="1" smtClean="0"/>
              <a:t>menos</a:t>
            </a:r>
            <a:r>
              <a:rPr lang="en-US" baseline="0" dirty="0" smtClean="0"/>
              <a:t> de 1 metro de </a:t>
            </a:r>
            <a:r>
              <a:rPr lang="en-US" baseline="0" dirty="0" err="1" smtClean="0"/>
              <a:t>variação</a:t>
            </a:r>
            <a:r>
              <a:rPr lang="en-US" baseline="0" dirty="0" smtClean="0"/>
              <a:t> </a:t>
            </a:r>
            <a:r>
              <a:rPr lang="en-US" baseline="0" dirty="0" err="1" smtClean="0"/>
              <a:t>na</a:t>
            </a:r>
            <a:r>
              <a:rPr lang="en-US" baseline="0" dirty="0" smtClean="0"/>
              <a:t> </a:t>
            </a:r>
            <a:r>
              <a:rPr lang="en-US" baseline="0" dirty="0" err="1" smtClean="0"/>
              <a:t>precisão</a:t>
            </a:r>
            <a:r>
              <a:rPr lang="en-US" baseline="0" dirty="0" smtClean="0"/>
              <a:t> </a:t>
            </a:r>
            <a:r>
              <a:rPr lang="en-US" baseline="0" dirty="0" err="1" smtClean="0"/>
              <a:t>comparada</a:t>
            </a:r>
            <a:r>
              <a:rPr lang="en-US" baseline="0" dirty="0" smtClean="0"/>
              <a:t> com o CISCO LOCATION ENGINE, o </a:t>
            </a:r>
            <a:r>
              <a:rPr lang="en-US" baseline="0" dirty="0" err="1" smtClean="0"/>
              <a:t>qual</a:t>
            </a:r>
            <a:r>
              <a:rPr lang="en-US" baseline="0" dirty="0" smtClean="0"/>
              <a:t> </a:t>
            </a:r>
            <a:r>
              <a:rPr lang="en-US" baseline="0" dirty="0" err="1" smtClean="0"/>
              <a:t>pode</a:t>
            </a:r>
            <a:r>
              <a:rPr lang="en-US" baseline="0" dirty="0" smtClean="0"/>
              <a:t> </a:t>
            </a:r>
            <a:r>
              <a:rPr lang="en-US" baseline="0" dirty="0" err="1" smtClean="0"/>
              <a:t>exceder</a:t>
            </a:r>
            <a:r>
              <a:rPr lang="en-US" baseline="0" dirty="0" smtClean="0"/>
              <a:t> 6 metros.</a:t>
            </a:r>
          </a:p>
          <a:p>
            <a:r>
              <a:rPr lang="en-US" baseline="0" dirty="0" err="1" smtClean="0"/>
              <a:t>Esta</a:t>
            </a:r>
            <a:r>
              <a:rPr lang="en-US" baseline="0" dirty="0" smtClean="0"/>
              <a:t> </a:t>
            </a:r>
            <a:r>
              <a:rPr lang="en-US" baseline="0" dirty="0" err="1" smtClean="0"/>
              <a:t>grande</a:t>
            </a:r>
            <a:r>
              <a:rPr lang="en-US" baseline="0" dirty="0" smtClean="0"/>
              <a:t> </a:t>
            </a:r>
            <a:r>
              <a:rPr lang="en-US" baseline="0" dirty="0" err="1" smtClean="0"/>
              <a:t>diferença</a:t>
            </a:r>
            <a:r>
              <a:rPr lang="en-US" baseline="0" dirty="0" smtClean="0"/>
              <a:t> de </a:t>
            </a:r>
            <a:r>
              <a:rPr lang="en-US" baseline="0" dirty="0" err="1" smtClean="0"/>
              <a:t>precisão</a:t>
            </a:r>
            <a:r>
              <a:rPr lang="en-US" baseline="0" dirty="0" smtClean="0"/>
              <a:t> </a:t>
            </a:r>
            <a:r>
              <a:rPr lang="en-US" baseline="0" dirty="0" err="1" smtClean="0"/>
              <a:t>habilita</a:t>
            </a:r>
            <a:r>
              <a:rPr lang="en-US" baseline="0" dirty="0" smtClean="0"/>
              <a:t> o </a:t>
            </a:r>
            <a:r>
              <a:rPr lang="en-US" baseline="0" dirty="0" err="1" smtClean="0"/>
              <a:t>seu</a:t>
            </a:r>
            <a:r>
              <a:rPr lang="en-US" baseline="0" dirty="0" smtClean="0"/>
              <a:t> </a:t>
            </a:r>
            <a:r>
              <a:rPr lang="en-US" baseline="0" dirty="0" err="1" smtClean="0"/>
              <a:t>uso</a:t>
            </a:r>
            <a:r>
              <a:rPr lang="en-US" baseline="0" dirty="0" smtClean="0"/>
              <a:t> </a:t>
            </a:r>
            <a:r>
              <a:rPr lang="en-US" baseline="0" dirty="0" err="1" smtClean="0"/>
              <a:t>em</a:t>
            </a:r>
            <a:r>
              <a:rPr lang="en-US" baseline="0" dirty="0" smtClean="0"/>
              <a:t> </a:t>
            </a:r>
            <a:r>
              <a:rPr lang="en-US" baseline="0" dirty="0" err="1" smtClean="0"/>
              <a:t>localizaçao</a:t>
            </a:r>
            <a:r>
              <a:rPr lang="en-US" baseline="0" dirty="0" smtClean="0"/>
              <a:t> de </a:t>
            </a:r>
            <a:r>
              <a:rPr lang="en-US" baseline="0" dirty="0" err="1" smtClean="0"/>
              <a:t>objetos</a:t>
            </a:r>
            <a:r>
              <a:rPr lang="en-US" baseline="0" dirty="0" smtClean="0"/>
              <a:t> </a:t>
            </a:r>
            <a:r>
              <a:rPr lang="en-US" baseline="0" dirty="0" err="1" smtClean="0"/>
              <a:t>em</a:t>
            </a:r>
            <a:r>
              <a:rPr lang="en-US" baseline="0" dirty="0" smtClean="0"/>
              <a:t> </a:t>
            </a:r>
            <a:r>
              <a:rPr lang="en-US" baseline="0" dirty="0" err="1" smtClean="0"/>
              <a:t>vez</a:t>
            </a:r>
            <a:r>
              <a:rPr lang="en-US" baseline="0" dirty="0" smtClean="0"/>
              <a:t> de </a:t>
            </a:r>
            <a:r>
              <a:rPr lang="en-US" baseline="0" dirty="0" err="1" smtClean="0"/>
              <a:t>salas</a:t>
            </a:r>
            <a:r>
              <a:rPr lang="en-US" baseline="0" dirty="0" smtClean="0"/>
              <a:t> e </a:t>
            </a:r>
            <a:r>
              <a:rPr lang="en-US" baseline="0" dirty="0" err="1" smtClean="0"/>
              <a:t>zonas</a:t>
            </a:r>
            <a:r>
              <a:rPr lang="en-US" baseline="0" dirty="0" smtClean="0"/>
              <a:t> de </a:t>
            </a:r>
            <a:r>
              <a:rPr lang="en-US" baseline="0" dirty="0" err="1" smtClean="0"/>
              <a:t>rastreamento</a:t>
            </a:r>
            <a:r>
              <a:rPr lang="en-US" baseline="0" dirty="0" smtClean="0"/>
              <a:t>.</a:t>
            </a:r>
            <a:endParaRPr lang="en-US" dirty="0" smtClean="0"/>
          </a:p>
        </p:txBody>
      </p:sp>
      <p:sp>
        <p:nvSpPr>
          <p:cNvPr id="4" name="Espaço Reservado para Número de Slide 3"/>
          <p:cNvSpPr>
            <a:spLocks noGrp="1"/>
          </p:cNvSpPr>
          <p:nvPr>
            <p:ph type="sldNum" sz="quarter" idx="10"/>
          </p:nvPr>
        </p:nvSpPr>
        <p:spPr/>
        <p:txBody>
          <a:bodyPr/>
          <a:lstStyle/>
          <a:p>
            <a:fld id="{99AF931C-ACAD-42F9-8CB6-A6494DF38779}" type="slidenum">
              <a:rPr lang="pt-BR" smtClean="0"/>
              <a:pPr/>
              <a:t>45</a:t>
            </a:fld>
            <a:endParaRPr lang="pt-BR"/>
          </a:p>
        </p:txBody>
      </p:sp>
    </p:spTree>
    <p:extLst>
      <p:ext uri="{BB962C8B-B14F-4D97-AF65-F5344CB8AC3E}">
        <p14:creationId xmlns:p14="http://schemas.microsoft.com/office/powerpoint/2010/main" val="3862566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Pesquisadores da Universidade de Utah desenvolveram uma pesquisa para controlar o estado de saúde de pessoas hospitalizadas envolvendo </a:t>
            </a:r>
            <a:r>
              <a:rPr lang="pt-BR" b="1" dirty="0" smtClean="0"/>
              <a:t>doenças respiratórias</a:t>
            </a:r>
            <a:r>
              <a:rPr lang="pt-BR" dirty="0" smtClean="0"/>
              <a:t>, por meio da avaliação da </a:t>
            </a:r>
            <a:r>
              <a:rPr lang="pt-BR" b="1" dirty="0" smtClean="0"/>
              <a:t>frequência respiratória</a:t>
            </a:r>
            <a:r>
              <a:rPr lang="pt-B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Limitação: caso o paciente se mova, os movimentos interferem nos resultados.</a:t>
            </a:r>
          </a:p>
          <a:p>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47</a:t>
            </a:fld>
            <a:endParaRPr lang="pt-BR"/>
          </a:p>
        </p:txBody>
      </p:sp>
    </p:spTree>
    <p:extLst>
      <p:ext uri="{BB962C8B-B14F-4D97-AF65-F5344CB8AC3E}">
        <p14:creationId xmlns:p14="http://schemas.microsoft.com/office/powerpoint/2010/main" val="2263655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Carros equipados com um kit Wi-Fi poderiam se comunicar com outros veículos e, dessa forma, compartilhar informações sobre </a:t>
            </a:r>
            <a:r>
              <a:rPr lang="pt-BR" b="1" dirty="0" smtClean="0"/>
              <a:t>velocidade e localização.</a:t>
            </a:r>
          </a:p>
          <a:p>
            <a:endParaRPr lang="pt-BR" dirty="0" smtClean="0"/>
          </a:p>
          <a:p>
            <a:r>
              <a:rPr lang="pt-BR" dirty="0" smtClean="0"/>
              <a:t>No caso de um provável acidente, o próprio </a:t>
            </a:r>
            <a:r>
              <a:rPr lang="pt-BR" b="1" dirty="0" smtClean="0"/>
              <a:t>computador de bordo </a:t>
            </a:r>
            <a:r>
              <a:rPr lang="pt-BR" dirty="0" smtClean="0"/>
              <a:t>realizaria as manobras necessárias para evitar a colisão.</a:t>
            </a:r>
          </a:p>
          <a:p>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48</a:t>
            </a:fld>
            <a:endParaRPr lang="pt-BR"/>
          </a:p>
        </p:txBody>
      </p:sp>
    </p:spTree>
    <p:extLst>
      <p:ext uri="{BB962C8B-B14F-4D97-AF65-F5344CB8AC3E}">
        <p14:creationId xmlns:p14="http://schemas.microsoft.com/office/powerpoint/2010/main" val="2361232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problema só se manifesta se </a:t>
            </a:r>
            <a:r>
              <a:rPr lang="pt-BR" dirty="0" err="1" smtClean="0"/>
              <a:t>oWi-Fi</a:t>
            </a:r>
            <a:r>
              <a:rPr lang="pt-BR" dirty="0" smtClean="0"/>
              <a:t> for ligado em potência superior à normal usada em </a:t>
            </a:r>
            <a:r>
              <a:rPr lang="pt-BR" dirty="0" err="1" smtClean="0"/>
              <a:t>smart</a:t>
            </a:r>
            <a:r>
              <a:rPr lang="pt-BR" dirty="0" smtClean="0"/>
              <a:t> </a:t>
            </a:r>
            <a:r>
              <a:rPr lang="pt-BR" dirty="0" err="1" smtClean="0"/>
              <a:t>phones</a:t>
            </a:r>
            <a:r>
              <a:rPr lang="pt-BR" dirty="0" smtClean="0"/>
              <a:t> e laptops, mas é possível que o Wi-Fi trabalhe fora de suas especificações .</a:t>
            </a:r>
          </a:p>
          <a:p>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49</a:t>
            </a:fld>
            <a:endParaRPr lang="pt-BR"/>
          </a:p>
        </p:txBody>
      </p:sp>
    </p:spTree>
    <p:extLst>
      <p:ext uri="{BB962C8B-B14F-4D97-AF65-F5344CB8AC3E}">
        <p14:creationId xmlns:p14="http://schemas.microsoft.com/office/powerpoint/2010/main" val="38140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Em 2002,</a:t>
            </a:r>
            <a:r>
              <a:rPr lang="pt-BR" baseline="0" dirty="0" smtClean="0"/>
              <a:t> a WECA mudou de nome para </a:t>
            </a:r>
            <a:r>
              <a:rPr lang="pt-BR" baseline="0" dirty="0" err="1" smtClean="0"/>
              <a:t>Wi-Fi</a:t>
            </a:r>
            <a:r>
              <a:rPr lang="pt-BR" baseline="0" dirty="0" smtClean="0"/>
              <a:t> </a:t>
            </a:r>
            <a:r>
              <a:rPr lang="pt-BR" baseline="0" dirty="0" err="1" smtClean="0"/>
              <a:t>alliance</a:t>
            </a:r>
            <a:r>
              <a:rPr lang="pt-BR" baseline="0" dirty="0" smtClean="0"/>
              <a:t>, essa organização é a responsável por </a:t>
            </a:r>
            <a:r>
              <a:rPr lang="pt-BR" baseline="0" dirty="0" err="1" smtClean="0"/>
              <a:t>certificartodos</a:t>
            </a:r>
            <a:r>
              <a:rPr lang="pt-BR" baseline="0" dirty="0" smtClean="0"/>
              <a:t> os produtos que usam essa tecnologia baseado no protocolo da IEEE.	</a:t>
            </a:r>
          </a:p>
          <a:p>
            <a:r>
              <a:rPr lang="pt-BR" baseline="0" dirty="0" smtClean="0"/>
              <a:t>Após conseguir consolidar a tecnologia, faltava uma forma satisfatória de entrar no mercado, isso se deu com a parceria com a Apple que incorporou nos seus </a:t>
            </a:r>
            <a:r>
              <a:rPr lang="pt-BR" baseline="0" dirty="0" err="1" smtClean="0"/>
              <a:t>Ibooks</a:t>
            </a:r>
            <a:r>
              <a:rPr lang="pt-BR" baseline="0" dirty="0" smtClean="0"/>
              <a:t> a tecnologia </a:t>
            </a:r>
            <a:r>
              <a:rPr lang="pt-BR" baseline="0" dirty="0" err="1" smtClean="0"/>
              <a:t>Wi-Fi</a:t>
            </a:r>
            <a:r>
              <a:rPr lang="pt-BR" baseline="0" dirty="0" smtClean="0"/>
              <a:t> com o nome de </a:t>
            </a:r>
            <a:r>
              <a:rPr lang="pt-BR" baseline="0" dirty="0" err="1" smtClean="0"/>
              <a:t>AirPort</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Velocidades</a:t>
            </a:r>
          </a:p>
          <a:p>
            <a:r>
              <a:rPr lang="pt-BR" dirty="0" smtClean="0"/>
              <a:t>Faixa de transmissão</a:t>
            </a:r>
          </a:p>
          <a:p>
            <a:r>
              <a:rPr lang="pt-BR" dirty="0" smtClean="0"/>
              <a:t>CCK - </a:t>
            </a:r>
            <a:r>
              <a:rPr lang="pt-BR" dirty="0" err="1" smtClean="0"/>
              <a:t>complementary</a:t>
            </a:r>
            <a:r>
              <a:rPr lang="pt-BR" dirty="0" smtClean="0"/>
              <a:t> </a:t>
            </a:r>
            <a:r>
              <a:rPr lang="pt-BR" dirty="0" err="1" smtClean="0"/>
              <a:t>code</a:t>
            </a:r>
            <a:r>
              <a:rPr lang="pt-BR" dirty="0" smtClean="0"/>
              <a:t> </a:t>
            </a:r>
            <a:r>
              <a:rPr lang="pt-BR" dirty="0" err="1" smtClean="0"/>
              <a:t>keying</a:t>
            </a:r>
            <a:r>
              <a:rPr lang="pt-BR" dirty="0" smtClean="0"/>
              <a:t> utilizado</a:t>
            </a:r>
            <a:r>
              <a:rPr lang="pt-BR" baseline="0" dirty="0" smtClean="0"/>
              <a:t> para se poder usar de fato as velocidades de 5,5 e 11 </a:t>
            </a:r>
            <a:r>
              <a:rPr lang="pt-BR" baseline="0" dirty="0" err="1" smtClean="0"/>
              <a:t>Mbps</a:t>
            </a:r>
            <a:endParaRPr lang="pt-BR" baseline="0" dirty="0" smtClean="0"/>
          </a:p>
          <a:p>
            <a:endParaRPr lang="pt-BR" dirty="0" smtClean="0"/>
          </a:p>
          <a:p>
            <a:r>
              <a:rPr lang="pt-BR" dirty="0" smtClean="0"/>
              <a:t>Foi o primeiro protocolo a</a:t>
            </a:r>
            <a:r>
              <a:rPr lang="pt-BR" baseline="0" dirty="0" smtClean="0"/>
              <a:t> ter componentes sendo produzidos em larga escala</a:t>
            </a:r>
          </a:p>
          <a:p>
            <a:r>
              <a:rPr lang="pt-BR" baseline="0" dirty="0" smtClean="0"/>
              <a:t>Mesma faixa de </a:t>
            </a:r>
            <a:r>
              <a:rPr lang="pt-BR" baseline="0" dirty="0" err="1" smtClean="0"/>
              <a:t>frequência</a:t>
            </a:r>
            <a:r>
              <a:rPr lang="pt-BR" baseline="0" dirty="0" smtClean="0"/>
              <a:t> do microondas e telefones sem fio(pode sofrer, ocasionalmente, interferências) e do </a:t>
            </a:r>
            <a:r>
              <a:rPr lang="pt-BR" baseline="0" dirty="0" err="1" smtClean="0"/>
              <a:t>bluetooth</a:t>
            </a:r>
            <a:r>
              <a:rPr lang="pt-BR" baseline="0" dirty="0" smtClean="0"/>
              <a:t> (não tem problema porque este usa FHSS)</a:t>
            </a:r>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é a </a:t>
            </a:r>
            <a:r>
              <a:rPr lang="pt-BR" sz="1200" b="0" i="0" kern="1200" dirty="0" err="1" smtClean="0">
                <a:solidFill>
                  <a:schemeClr val="tx1"/>
                </a:solidFill>
                <a:latin typeface="+mn-lt"/>
                <a:ea typeface="+mn-ea"/>
                <a:cs typeface="+mn-cs"/>
              </a:rPr>
              <a:t>sequência</a:t>
            </a:r>
            <a:r>
              <a:rPr lang="pt-BR" sz="1200" b="0" i="0" kern="1200" dirty="0" smtClean="0">
                <a:solidFill>
                  <a:schemeClr val="tx1"/>
                </a:solidFill>
                <a:latin typeface="+mn-lt"/>
                <a:ea typeface="+mn-ea"/>
                <a:cs typeface="+mn-cs"/>
              </a:rPr>
              <a:t> direta de propagação do espectro.</a:t>
            </a:r>
          </a:p>
          <a:p>
            <a:r>
              <a:rPr lang="pt-BR" sz="1200" b="0" i="0" kern="1200" dirty="0" smtClean="0">
                <a:solidFill>
                  <a:schemeClr val="tx1"/>
                </a:solidFill>
                <a:latin typeface="+mn-lt"/>
                <a:ea typeface="+mn-ea"/>
                <a:cs typeface="+mn-cs"/>
              </a:rPr>
              <a:t>É</a:t>
            </a:r>
            <a:r>
              <a:rPr lang="pt-BR" sz="1200" b="0" i="0" kern="1200" baseline="0" dirty="0" smtClean="0">
                <a:solidFill>
                  <a:schemeClr val="tx1"/>
                </a:solidFill>
                <a:latin typeface="+mn-lt"/>
                <a:ea typeface="+mn-ea"/>
                <a:cs typeface="+mn-cs"/>
              </a:rPr>
              <a:t> mais rápido, mas pode sofrer risco de interferências, pois todos os canais são utilizados ao mesmo tempo.</a:t>
            </a:r>
          </a:p>
          <a:p>
            <a:r>
              <a:rPr lang="pt-BR" sz="1200" b="0" i="0" kern="1200" dirty="0" smtClean="0">
                <a:solidFill>
                  <a:schemeClr val="tx1"/>
                </a:solidFill>
                <a:effectLst/>
                <a:latin typeface="+mn-lt"/>
                <a:ea typeface="+mn-ea"/>
                <a:cs typeface="+mn-cs"/>
              </a:rPr>
              <a:t>A faixa de frequência é dividida em canais e os dispositivos mudam c</a:t>
            </a:r>
          </a:p>
          <a:p>
            <a:r>
              <a:rPr lang="pt-BR" sz="1200" b="1" i="1" kern="1200" dirty="0" smtClean="0">
                <a:solidFill>
                  <a:schemeClr val="tx1"/>
                </a:solidFill>
                <a:effectLst/>
                <a:latin typeface="+mn-lt"/>
                <a:ea typeface="+mn-ea"/>
                <a:cs typeface="+mn-cs"/>
              </a:rPr>
              <a:t> </a:t>
            </a:r>
            <a:r>
              <a:rPr lang="pt-BR" sz="1200" b="0" i="1" kern="1200" dirty="0" smtClean="0">
                <a:solidFill>
                  <a:schemeClr val="tx1"/>
                </a:solidFill>
                <a:effectLst/>
                <a:latin typeface="+mn-lt"/>
                <a:ea typeface="+mn-ea"/>
                <a:cs typeface="+mn-cs"/>
              </a:rPr>
              <a:t>As mudanças de canais nas técnicas FHSS ocorrem em intervalos pré-definidos </a:t>
            </a:r>
            <a:r>
              <a:rPr lang="pt-BR" sz="1200" b="0" i="1" kern="1200" dirty="0" err="1" smtClean="0">
                <a:solidFill>
                  <a:schemeClr val="tx1"/>
                </a:solidFill>
                <a:effectLst/>
                <a:latin typeface="+mn-lt"/>
                <a:ea typeface="+mn-ea"/>
                <a:cs typeface="+mn-cs"/>
              </a:rPr>
              <a:t>pseudo-aleatoriamente</a:t>
            </a:r>
            <a:r>
              <a:rPr lang="pt-BR" sz="1200" b="0" i="1" kern="1200" dirty="0" smtClean="0">
                <a:solidFill>
                  <a:schemeClr val="tx1"/>
                </a:solidFill>
                <a:effectLst/>
                <a:latin typeface="+mn-lt"/>
                <a:ea typeface="+mn-ea"/>
                <a:cs typeface="+mn-cs"/>
              </a:rPr>
              <a:t>, enquanto na DSSS ocorre de forma direta. Existem diferenças quanto às taxas de transmissões e segurança, sendo que FHSS </a:t>
            </a:r>
            <a:r>
              <a:rPr lang="pt-BR" sz="1200" b="0" i="1" kern="1200" dirty="0" err="1" smtClean="0">
                <a:solidFill>
                  <a:schemeClr val="tx1"/>
                </a:solidFill>
                <a:effectLst/>
                <a:latin typeface="+mn-lt"/>
                <a:ea typeface="+mn-ea"/>
                <a:cs typeface="+mn-cs"/>
              </a:rPr>
              <a:t>transmitecom</a:t>
            </a:r>
            <a:r>
              <a:rPr lang="pt-BR" sz="1200" b="0" i="1" kern="1200" dirty="0" smtClean="0">
                <a:solidFill>
                  <a:schemeClr val="tx1"/>
                </a:solidFill>
                <a:effectLst/>
                <a:latin typeface="+mn-lt"/>
                <a:ea typeface="+mn-ea"/>
                <a:cs typeface="+mn-cs"/>
              </a:rPr>
              <a:t> taxas de 1 a 2Mbps, enquanto a DSSS transmite com taxas de 1 a 11Mbps, porém sua segurança é inferior à técnica utilizada na </a:t>
            </a:r>
            <a:r>
              <a:rPr lang="pt-BR" sz="1200" b="0" i="1" kern="1200" dirty="0" err="1" smtClean="0">
                <a:solidFill>
                  <a:schemeClr val="tx1"/>
                </a:solidFill>
                <a:effectLst/>
                <a:latin typeface="+mn-lt"/>
                <a:ea typeface="+mn-ea"/>
                <a:cs typeface="+mn-cs"/>
              </a:rPr>
              <a:t>FHSS.</a:t>
            </a:r>
            <a:r>
              <a:rPr lang="pt-BR" sz="1200" b="0" i="0" kern="1200" dirty="0" err="1" smtClean="0">
                <a:solidFill>
                  <a:schemeClr val="tx1"/>
                </a:solidFill>
                <a:effectLst/>
                <a:latin typeface="+mn-lt"/>
                <a:ea typeface="+mn-ea"/>
                <a:cs typeface="+mn-cs"/>
              </a:rPr>
              <a:t>onstantemente</a:t>
            </a:r>
            <a:r>
              <a:rPr lang="pt-BR" sz="1200" b="0" i="0" kern="1200" dirty="0" smtClean="0">
                <a:solidFill>
                  <a:schemeClr val="tx1"/>
                </a:solidFill>
                <a:effectLst/>
                <a:latin typeface="+mn-lt"/>
                <a:ea typeface="+mn-ea"/>
                <a:cs typeface="+mn-cs"/>
              </a:rPr>
              <a:t> de canais, porém a mudança dos canais ocorre em intervalos de “tempo” pré-definidos, seguindo uma sequência direta.</a:t>
            </a:r>
          </a:p>
          <a:p>
            <a:r>
              <a:rPr lang="pt-BR" sz="1200" b="0" i="0" kern="1200" dirty="0" smtClean="0">
                <a:solidFill>
                  <a:schemeClr val="tx1"/>
                </a:solidFill>
                <a:effectLst/>
                <a:latin typeface="+mn-lt"/>
                <a:ea typeface="+mn-ea"/>
                <a:cs typeface="+mn-cs"/>
              </a:rPr>
              <a:t>FHSS é mais segura do que DSSS, porque os dispositivos mudam de canal em intervalos </a:t>
            </a:r>
            <a:r>
              <a:rPr lang="pt-BR" sz="1200" b="0" i="0" kern="1200" dirty="0" err="1" smtClean="0">
                <a:solidFill>
                  <a:schemeClr val="tx1"/>
                </a:solidFill>
                <a:effectLst/>
                <a:latin typeface="+mn-lt"/>
                <a:ea typeface="+mn-ea"/>
                <a:cs typeface="+mn-cs"/>
              </a:rPr>
              <a:t>pseudo-aleatórios</a:t>
            </a:r>
            <a:r>
              <a:rPr lang="pt-BR" sz="1200" b="0" i="0" kern="1200" dirty="0" smtClean="0">
                <a:solidFill>
                  <a:schemeClr val="tx1"/>
                </a:solidFill>
                <a:effectLst/>
                <a:latin typeface="+mn-lt"/>
                <a:ea typeface="+mn-ea"/>
                <a:cs typeface="+mn-cs"/>
              </a:rPr>
              <a:t>, dificultando qualquer conhecimento externo fora do meio das sequências de saltos.</a:t>
            </a:r>
            <a:endParaRPr lang="pt-BR" b="0" i="0"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10</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Por trabalhar em outra faixa</a:t>
            </a:r>
            <a:r>
              <a:rPr lang="pt-BR" baseline="0" dirty="0" smtClean="0"/>
              <a:t> de </a:t>
            </a:r>
            <a:r>
              <a:rPr lang="pt-BR" baseline="0" dirty="0" err="1" smtClean="0"/>
              <a:t>frequência</a:t>
            </a:r>
            <a:r>
              <a:rPr lang="pt-BR" baseline="0" dirty="0" smtClean="0"/>
              <a:t>, não é compatível com o b e o g. Apesar de ser mais rápido não teve o sucesso do b</a:t>
            </a:r>
          </a:p>
          <a:p>
            <a:r>
              <a:rPr lang="pt-BR" baseline="0" dirty="0" smtClean="0"/>
              <a:t>Pois queriam lançar logo produtos, e o b foi lançado primeiro</a:t>
            </a:r>
          </a:p>
          <a:p>
            <a:r>
              <a:rPr lang="pt-BR" baseline="0" dirty="0" smtClean="0"/>
              <a:t>5 GHz é mais difícil de ser ter interferência por poucos dispositivos usarem, mas alguns países não possuíam regulamentação para tal faixa de </a:t>
            </a:r>
            <a:r>
              <a:rPr lang="pt-BR" baseline="0" dirty="0" err="1" smtClean="0"/>
              <a:t>frequência</a:t>
            </a:r>
            <a:endParaRPr lang="pt-BR" baseline="0" dirty="0" smtClean="0"/>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11</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Técnica de </a:t>
            </a:r>
            <a:r>
              <a:rPr lang="pt-BR" dirty="0" err="1" smtClean="0"/>
              <a:t>multiplexação</a:t>
            </a:r>
            <a:r>
              <a:rPr lang="pt-BR" baseline="0" dirty="0" smtClean="0"/>
              <a:t> por divisão de </a:t>
            </a:r>
            <a:r>
              <a:rPr lang="pt-BR" baseline="0" dirty="0" err="1" smtClean="0"/>
              <a:t>frequência</a:t>
            </a:r>
            <a:r>
              <a:rPr lang="pt-BR" baseline="0" dirty="0" smtClean="0"/>
              <a:t>, múltiplos sinais são enviados em diversas </a:t>
            </a:r>
            <a:r>
              <a:rPr lang="pt-BR" baseline="0" dirty="0" err="1" smtClean="0"/>
              <a:t>frequências</a:t>
            </a:r>
            <a:r>
              <a:rPr lang="pt-BR" baseline="0" dirty="0" smtClean="0"/>
              <a:t>, </a:t>
            </a:r>
          </a:p>
          <a:p>
            <a:r>
              <a:rPr lang="pt-BR" baseline="0" dirty="0" smtClean="0"/>
              <a:t>Dados são enviados simultaneamente por diversas </a:t>
            </a:r>
            <a:r>
              <a:rPr lang="pt-BR" baseline="0" dirty="0" err="1" smtClean="0"/>
              <a:t>frequências</a:t>
            </a:r>
            <a:endParaRPr lang="pt-BR" baseline="0" dirty="0" smtClean="0"/>
          </a:p>
          <a:p>
            <a:r>
              <a:rPr lang="pt-BR" baseline="0" dirty="0" smtClean="0"/>
              <a:t>Cada </a:t>
            </a:r>
            <a:r>
              <a:rPr lang="pt-BR" baseline="0" dirty="0" err="1" smtClean="0"/>
              <a:t>frequência</a:t>
            </a:r>
            <a:r>
              <a:rPr lang="pt-BR" baseline="0" dirty="0" smtClean="0"/>
              <a:t> tem uma técnica de modulação avançada</a:t>
            </a:r>
          </a:p>
          <a:p>
            <a:r>
              <a:rPr lang="pt-BR" baseline="0" dirty="0" smtClean="0"/>
              <a:t>Essas frequências não interferem nas outras portadora independente (matematicamente ortogonais, linearmente independentes)</a:t>
            </a:r>
          </a:p>
          <a:p>
            <a:r>
              <a:rPr lang="pt-BR" baseline="0" dirty="0" smtClean="0"/>
              <a:t>A técnicas de correção de erros e mantimento de coerência do sinal da frequência</a:t>
            </a:r>
          </a:p>
          <a:p>
            <a:endParaRPr lang="pt-BR" baseline="0" dirty="0" smtClean="0"/>
          </a:p>
          <a:p>
            <a:r>
              <a:rPr lang="pt-BR" sz="1200" b="0" i="0" kern="1200" dirty="0" smtClean="0">
                <a:solidFill>
                  <a:schemeClr val="tx1"/>
                </a:solidFill>
                <a:effectLst/>
                <a:latin typeface="+mn-lt"/>
                <a:ea typeface="+mn-ea"/>
                <a:cs typeface="+mn-cs"/>
              </a:rPr>
              <a:t>O DSSS é suscetível a obstáculos como pilares, móveis e as paredes dos escritórios. Essa restrição do DSSS causa uma redução da taxa efetiva de transmissão. Para resolver esse problema é utilizada a técnica de multiplexação por divisão de </a:t>
            </a:r>
            <a:r>
              <a:rPr lang="pt-BR" sz="1200" b="0" i="0" kern="1200" dirty="0" err="1" smtClean="0">
                <a:solidFill>
                  <a:schemeClr val="tx1"/>
                </a:solidFill>
                <a:effectLst/>
                <a:latin typeface="+mn-lt"/>
                <a:ea typeface="+mn-ea"/>
                <a:cs typeface="+mn-cs"/>
              </a:rPr>
              <a:t>freqüência</a:t>
            </a:r>
            <a:r>
              <a:rPr lang="pt-BR" sz="1200" b="0" i="0" kern="1200" dirty="0" smtClean="0">
                <a:solidFill>
                  <a:schemeClr val="tx1"/>
                </a:solidFill>
                <a:effectLst/>
                <a:latin typeface="+mn-lt"/>
                <a:ea typeface="+mn-ea"/>
                <a:cs typeface="+mn-cs"/>
              </a:rPr>
              <a:t> ortogonal (OFDM), uma forma de modulação com múltiplas portadoras.</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802.11b</a:t>
            </a:r>
            <a:r>
              <a:rPr lang="pt-BR" baseline="0" dirty="0" smtClean="0"/>
              <a:t> e g são completamente compatíveis, dispositivos desses dois padrões podem se comunicar entre si, literalmente.</a:t>
            </a:r>
          </a:p>
          <a:p>
            <a:r>
              <a:rPr lang="pt-BR" baseline="0" dirty="0" smtClean="0"/>
              <a:t>O único problema é que a taxa de transmissão máxima seria de 11Mbps o máximo atingido pelo 802.11b</a:t>
            </a:r>
            <a:endParaRPr lang="pt-BR" dirty="0"/>
          </a:p>
        </p:txBody>
      </p:sp>
      <p:sp>
        <p:nvSpPr>
          <p:cNvPr id="4" name="Espaço Reservado para Número de Slide 3"/>
          <p:cNvSpPr>
            <a:spLocks noGrp="1"/>
          </p:cNvSpPr>
          <p:nvPr>
            <p:ph type="sldNum" sz="quarter" idx="10"/>
          </p:nvPr>
        </p:nvSpPr>
        <p:spPr/>
        <p:txBody>
          <a:bodyPr/>
          <a:lstStyle/>
          <a:p>
            <a:fld id="{A76F73F1-C9CB-4EDD-8B13-133FB2856B6E}" type="slidenum">
              <a:rPr lang="pt-BR" smtClean="0"/>
              <a:pPr/>
              <a:t>13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C922D3B5-7D4F-4CE6-BEF7-58E256708F3E}" type="datetimeFigureOut">
              <a:rPr lang="en-US" smtClean="0"/>
              <a:pPr/>
              <a:t>11/28/2011</a:t>
            </a:fld>
            <a:endParaRPr lang="en-US"/>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7822685-6806-41B0-90F2-D5941C8C48B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5" name="Espaço Reservado para Rodapé 4"/>
          <p:cNvSpPr>
            <a:spLocks noGrp="1"/>
          </p:cNvSpPr>
          <p:nvPr>
            <p:ph type="ftr" sz="quarter" idx="11"/>
          </p:nvPr>
        </p:nvSpPr>
        <p:spPr/>
        <p:txBody>
          <a:bodyPr/>
          <a:lstStyle>
            <a:extLst/>
          </a:lstStyle>
          <a:p>
            <a:endParaRPr lang="en-US"/>
          </a:p>
        </p:txBody>
      </p:sp>
      <p:sp>
        <p:nvSpPr>
          <p:cNvPr id="6" name="Espaço Reservado para Número de Slide 5"/>
          <p:cNvSpPr>
            <a:spLocks noGrp="1"/>
          </p:cNvSpPr>
          <p:nvPr>
            <p:ph type="sldNum" sz="quarter" idx="12"/>
          </p:nvPr>
        </p:nvSpPr>
        <p:spPr/>
        <p:txBody>
          <a:bodyPr/>
          <a:lstStyle>
            <a:extLst/>
          </a:lstStyle>
          <a:p>
            <a:fld id="{67822685-6806-41B0-90F2-D5941C8C48B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5" name="Espaço Reservado para Rodapé 4"/>
          <p:cNvSpPr>
            <a:spLocks noGrp="1"/>
          </p:cNvSpPr>
          <p:nvPr>
            <p:ph type="ftr" sz="quarter" idx="11"/>
          </p:nvPr>
        </p:nvSpPr>
        <p:spPr/>
        <p:txBody>
          <a:bodyPr/>
          <a:lstStyle>
            <a:extLst/>
          </a:lstStyle>
          <a:p>
            <a:endParaRPr lang="en-US"/>
          </a:p>
        </p:txBody>
      </p:sp>
      <p:sp>
        <p:nvSpPr>
          <p:cNvPr id="6" name="Espaço Reservado para Número de Slide 5"/>
          <p:cNvSpPr>
            <a:spLocks noGrp="1"/>
          </p:cNvSpPr>
          <p:nvPr>
            <p:ph type="sldNum" sz="quarter" idx="12"/>
          </p:nvPr>
        </p:nvSpPr>
        <p:spPr/>
        <p:txBody>
          <a:bodyPr/>
          <a:lstStyle>
            <a:extLst/>
          </a:lstStyle>
          <a:p>
            <a:fld id="{67822685-6806-41B0-90F2-D5941C8C48B6}"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5" name="Espaço Reservado para Rodapé 4"/>
          <p:cNvSpPr>
            <a:spLocks noGrp="1"/>
          </p:cNvSpPr>
          <p:nvPr>
            <p:ph type="ftr" sz="quarter" idx="11"/>
          </p:nvPr>
        </p:nvSpPr>
        <p:spPr/>
        <p:txBody>
          <a:bodyPr/>
          <a:lstStyle>
            <a:extLst/>
          </a:lstStyle>
          <a:p>
            <a:endParaRPr lang="en-US"/>
          </a:p>
        </p:txBody>
      </p:sp>
      <p:sp>
        <p:nvSpPr>
          <p:cNvPr id="6" name="Espaço Reservado para Número de Slide 5"/>
          <p:cNvSpPr>
            <a:spLocks noGrp="1"/>
          </p:cNvSpPr>
          <p:nvPr>
            <p:ph type="sldNum" sz="quarter" idx="12"/>
          </p:nvPr>
        </p:nvSpPr>
        <p:spPr/>
        <p:txBody>
          <a:bodyPr/>
          <a:lstStyle>
            <a:extLst/>
          </a:lstStyle>
          <a:p>
            <a:fld id="{67822685-6806-41B0-90F2-D5941C8C48B6}" type="slidenum">
              <a:rPr lang="en-US" smtClean="0"/>
              <a:pPr/>
              <a:t>‹nº›</a:t>
            </a:fld>
            <a:endParaRPr lang="en-US"/>
          </a:p>
        </p:txBody>
      </p:sp>
      <p:sp>
        <p:nvSpPr>
          <p:cNvPr id="7" name="Título 6"/>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5" name="Espaço Reservado para Rodapé 4"/>
          <p:cNvSpPr>
            <a:spLocks noGrp="1"/>
          </p:cNvSpPr>
          <p:nvPr>
            <p:ph type="ftr" sz="quarter" idx="11"/>
          </p:nvPr>
        </p:nvSpPr>
        <p:spPr/>
        <p:txBody>
          <a:bodyPr/>
          <a:lstStyle>
            <a:extLst/>
          </a:lstStyle>
          <a:p>
            <a:endParaRPr lang="en-US"/>
          </a:p>
        </p:txBody>
      </p:sp>
      <p:sp>
        <p:nvSpPr>
          <p:cNvPr id="6" name="Espaço Reservado para Número de Slide 5"/>
          <p:cNvSpPr>
            <a:spLocks noGrp="1"/>
          </p:cNvSpPr>
          <p:nvPr>
            <p:ph type="sldNum" sz="quarter" idx="12"/>
          </p:nvPr>
        </p:nvSpPr>
        <p:spPr/>
        <p:txBody>
          <a:bodyPr/>
          <a:lstStyle>
            <a:extLst/>
          </a:lstStyle>
          <a:p>
            <a:fld id="{67822685-6806-41B0-90F2-D5941C8C48B6}" type="slidenum">
              <a:rPr lang="en-US" smtClean="0"/>
              <a:pPr/>
              <a:t>‹nº›</a:t>
            </a:fld>
            <a:endParaRPr lang="en-US"/>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6" name="Espaço Reservado para Rodapé 5"/>
          <p:cNvSpPr>
            <a:spLocks noGrp="1"/>
          </p:cNvSpPr>
          <p:nvPr>
            <p:ph type="ftr" sz="quarter" idx="11"/>
          </p:nvPr>
        </p:nvSpPr>
        <p:spPr/>
        <p:txBody>
          <a:bodyPr/>
          <a:lstStyle>
            <a:extLst/>
          </a:lstStyle>
          <a:p>
            <a:endParaRPr lang="en-US"/>
          </a:p>
        </p:txBody>
      </p:sp>
      <p:sp>
        <p:nvSpPr>
          <p:cNvPr id="7" name="Espaço Reservado para Número de Slide 6"/>
          <p:cNvSpPr>
            <a:spLocks noGrp="1"/>
          </p:cNvSpPr>
          <p:nvPr>
            <p:ph type="sldNum" sz="quarter" idx="12"/>
          </p:nvPr>
        </p:nvSpPr>
        <p:spPr/>
        <p:txBody>
          <a:bodyPr/>
          <a:lstStyle>
            <a:extLst/>
          </a:lstStyle>
          <a:p>
            <a:fld id="{67822685-6806-41B0-90F2-D5941C8C48B6}" type="slidenum">
              <a:rPr lang="en-US" smtClean="0"/>
              <a:pPr/>
              <a:t>‹nº›</a:t>
            </a:fld>
            <a:endParaRPr lang="en-US"/>
          </a:p>
        </p:txBody>
      </p:sp>
      <p:sp>
        <p:nvSpPr>
          <p:cNvPr id="8" name="Título 7"/>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8" name="Espaço Reservado para Rodapé 7"/>
          <p:cNvSpPr>
            <a:spLocks noGrp="1"/>
          </p:cNvSpPr>
          <p:nvPr>
            <p:ph type="ftr" sz="quarter" idx="11"/>
          </p:nvPr>
        </p:nvSpPr>
        <p:spPr/>
        <p:txBody>
          <a:bodyPr/>
          <a:lstStyle>
            <a:extLst/>
          </a:lstStyle>
          <a:p>
            <a:endParaRPr lang="en-US"/>
          </a:p>
        </p:txBody>
      </p:sp>
      <p:sp>
        <p:nvSpPr>
          <p:cNvPr id="9" name="Espaço Reservado para Número de Slide 8"/>
          <p:cNvSpPr>
            <a:spLocks noGrp="1"/>
          </p:cNvSpPr>
          <p:nvPr>
            <p:ph type="sldNum" sz="quarter" idx="12"/>
          </p:nvPr>
        </p:nvSpPr>
        <p:spPr/>
        <p:txBody>
          <a:bodyPr/>
          <a:lstStyle>
            <a:extLst/>
          </a:lstStyle>
          <a:p>
            <a:fld id="{67822685-6806-41B0-90F2-D5941C8C48B6}"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4" name="Espaço Reservado para Rodapé 3"/>
          <p:cNvSpPr>
            <a:spLocks noGrp="1"/>
          </p:cNvSpPr>
          <p:nvPr>
            <p:ph type="ftr" sz="quarter" idx="11"/>
          </p:nvPr>
        </p:nvSpPr>
        <p:spPr/>
        <p:txBody>
          <a:bodyPr/>
          <a:lstStyle>
            <a:extLst/>
          </a:lstStyle>
          <a:p>
            <a:endParaRPr lang="en-US"/>
          </a:p>
        </p:txBody>
      </p:sp>
      <p:sp>
        <p:nvSpPr>
          <p:cNvPr id="5" name="Espaço Reservado para Número de Slide 4"/>
          <p:cNvSpPr>
            <a:spLocks noGrp="1"/>
          </p:cNvSpPr>
          <p:nvPr>
            <p:ph type="sldNum" sz="quarter" idx="12"/>
          </p:nvPr>
        </p:nvSpPr>
        <p:spPr/>
        <p:txBody>
          <a:bodyPr/>
          <a:lstStyle>
            <a:extLst/>
          </a:lstStyle>
          <a:p>
            <a:fld id="{67822685-6806-41B0-90F2-D5941C8C48B6}" type="slidenum">
              <a:rPr lang="en-US" smtClean="0"/>
              <a:pPr/>
              <a:t>‹nº›</a:t>
            </a:fld>
            <a:endParaRPr lang="en-US"/>
          </a:p>
        </p:txBody>
      </p:sp>
      <p:sp>
        <p:nvSpPr>
          <p:cNvPr id="6" name="Título 5"/>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C922D3B5-7D4F-4CE6-BEF7-58E256708F3E}" type="datetimeFigureOut">
              <a:rPr lang="en-US" smtClean="0"/>
              <a:pPr/>
              <a:t>11/28/2011</a:t>
            </a:fld>
            <a:endParaRPr lang="en-US"/>
          </a:p>
        </p:txBody>
      </p:sp>
      <p:sp>
        <p:nvSpPr>
          <p:cNvPr id="3" name="Espaço Reservado para Rodapé 2"/>
          <p:cNvSpPr>
            <a:spLocks noGrp="1"/>
          </p:cNvSpPr>
          <p:nvPr>
            <p:ph type="ftr" sz="quarter" idx="11"/>
          </p:nvPr>
        </p:nvSpPr>
        <p:spPr/>
        <p:txBody>
          <a:bodyPr/>
          <a:lstStyle>
            <a:extLst/>
          </a:lstStyle>
          <a:p>
            <a:endParaRPr lang="en-US"/>
          </a:p>
        </p:txBody>
      </p:sp>
      <p:sp>
        <p:nvSpPr>
          <p:cNvPr id="4" name="Espaço Reservado para Número de Slide 3"/>
          <p:cNvSpPr>
            <a:spLocks noGrp="1"/>
          </p:cNvSpPr>
          <p:nvPr>
            <p:ph type="sldNum" sz="quarter" idx="12"/>
          </p:nvPr>
        </p:nvSpPr>
        <p:spPr/>
        <p:txBody>
          <a:bodyPr/>
          <a:lstStyle>
            <a:extLst/>
          </a:lstStyle>
          <a:p>
            <a:fld id="{67822685-6806-41B0-90F2-D5941C8C48B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C922D3B5-7D4F-4CE6-BEF7-58E256708F3E}" type="datetimeFigureOut">
              <a:rPr lang="en-US" smtClean="0"/>
              <a:pPr/>
              <a:t>11/28/2011</a:t>
            </a:fld>
            <a:endParaRPr lang="en-US"/>
          </a:p>
        </p:txBody>
      </p:sp>
      <p:sp>
        <p:nvSpPr>
          <p:cNvPr id="6" name="Espaço Reservado para Rodapé 5"/>
          <p:cNvSpPr>
            <a:spLocks noGrp="1"/>
          </p:cNvSpPr>
          <p:nvPr>
            <p:ph type="ftr" sz="quarter" idx="11"/>
          </p:nvPr>
        </p:nvSpPr>
        <p:spPr/>
        <p:txBody>
          <a:bodyPr/>
          <a:lstStyle>
            <a:extLst/>
          </a:lstStyle>
          <a:p>
            <a:endParaRPr lang="en-US"/>
          </a:p>
        </p:txBody>
      </p:sp>
      <p:sp>
        <p:nvSpPr>
          <p:cNvPr id="7" name="Espaço Reservado para Número de Slide 6"/>
          <p:cNvSpPr>
            <a:spLocks noGrp="1"/>
          </p:cNvSpPr>
          <p:nvPr>
            <p:ph type="sldNum" sz="quarter" idx="12"/>
          </p:nvPr>
        </p:nvSpPr>
        <p:spPr/>
        <p:txBody>
          <a:bodyPr/>
          <a:lstStyle>
            <a:extLst/>
          </a:lstStyle>
          <a:p>
            <a:fld id="{67822685-6806-41B0-90F2-D5941C8C48B6}"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C922D3B5-7D4F-4CE6-BEF7-58E256708F3E}" type="datetimeFigureOut">
              <a:rPr lang="en-US" smtClean="0"/>
              <a:pPr/>
              <a:t>11/28/2011</a:t>
            </a:fld>
            <a:endParaRPr lang="en-US"/>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7822685-6806-41B0-90F2-D5941C8C48B6}" type="slidenum">
              <a:rPr lang="en-US" smtClean="0"/>
              <a:pPr/>
              <a:t>‹nº›</a:t>
            </a:fld>
            <a:endParaRPr lang="en-US"/>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22D3B5-7D4F-4CE6-BEF7-58E256708F3E}" type="datetimeFigureOut">
              <a:rPr lang="en-US" smtClean="0"/>
              <a:pPr/>
              <a:t>11/28/2011</a:t>
            </a:fld>
            <a:endParaRPr lang="en-US"/>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822685-6806-41B0-90F2-D5941C8C48B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4.jpe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m 3" descr="wifi.jpg"/>
          <p:cNvPicPr>
            <a:picLocks noChangeAspect="1"/>
          </p:cNvPicPr>
          <p:nvPr/>
        </p:nvPicPr>
        <p:blipFill>
          <a:blip r:embed="rId3" cstate="print"/>
          <a:stretch>
            <a:fillRect/>
          </a:stretch>
        </p:blipFill>
        <p:spPr>
          <a:xfrm>
            <a:off x="2895600" y="1447800"/>
            <a:ext cx="3488436" cy="2549988"/>
          </a:xfrm>
          <a:prstGeom prst="rect">
            <a:avLst/>
          </a:prstGeom>
        </p:spPr>
      </p:pic>
    </p:spTree>
    <p:extLst>
      <p:ext uri="{BB962C8B-B14F-4D97-AF65-F5344CB8AC3E}">
        <p14:creationId xmlns:p14="http://schemas.microsoft.com/office/powerpoint/2010/main" val="3017280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lnSpcReduction="10000"/>
          </a:bodyPr>
          <a:lstStyle/>
          <a:p>
            <a:r>
              <a:rPr lang="pt-BR" dirty="0" err="1" smtClean="0"/>
              <a:t>Direct</a:t>
            </a:r>
            <a:r>
              <a:rPr lang="pt-BR" dirty="0" smtClean="0"/>
              <a:t> </a:t>
            </a:r>
            <a:r>
              <a:rPr lang="pt-BR" dirty="0" err="1" smtClean="0"/>
              <a:t>Sequence</a:t>
            </a:r>
            <a:r>
              <a:rPr lang="pt-BR" dirty="0" smtClean="0"/>
              <a:t> Spread </a:t>
            </a:r>
            <a:r>
              <a:rPr lang="pt-BR" dirty="0" err="1" smtClean="0"/>
              <a:t>Spectrum</a:t>
            </a:r>
            <a:endParaRPr lang="pt-BR" dirty="0" smtClean="0"/>
          </a:p>
          <a:p>
            <a:endParaRPr lang="pt-BR" dirty="0" smtClean="0"/>
          </a:p>
          <a:p>
            <a:r>
              <a:rPr lang="pt-BR" dirty="0" smtClean="0"/>
              <a:t>Pode utilizar vários canais em uma </a:t>
            </a:r>
            <a:r>
              <a:rPr lang="pt-BR" dirty="0" err="1" smtClean="0"/>
              <a:t>frequência</a:t>
            </a:r>
            <a:endParaRPr lang="pt-BR" dirty="0" smtClean="0"/>
          </a:p>
          <a:p>
            <a:endParaRPr lang="pt-BR" dirty="0" smtClean="0"/>
          </a:p>
          <a:p>
            <a:r>
              <a:rPr lang="pt-BR" dirty="0" smtClean="0"/>
              <a:t>Cria Segmentos da informação transmitida</a:t>
            </a:r>
          </a:p>
          <a:p>
            <a:endParaRPr lang="pt-BR" dirty="0" smtClean="0"/>
          </a:p>
          <a:p>
            <a:r>
              <a:rPr lang="pt-BR" dirty="0" smtClean="0"/>
              <a:t>Mudança constante de canal em tempos pré-definidos seguindo uma sequência direta</a:t>
            </a:r>
          </a:p>
          <a:p>
            <a:endParaRPr lang="pt-BR" dirty="0" smtClean="0"/>
          </a:p>
          <a:p>
            <a:r>
              <a:rPr lang="pt-BR" dirty="0" smtClean="0"/>
              <a:t>Risco de interferência</a:t>
            </a:r>
            <a:endParaRPr lang="pt-BR" dirty="0"/>
          </a:p>
        </p:txBody>
      </p:sp>
      <p:sp>
        <p:nvSpPr>
          <p:cNvPr id="2" name="Título 1"/>
          <p:cNvSpPr>
            <a:spLocks noGrp="1"/>
          </p:cNvSpPr>
          <p:nvPr>
            <p:ph type="title"/>
          </p:nvPr>
        </p:nvSpPr>
        <p:spPr/>
        <p:txBody>
          <a:bodyPr/>
          <a:lstStyle/>
          <a:p>
            <a:r>
              <a:rPr lang="pt-BR" dirty="0" smtClean="0"/>
              <a:t>DSSS</a:t>
            </a:r>
            <a:endParaRPr lang="en-US" dirty="0"/>
          </a:p>
        </p:txBody>
      </p:sp>
    </p:spTree>
    <p:extLst>
      <p:ext uri="{BB962C8B-B14F-4D97-AF65-F5344CB8AC3E}">
        <p14:creationId xmlns:p14="http://schemas.microsoft.com/office/powerpoint/2010/main" val="611776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sz="3500" dirty="0" smtClean="0"/>
              <a:t>802.11a </a:t>
            </a:r>
          </a:p>
          <a:p>
            <a:pPr lvl="1"/>
            <a:r>
              <a:rPr lang="pt-BR" sz="3100" dirty="0" smtClean="0"/>
              <a:t>Lançado quase ao mesmo tempo que o 802.11b</a:t>
            </a:r>
          </a:p>
          <a:p>
            <a:pPr lvl="1"/>
            <a:r>
              <a:rPr lang="pt-BR" sz="3100" dirty="0" smtClean="0"/>
              <a:t>Velocidade de até 54Mbps</a:t>
            </a:r>
          </a:p>
          <a:p>
            <a:pPr lvl="1"/>
            <a:r>
              <a:rPr lang="pt-BR" sz="3100" dirty="0" smtClean="0"/>
              <a:t>Opera na faixa de 5GHz</a:t>
            </a:r>
          </a:p>
          <a:p>
            <a:pPr lvl="1"/>
            <a:r>
              <a:rPr lang="pt-BR" sz="3100" dirty="0" smtClean="0"/>
              <a:t>Alcança 50 metros</a:t>
            </a:r>
          </a:p>
          <a:p>
            <a:pPr lvl="1"/>
            <a:r>
              <a:rPr lang="pt-BR" sz="3100" dirty="0" smtClean="0"/>
              <a:t>Utiliza OFDM</a:t>
            </a:r>
          </a:p>
          <a:p>
            <a:pPr lvl="1"/>
            <a:endParaRPr lang="pt-BR" sz="3100" dirty="0"/>
          </a:p>
        </p:txBody>
      </p:sp>
      <p:sp>
        <p:nvSpPr>
          <p:cNvPr id="3" name="Título 2"/>
          <p:cNvSpPr>
            <a:spLocks noGrp="1"/>
          </p:cNvSpPr>
          <p:nvPr>
            <p:ph type="title"/>
          </p:nvPr>
        </p:nvSpPr>
        <p:spPr/>
        <p:txBody>
          <a:bodyPr/>
          <a:lstStyle/>
          <a:p>
            <a:r>
              <a:rPr lang="pt-BR" dirty="0" smtClean="0"/>
              <a:t>802.11 – Principais Padrões</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dirty="0" err="1" smtClean="0"/>
              <a:t>Orthogonal</a:t>
            </a:r>
            <a:r>
              <a:rPr lang="pt-BR" dirty="0" smtClean="0"/>
              <a:t> </a:t>
            </a:r>
            <a:r>
              <a:rPr lang="pt-BR" dirty="0" err="1" smtClean="0"/>
              <a:t>Frequency</a:t>
            </a:r>
            <a:r>
              <a:rPr lang="pt-BR" dirty="0" smtClean="0"/>
              <a:t> </a:t>
            </a:r>
            <a:r>
              <a:rPr lang="pt-BR" dirty="0" err="1" smtClean="0"/>
              <a:t>Division</a:t>
            </a:r>
            <a:r>
              <a:rPr lang="pt-BR" dirty="0" smtClean="0"/>
              <a:t> </a:t>
            </a:r>
            <a:r>
              <a:rPr lang="pt-BR" dirty="0" err="1" smtClean="0"/>
              <a:t>Multiplexing</a:t>
            </a:r>
            <a:r>
              <a:rPr lang="pt-BR" dirty="0" smtClean="0"/>
              <a:t> </a:t>
            </a:r>
          </a:p>
          <a:p>
            <a:endParaRPr lang="pt-BR" dirty="0" smtClean="0"/>
          </a:p>
          <a:p>
            <a:r>
              <a:rPr lang="pt-BR" dirty="0" smtClean="0"/>
              <a:t>Baseado no FDM</a:t>
            </a:r>
          </a:p>
          <a:p>
            <a:endParaRPr lang="pt-BR" dirty="0" smtClean="0"/>
          </a:p>
          <a:p>
            <a:r>
              <a:rPr lang="pt-BR" dirty="0" smtClean="0"/>
              <a:t>Informação dividida em conjuntos de dados</a:t>
            </a:r>
          </a:p>
          <a:p>
            <a:endParaRPr lang="pt-BR" dirty="0" smtClean="0"/>
          </a:p>
          <a:p>
            <a:r>
              <a:rPr lang="pt-BR" dirty="0" smtClean="0"/>
              <a:t>Nenhuma </a:t>
            </a:r>
            <a:r>
              <a:rPr lang="pt-BR" dirty="0" err="1" smtClean="0"/>
              <a:t>frequência</a:t>
            </a:r>
            <a:r>
              <a:rPr lang="pt-BR" dirty="0" smtClean="0"/>
              <a:t> interfere na outra</a:t>
            </a:r>
          </a:p>
          <a:p>
            <a:endParaRPr lang="pt-BR" dirty="0" smtClean="0"/>
          </a:p>
          <a:p>
            <a:r>
              <a:rPr lang="pt-BR" dirty="0" smtClean="0"/>
              <a:t>Grande resistência a interferência</a:t>
            </a:r>
            <a:endParaRPr lang="pt-BR" dirty="0"/>
          </a:p>
        </p:txBody>
      </p:sp>
      <p:sp>
        <p:nvSpPr>
          <p:cNvPr id="2" name="Título 1"/>
          <p:cNvSpPr>
            <a:spLocks noGrp="1"/>
          </p:cNvSpPr>
          <p:nvPr>
            <p:ph type="title"/>
          </p:nvPr>
        </p:nvSpPr>
        <p:spPr/>
        <p:txBody>
          <a:bodyPr/>
          <a:lstStyle/>
          <a:p>
            <a:r>
              <a:rPr lang="pt-BR" dirty="0" smtClean="0"/>
              <a:t>OFDM</a:t>
            </a:r>
            <a:endParaRPr lang="en-US" dirty="0"/>
          </a:p>
        </p:txBody>
      </p:sp>
    </p:spTree>
    <p:extLst>
      <p:ext uri="{BB962C8B-B14F-4D97-AF65-F5344CB8AC3E}">
        <p14:creationId xmlns:p14="http://schemas.microsoft.com/office/powerpoint/2010/main" val="1833525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3500" dirty="0" smtClean="0"/>
              <a:t>802.11g</a:t>
            </a:r>
          </a:p>
          <a:p>
            <a:pPr lvl="1"/>
            <a:r>
              <a:rPr lang="en-US" dirty="0" err="1" smtClean="0"/>
              <a:t>Sucessor</a:t>
            </a:r>
            <a:r>
              <a:rPr lang="en-US" dirty="0" smtClean="0"/>
              <a:t> do 802.11b</a:t>
            </a:r>
          </a:p>
          <a:p>
            <a:pPr lvl="1"/>
            <a:endParaRPr lang="en-US" dirty="0" smtClean="0"/>
          </a:p>
          <a:p>
            <a:pPr lvl="1"/>
            <a:r>
              <a:rPr lang="en-US" dirty="0" err="1" smtClean="0"/>
              <a:t>Chega</a:t>
            </a:r>
            <a:r>
              <a:rPr lang="en-US" dirty="0" smtClean="0"/>
              <a:t> </a:t>
            </a:r>
            <a:r>
              <a:rPr lang="en-US" dirty="0" err="1" smtClean="0"/>
              <a:t>até</a:t>
            </a:r>
            <a:r>
              <a:rPr lang="en-US" dirty="0" smtClean="0"/>
              <a:t> 54Mbps</a:t>
            </a:r>
          </a:p>
          <a:p>
            <a:pPr lvl="1"/>
            <a:endParaRPr lang="en-US" dirty="0" smtClean="0"/>
          </a:p>
          <a:p>
            <a:pPr lvl="1"/>
            <a:r>
              <a:rPr lang="en-US" dirty="0" err="1" smtClean="0"/>
              <a:t>Trabalha</a:t>
            </a:r>
            <a:r>
              <a:rPr lang="en-US" dirty="0" smtClean="0"/>
              <a:t> </a:t>
            </a:r>
            <a:r>
              <a:rPr lang="en-US" dirty="0" err="1" smtClean="0"/>
              <a:t>na</a:t>
            </a:r>
            <a:r>
              <a:rPr lang="en-US" dirty="0" smtClean="0"/>
              <a:t> </a:t>
            </a:r>
            <a:r>
              <a:rPr lang="en-US" dirty="0" err="1" smtClean="0"/>
              <a:t>faixa</a:t>
            </a:r>
            <a:r>
              <a:rPr lang="en-US" dirty="0" smtClean="0"/>
              <a:t> de 2.4GHz</a:t>
            </a:r>
          </a:p>
          <a:p>
            <a:pPr lvl="1"/>
            <a:endParaRPr lang="en-US" dirty="0" smtClean="0"/>
          </a:p>
          <a:p>
            <a:pPr lvl="1"/>
            <a:r>
              <a:rPr lang="en-US" dirty="0" err="1" smtClean="0"/>
              <a:t>Utiliza</a:t>
            </a:r>
            <a:r>
              <a:rPr lang="en-US" dirty="0" smtClean="0"/>
              <a:t> OFDM</a:t>
            </a:r>
          </a:p>
          <a:p>
            <a:pPr lvl="1"/>
            <a:endParaRPr lang="en-US" dirty="0" smtClean="0"/>
          </a:p>
          <a:p>
            <a:pPr lvl="1"/>
            <a:r>
              <a:rPr lang="en-US" dirty="0" smtClean="0"/>
              <a:t>802.11g         802.11b  - DSSS</a:t>
            </a:r>
          </a:p>
          <a:p>
            <a:pPr lvl="1"/>
            <a:endParaRPr lang="en-US" dirty="0" smtClean="0"/>
          </a:p>
          <a:p>
            <a:pPr lvl="1"/>
            <a:endParaRPr lang="en-US" dirty="0"/>
          </a:p>
        </p:txBody>
      </p:sp>
      <p:sp>
        <p:nvSpPr>
          <p:cNvPr id="2" name="Título 1"/>
          <p:cNvSpPr>
            <a:spLocks noGrp="1"/>
          </p:cNvSpPr>
          <p:nvPr>
            <p:ph type="title"/>
          </p:nvPr>
        </p:nvSpPr>
        <p:spPr/>
        <p:txBody>
          <a:bodyPr/>
          <a:lstStyle/>
          <a:p>
            <a:r>
              <a:rPr lang="pt-BR" dirty="0" smtClean="0"/>
              <a:t>802.11 – Principais Padrões</a:t>
            </a:r>
            <a:endParaRPr lang="en-US" dirty="0"/>
          </a:p>
        </p:txBody>
      </p:sp>
      <p:cxnSp>
        <p:nvCxnSpPr>
          <p:cNvPr id="7" name="Conector de seta reta 6"/>
          <p:cNvCxnSpPr/>
          <p:nvPr/>
        </p:nvCxnSpPr>
        <p:spPr>
          <a:xfrm>
            <a:off x="2438400" y="5334000"/>
            <a:ext cx="609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808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sz="3500" dirty="0" smtClean="0"/>
              <a:t>802.11n</a:t>
            </a:r>
          </a:p>
          <a:p>
            <a:pPr lvl="1"/>
            <a:r>
              <a:rPr lang="en-US" dirty="0" err="1" smtClean="0"/>
              <a:t>Compatível</a:t>
            </a:r>
            <a:r>
              <a:rPr lang="en-US" dirty="0" smtClean="0"/>
              <a:t> com </a:t>
            </a:r>
            <a:r>
              <a:rPr lang="en-US" dirty="0" err="1" smtClean="0"/>
              <a:t>todos</a:t>
            </a:r>
            <a:r>
              <a:rPr lang="en-US" dirty="0" smtClean="0"/>
              <a:t> </a:t>
            </a:r>
            <a:r>
              <a:rPr lang="en-US" dirty="0" err="1" smtClean="0"/>
              <a:t>os</a:t>
            </a:r>
            <a:r>
              <a:rPr lang="en-US" dirty="0" smtClean="0"/>
              <a:t> </a:t>
            </a:r>
            <a:r>
              <a:rPr lang="en-US" dirty="0" err="1" smtClean="0"/>
              <a:t>padrões</a:t>
            </a:r>
            <a:r>
              <a:rPr lang="en-US" dirty="0" smtClean="0"/>
              <a:t> </a:t>
            </a:r>
            <a:r>
              <a:rPr lang="en-US" dirty="0" err="1" smtClean="0"/>
              <a:t>anteriores</a:t>
            </a:r>
            <a:endParaRPr lang="en-US" dirty="0" smtClean="0"/>
          </a:p>
          <a:p>
            <a:pPr lvl="1"/>
            <a:endParaRPr lang="en-US" dirty="0" smtClean="0"/>
          </a:p>
          <a:p>
            <a:pPr lvl="1"/>
            <a:r>
              <a:rPr lang="en-US" dirty="0" err="1" smtClean="0"/>
              <a:t>Chega</a:t>
            </a:r>
            <a:r>
              <a:rPr lang="en-US" dirty="0" smtClean="0"/>
              <a:t> </a:t>
            </a:r>
            <a:r>
              <a:rPr lang="en-US" dirty="0" err="1" smtClean="0"/>
              <a:t>até</a:t>
            </a:r>
            <a:r>
              <a:rPr lang="en-US" dirty="0" smtClean="0"/>
              <a:t> 600Mbps</a:t>
            </a:r>
          </a:p>
          <a:p>
            <a:pPr lvl="1"/>
            <a:endParaRPr lang="en-US" dirty="0" smtClean="0"/>
          </a:p>
          <a:p>
            <a:pPr lvl="1"/>
            <a:r>
              <a:rPr lang="en-US" dirty="0" err="1" smtClean="0"/>
              <a:t>Trabalha</a:t>
            </a:r>
            <a:r>
              <a:rPr lang="en-US" dirty="0" smtClean="0"/>
              <a:t> </a:t>
            </a:r>
            <a:r>
              <a:rPr lang="en-US" dirty="0" err="1" smtClean="0"/>
              <a:t>nas</a:t>
            </a:r>
            <a:r>
              <a:rPr lang="en-US" dirty="0" smtClean="0"/>
              <a:t> </a:t>
            </a:r>
            <a:r>
              <a:rPr lang="en-US" dirty="0" err="1" smtClean="0"/>
              <a:t>faixas</a:t>
            </a:r>
            <a:r>
              <a:rPr lang="en-US" dirty="0" smtClean="0"/>
              <a:t> de 2.4GHz e 5GHz</a:t>
            </a:r>
          </a:p>
          <a:p>
            <a:pPr lvl="1"/>
            <a:endParaRPr lang="en-US" dirty="0" smtClean="0"/>
          </a:p>
          <a:p>
            <a:pPr lvl="1"/>
            <a:r>
              <a:rPr lang="en-US" dirty="0" err="1" smtClean="0"/>
              <a:t>Utiliza</a:t>
            </a:r>
            <a:r>
              <a:rPr lang="en-US" dirty="0" smtClean="0"/>
              <a:t> OFDM</a:t>
            </a:r>
          </a:p>
          <a:p>
            <a:pPr lvl="1"/>
            <a:endParaRPr lang="en-US" dirty="0" smtClean="0"/>
          </a:p>
          <a:p>
            <a:pPr lvl="1"/>
            <a:r>
              <a:rPr lang="en-US" dirty="0" smtClean="0"/>
              <a:t>MIMO – Multiple Input Multiple Output</a:t>
            </a:r>
          </a:p>
          <a:p>
            <a:pPr lvl="1"/>
            <a:endParaRPr lang="en-US" dirty="0" smtClean="0"/>
          </a:p>
          <a:p>
            <a:pPr lvl="1"/>
            <a:r>
              <a:rPr lang="en-US" dirty="0" smtClean="0"/>
              <a:t>250 metros de </a:t>
            </a:r>
            <a:r>
              <a:rPr lang="en-US" dirty="0" err="1" smtClean="0"/>
              <a:t>alcance</a:t>
            </a:r>
            <a:endParaRPr lang="en-US" dirty="0" smtClean="0"/>
          </a:p>
          <a:p>
            <a:pPr lvl="1"/>
            <a:endParaRPr lang="en-US" dirty="0"/>
          </a:p>
        </p:txBody>
      </p:sp>
      <p:sp>
        <p:nvSpPr>
          <p:cNvPr id="2" name="Título 1"/>
          <p:cNvSpPr>
            <a:spLocks noGrp="1"/>
          </p:cNvSpPr>
          <p:nvPr>
            <p:ph type="title"/>
          </p:nvPr>
        </p:nvSpPr>
        <p:spPr/>
        <p:txBody>
          <a:bodyPr/>
          <a:lstStyle/>
          <a:p>
            <a:r>
              <a:rPr lang="pt-BR" dirty="0" smtClean="0"/>
              <a:t>802.11 – Principais Padrões</a:t>
            </a:r>
            <a:endParaRPr lang="en-US" dirty="0"/>
          </a:p>
        </p:txBody>
      </p:sp>
    </p:spTree>
    <p:extLst>
      <p:ext uri="{BB962C8B-B14F-4D97-AF65-F5344CB8AC3E}">
        <p14:creationId xmlns:p14="http://schemas.microsoft.com/office/powerpoint/2010/main" val="1128808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err="1" smtClean="0"/>
              <a:t>Arquitetura</a:t>
            </a:r>
            <a:r>
              <a:rPr lang="en-US" sz="4000" dirty="0" smtClean="0"/>
              <a:t> </a:t>
            </a:r>
            <a:r>
              <a:rPr lang="en-US" sz="4000" dirty="0"/>
              <a:t>de </a:t>
            </a:r>
            <a:r>
              <a:rPr lang="en-US" sz="4000" dirty="0" err="1"/>
              <a:t>Rede</a:t>
            </a:r>
            <a:endParaRPr lang="pt-BR" sz="4000" dirty="0"/>
          </a:p>
        </p:txBody>
      </p:sp>
      <p:sp>
        <p:nvSpPr>
          <p:cNvPr id="3" name="Espaço Reservado para Conteúdo 2"/>
          <p:cNvSpPr>
            <a:spLocks noGrp="1"/>
          </p:cNvSpPr>
          <p:nvPr>
            <p:ph idx="1"/>
          </p:nvPr>
        </p:nvSpPr>
        <p:spPr>
          <a:xfrm>
            <a:off x="457200" y="1600200"/>
            <a:ext cx="3124200" cy="4525963"/>
          </a:xfrm>
        </p:spPr>
        <p:txBody>
          <a:bodyPr>
            <a:normAutofit/>
          </a:bodyPr>
          <a:lstStyle/>
          <a:p>
            <a:r>
              <a:rPr lang="en-US" dirty="0"/>
              <a:t>Basic Service </a:t>
            </a:r>
            <a:r>
              <a:rPr lang="en-US" dirty="0" smtClean="0"/>
              <a:t>Set (BSS)</a:t>
            </a:r>
          </a:p>
          <a:p>
            <a:r>
              <a:rPr lang="pt-BR" dirty="0"/>
              <a:t>simples grupo de terminais que comunicam entre si</a:t>
            </a:r>
            <a:endParaRPr lang="pt-BR" dirty="0" smtClean="0"/>
          </a:p>
          <a:p>
            <a:r>
              <a:rPr lang="en-US" dirty="0"/>
              <a:t>Basic Service </a:t>
            </a:r>
            <a:r>
              <a:rPr lang="en-US" dirty="0" err="1"/>
              <a:t>Área</a:t>
            </a:r>
            <a:r>
              <a:rPr lang="en-US" dirty="0"/>
              <a:t> (BSA)</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320" y="2847974"/>
            <a:ext cx="46672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16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err="1"/>
              <a:t>Modo</a:t>
            </a:r>
            <a:r>
              <a:rPr lang="en-US" sz="4000" dirty="0"/>
              <a:t> Ad-Hoc</a:t>
            </a:r>
            <a:endParaRPr lang="pt-BR" sz="4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276600"/>
            <a:ext cx="56388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Conteúdo 2"/>
          <p:cNvSpPr>
            <a:spLocks noGrp="1"/>
          </p:cNvSpPr>
          <p:nvPr>
            <p:ph idx="1"/>
          </p:nvPr>
        </p:nvSpPr>
        <p:spPr>
          <a:xfrm>
            <a:off x="457200" y="1570037"/>
            <a:ext cx="4876800" cy="4525963"/>
          </a:xfrm>
        </p:spPr>
        <p:txBody>
          <a:bodyPr/>
          <a:lstStyle/>
          <a:p>
            <a:r>
              <a:rPr lang="en-US" dirty="0" err="1" smtClean="0"/>
              <a:t>ponto</a:t>
            </a:r>
            <a:r>
              <a:rPr lang="en-US" dirty="0" smtClean="0"/>
              <a:t>-a-</a:t>
            </a:r>
            <a:r>
              <a:rPr lang="en-US" dirty="0" err="1" smtClean="0"/>
              <a:t>ponto</a:t>
            </a:r>
            <a:endParaRPr lang="en-US" dirty="0" smtClean="0"/>
          </a:p>
          <a:p>
            <a:r>
              <a:rPr lang="en-US" dirty="0" smtClean="0"/>
              <a:t>AP </a:t>
            </a:r>
            <a:r>
              <a:rPr lang="en-US" dirty="0" err="1" smtClean="0"/>
              <a:t>usado</a:t>
            </a:r>
            <a:r>
              <a:rPr lang="en-US" dirty="0" smtClean="0"/>
              <a:t> </a:t>
            </a:r>
            <a:r>
              <a:rPr lang="en-US" dirty="0" err="1" smtClean="0"/>
              <a:t>apenas</a:t>
            </a:r>
            <a:r>
              <a:rPr lang="en-US" dirty="0" smtClean="0"/>
              <a:t> </a:t>
            </a:r>
            <a:r>
              <a:rPr lang="en-US" dirty="0" err="1" smtClean="0"/>
              <a:t>estender</a:t>
            </a:r>
            <a:r>
              <a:rPr lang="en-US" dirty="0" smtClean="0"/>
              <a:t> o </a:t>
            </a:r>
            <a:r>
              <a:rPr lang="en-US" dirty="0" err="1" smtClean="0"/>
              <a:t>alcance</a:t>
            </a:r>
            <a:r>
              <a:rPr lang="en-US" dirty="0" smtClean="0"/>
              <a:t> da </a:t>
            </a:r>
            <a:r>
              <a:rPr lang="en-US" dirty="0" err="1" smtClean="0"/>
              <a:t>rede</a:t>
            </a:r>
            <a:r>
              <a:rPr lang="en-US" dirty="0" smtClean="0"/>
              <a:t> (</a:t>
            </a:r>
            <a:r>
              <a:rPr lang="en-US" dirty="0" err="1" smtClean="0"/>
              <a:t>repetidor</a:t>
            </a:r>
            <a:r>
              <a:rPr lang="en-US" dirty="0" smtClean="0"/>
              <a:t>)</a:t>
            </a:r>
          </a:p>
          <a:p>
            <a:endParaRPr lang="pt-BR" dirty="0"/>
          </a:p>
        </p:txBody>
      </p:sp>
    </p:spTree>
    <p:extLst>
      <p:ext uri="{BB962C8B-B14F-4D97-AF65-F5344CB8AC3E}">
        <p14:creationId xmlns:p14="http://schemas.microsoft.com/office/powerpoint/2010/main" val="3374354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err="1"/>
              <a:t>Modo</a:t>
            </a:r>
            <a:r>
              <a:rPr lang="en-US" sz="4000" dirty="0"/>
              <a:t> Infra-</a:t>
            </a:r>
            <a:r>
              <a:rPr lang="en-US" sz="4000" dirty="0" err="1"/>
              <a:t>estrutura</a:t>
            </a:r>
            <a:endParaRPr lang="pt-BR" sz="4000" dirty="0"/>
          </a:p>
        </p:txBody>
      </p:sp>
      <p:sp>
        <p:nvSpPr>
          <p:cNvPr id="3" name="Espaço Reservado para Conteúdo 2"/>
          <p:cNvSpPr>
            <a:spLocks noGrp="1"/>
          </p:cNvSpPr>
          <p:nvPr>
            <p:ph idx="1"/>
          </p:nvPr>
        </p:nvSpPr>
        <p:spPr/>
        <p:txBody>
          <a:bodyPr/>
          <a:lstStyle/>
          <a:p>
            <a:r>
              <a:rPr lang="pt-BR" dirty="0" smtClean="0"/>
              <a:t>Utilização </a:t>
            </a:r>
            <a:r>
              <a:rPr lang="pt-BR" dirty="0"/>
              <a:t>obrigatória de um </a:t>
            </a:r>
            <a:r>
              <a:rPr lang="pt-BR" dirty="0" smtClean="0"/>
              <a:t>AP</a:t>
            </a:r>
          </a:p>
          <a:p>
            <a:r>
              <a:rPr lang="pt-BR" dirty="0"/>
              <a:t>O AP é um ponto de passagem obrigatório na comunicação entre todos </a:t>
            </a:r>
            <a:r>
              <a:rPr lang="pt-BR" dirty="0" smtClean="0"/>
              <a:t>os dispositivos</a:t>
            </a:r>
          </a:p>
          <a:p>
            <a:r>
              <a:rPr lang="pt-BR" dirty="0" smtClean="0"/>
              <a:t>Configurados </a:t>
            </a:r>
            <a:r>
              <a:rPr lang="pt-BR" dirty="0"/>
              <a:t>com o mesmo </a:t>
            </a:r>
            <a:r>
              <a:rPr lang="pt-BR" dirty="0" smtClean="0"/>
              <a:t>SSID</a:t>
            </a:r>
          </a:p>
          <a:p>
            <a:r>
              <a:rPr lang="en-US" dirty="0" smtClean="0"/>
              <a:t>Basic Service Area </a:t>
            </a:r>
            <a:r>
              <a:rPr lang="en-US" dirty="0" err="1" smtClean="0"/>
              <a:t>definido</a:t>
            </a:r>
            <a:r>
              <a:rPr lang="en-US" dirty="0" smtClean="0"/>
              <a:t> </a:t>
            </a:r>
            <a:r>
              <a:rPr lang="en-US" dirty="0" err="1" smtClean="0"/>
              <a:t>pelo</a:t>
            </a:r>
            <a:r>
              <a:rPr lang="en-US" dirty="0" smtClean="0"/>
              <a:t> </a:t>
            </a:r>
            <a:r>
              <a:rPr lang="en-US" dirty="0" err="1" smtClean="0"/>
              <a:t>alcance</a:t>
            </a:r>
            <a:r>
              <a:rPr lang="en-US" dirty="0" smtClean="0"/>
              <a:t> do AP</a:t>
            </a:r>
            <a:endParaRPr lang="pt-BR" dirty="0"/>
          </a:p>
        </p:txBody>
      </p:sp>
    </p:spTree>
    <p:extLst>
      <p:ext uri="{BB962C8B-B14F-4D97-AF65-F5344CB8AC3E}">
        <p14:creationId xmlns:p14="http://schemas.microsoft.com/office/powerpoint/2010/main" val="3299837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a:t>Extended Service Set (ESS)</a:t>
            </a:r>
            <a:endParaRPr lang="pt-BR" sz="4000" dirty="0"/>
          </a:p>
        </p:txBody>
      </p:sp>
      <p:sp>
        <p:nvSpPr>
          <p:cNvPr id="3" name="Espaço Reservado para Conteúdo 2"/>
          <p:cNvSpPr>
            <a:spLocks noGrp="1"/>
          </p:cNvSpPr>
          <p:nvPr>
            <p:ph idx="1"/>
          </p:nvPr>
        </p:nvSpPr>
        <p:spPr>
          <a:xfrm>
            <a:off x="457200" y="1600200"/>
            <a:ext cx="3581400" cy="4525963"/>
          </a:xfrm>
        </p:spPr>
        <p:txBody>
          <a:bodyPr/>
          <a:lstStyle/>
          <a:p>
            <a:r>
              <a:rPr lang="en-US" dirty="0" err="1" smtClean="0"/>
              <a:t>Agrupamento</a:t>
            </a:r>
            <a:r>
              <a:rPr lang="en-US" dirty="0" smtClean="0"/>
              <a:t> de BSSs</a:t>
            </a:r>
          </a:p>
          <a:p>
            <a:r>
              <a:rPr lang="pt-BR" dirty="0"/>
              <a:t>cada AP na ESS é-lhe atribuída o mesmo </a:t>
            </a:r>
            <a:r>
              <a:rPr lang="pt-BR" dirty="0" err="1" smtClean="0"/>
              <a:t>Same</a:t>
            </a:r>
            <a:r>
              <a:rPr lang="pt-BR" dirty="0" smtClean="0"/>
              <a:t> Service Set </a:t>
            </a:r>
            <a:r>
              <a:rPr lang="pt-BR" dirty="0" err="1" smtClean="0"/>
              <a:t>Identifier</a:t>
            </a:r>
            <a:r>
              <a:rPr lang="pt-BR" dirty="0"/>
              <a:t> </a:t>
            </a:r>
            <a:r>
              <a:rPr lang="pt-BR" dirty="0" smtClean="0"/>
              <a:t>(SSID)</a:t>
            </a:r>
            <a:endParaRPr lang="pt-BR"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905000"/>
            <a:ext cx="464091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033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Arquitetura</a:t>
            </a:r>
            <a:r>
              <a:rPr lang="en-US" dirty="0" smtClean="0"/>
              <a:t> </a:t>
            </a:r>
            <a:r>
              <a:rPr lang="en-US" dirty="0" err="1" smtClean="0"/>
              <a:t>protocolar</a:t>
            </a:r>
            <a:r>
              <a:rPr lang="en-US" dirty="0" smtClean="0"/>
              <a:t> 802.11</a:t>
            </a:r>
            <a:endParaRPr lang="pt-BR" dirty="0"/>
          </a:p>
        </p:txBody>
      </p:sp>
      <p:sp>
        <p:nvSpPr>
          <p:cNvPr id="3" name="Espaço Reservado para Conteúdo 2"/>
          <p:cNvSpPr>
            <a:spLocks noGrp="1"/>
          </p:cNvSpPr>
          <p:nvPr>
            <p:ph idx="1"/>
          </p:nvPr>
        </p:nvSpPr>
        <p:spPr/>
        <p:txBody>
          <a:bodyPr/>
          <a:lstStyle/>
          <a:p>
            <a:r>
              <a:rPr lang="pt-BR" dirty="0"/>
              <a:t>C</a:t>
            </a:r>
            <a:r>
              <a:rPr lang="pt-BR" dirty="0" smtClean="0"/>
              <a:t>amada </a:t>
            </a:r>
            <a:r>
              <a:rPr lang="pt-BR" dirty="0"/>
              <a:t>Física e </a:t>
            </a:r>
            <a:r>
              <a:rPr lang="pt-BR" dirty="0" smtClean="0"/>
              <a:t>camada </a:t>
            </a:r>
            <a:r>
              <a:rPr lang="pt-BR" dirty="0"/>
              <a:t>Enlace de dados do modelo </a:t>
            </a:r>
            <a:r>
              <a:rPr lang="pt-BR" dirty="0" smtClean="0"/>
              <a:t>ISSO</a:t>
            </a:r>
          </a:p>
          <a:p>
            <a:pPr lvl="1"/>
            <a:r>
              <a:rPr lang="en-US" dirty="0"/>
              <a:t>PLCP - Physical Layer Convergence Protocol</a:t>
            </a:r>
          </a:p>
          <a:p>
            <a:pPr lvl="1"/>
            <a:r>
              <a:rPr lang="en-US" dirty="0"/>
              <a:t>PMD - Physical Medium Dependent </a:t>
            </a:r>
            <a:r>
              <a:rPr lang="en-US" dirty="0" err="1" smtClean="0"/>
              <a:t>Sublayer</a:t>
            </a:r>
            <a:endParaRPr lang="en-US" dirty="0" smtClean="0"/>
          </a:p>
          <a:p>
            <a:pPr lvl="1"/>
            <a:r>
              <a:rPr lang="en-US" dirty="0" smtClean="0"/>
              <a:t>LLC - Logical  Link Control</a:t>
            </a:r>
          </a:p>
          <a:p>
            <a:pPr lvl="1"/>
            <a:r>
              <a:rPr lang="en-US" dirty="0" smtClean="0"/>
              <a:t>MAC - Medium </a:t>
            </a:r>
            <a:r>
              <a:rPr lang="en-US" dirty="0" err="1" smtClean="0"/>
              <a:t>Acess</a:t>
            </a:r>
            <a:r>
              <a:rPr lang="en-US" dirty="0" smtClean="0"/>
              <a:t> Control</a:t>
            </a:r>
            <a:endParaRPr lang="pt-BR"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419600"/>
            <a:ext cx="509257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91000"/>
            <a:ext cx="30480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321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Bruno </a:t>
            </a:r>
            <a:r>
              <a:rPr lang="pt-BR" dirty="0" err="1" smtClean="0"/>
              <a:t>Harada</a:t>
            </a:r>
            <a:r>
              <a:rPr lang="pt-BR" dirty="0" smtClean="0"/>
              <a:t> (</a:t>
            </a:r>
            <a:r>
              <a:rPr lang="pt-BR" dirty="0" err="1" smtClean="0"/>
              <a:t>bhhc</a:t>
            </a:r>
            <a:r>
              <a:rPr lang="pt-BR" dirty="0" smtClean="0"/>
              <a:t>)</a:t>
            </a:r>
          </a:p>
          <a:p>
            <a:r>
              <a:rPr lang="pt-BR" dirty="0" smtClean="0"/>
              <a:t>Luiz Carlos (</a:t>
            </a:r>
            <a:r>
              <a:rPr lang="pt-BR" dirty="0" err="1" smtClean="0"/>
              <a:t>lcsf</a:t>
            </a:r>
            <a:r>
              <a:rPr lang="pt-BR" dirty="0" smtClean="0"/>
              <a:t>)</a:t>
            </a:r>
          </a:p>
          <a:p>
            <a:r>
              <a:rPr lang="pt-BR" dirty="0" smtClean="0"/>
              <a:t>Rafael Castro (rcb2)</a:t>
            </a:r>
          </a:p>
          <a:p>
            <a:r>
              <a:rPr lang="pt-BR" dirty="0" smtClean="0"/>
              <a:t>Raphael Lima (</a:t>
            </a:r>
            <a:r>
              <a:rPr lang="pt-BR" dirty="0" err="1" smtClean="0"/>
              <a:t>rlna</a:t>
            </a:r>
            <a:r>
              <a:rPr lang="pt-BR" dirty="0" smtClean="0"/>
              <a:t>)</a:t>
            </a:r>
          </a:p>
          <a:p>
            <a:pPr marL="0" indent="0">
              <a:buNone/>
            </a:pPr>
            <a:endParaRPr lang="pt-BR" dirty="0" smtClean="0"/>
          </a:p>
        </p:txBody>
      </p:sp>
      <p:sp>
        <p:nvSpPr>
          <p:cNvPr id="2" name="Título 1"/>
          <p:cNvSpPr>
            <a:spLocks noGrp="1"/>
          </p:cNvSpPr>
          <p:nvPr>
            <p:ph type="title"/>
          </p:nvPr>
        </p:nvSpPr>
        <p:spPr/>
        <p:txBody>
          <a:bodyPr>
            <a:normAutofit/>
          </a:bodyPr>
          <a:lstStyle/>
          <a:p>
            <a:r>
              <a:rPr lang="pt-BR" dirty="0" smtClean="0"/>
              <a:t>Equipe</a:t>
            </a:r>
            <a:endParaRPr lang="en-US" dirty="0"/>
          </a:p>
        </p:txBody>
      </p:sp>
    </p:spTree>
    <p:extLst>
      <p:ext uri="{BB962C8B-B14F-4D97-AF65-F5344CB8AC3E}">
        <p14:creationId xmlns:p14="http://schemas.microsoft.com/office/powerpoint/2010/main" val="3484433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a:t>Camada</a:t>
            </a:r>
            <a:r>
              <a:rPr lang="en-US" dirty="0"/>
              <a:t> </a:t>
            </a:r>
            <a:r>
              <a:rPr lang="en-US" dirty="0" err="1"/>
              <a:t>Física</a:t>
            </a:r>
            <a:r>
              <a:rPr lang="en-US" dirty="0"/>
              <a:t> (PHY)</a:t>
            </a:r>
            <a:endParaRPr lang="pt-BR" dirty="0"/>
          </a:p>
        </p:txBody>
      </p:sp>
      <p:sp>
        <p:nvSpPr>
          <p:cNvPr id="3" name="Espaço Reservado para Conteúdo 2"/>
          <p:cNvSpPr>
            <a:spLocks noGrp="1"/>
          </p:cNvSpPr>
          <p:nvPr>
            <p:ph idx="1"/>
          </p:nvPr>
        </p:nvSpPr>
        <p:spPr/>
        <p:txBody>
          <a:bodyPr/>
          <a:lstStyle/>
          <a:p>
            <a:r>
              <a:rPr lang="pt-BR" dirty="0"/>
              <a:t>Codificação e decodificação de sinais;</a:t>
            </a:r>
          </a:p>
          <a:p>
            <a:r>
              <a:rPr lang="pt-BR" dirty="0"/>
              <a:t>Geração/remoção de parâmetros (</a:t>
            </a:r>
            <a:r>
              <a:rPr lang="pt-BR" dirty="0" err="1"/>
              <a:t>preamble</a:t>
            </a:r>
            <a:r>
              <a:rPr lang="pt-BR" dirty="0"/>
              <a:t>) para sincronização;</a:t>
            </a:r>
          </a:p>
          <a:p>
            <a:r>
              <a:rPr lang="pt-BR" dirty="0"/>
              <a:t>Recepção e transmissão de bits;</a:t>
            </a:r>
          </a:p>
          <a:p>
            <a:r>
              <a:rPr lang="pt-BR" dirty="0"/>
              <a:t>Inclui especificação do meio de transmissão.</a:t>
            </a:r>
          </a:p>
          <a:p>
            <a:endParaRPr lang="pt-BR" dirty="0"/>
          </a:p>
        </p:txBody>
      </p:sp>
    </p:spTree>
    <p:extLst>
      <p:ext uri="{BB962C8B-B14F-4D97-AF65-F5344CB8AC3E}">
        <p14:creationId xmlns:p14="http://schemas.microsoft.com/office/powerpoint/2010/main" val="577185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Camada</a:t>
            </a:r>
            <a:r>
              <a:rPr lang="en-US" dirty="0" smtClean="0"/>
              <a:t> </a:t>
            </a:r>
            <a:r>
              <a:rPr lang="en-US" dirty="0" err="1" smtClean="0"/>
              <a:t>Física</a:t>
            </a:r>
            <a:r>
              <a:rPr lang="en-US" dirty="0" smtClean="0"/>
              <a:t> (PHY)</a:t>
            </a:r>
            <a:endParaRPr lang="pt-BR" dirty="0"/>
          </a:p>
        </p:txBody>
      </p:sp>
      <p:sp>
        <p:nvSpPr>
          <p:cNvPr id="3" name="Espaço Reservado para Conteúdo 2"/>
          <p:cNvSpPr>
            <a:spLocks noGrp="1"/>
          </p:cNvSpPr>
          <p:nvPr>
            <p:ph idx="1"/>
          </p:nvPr>
        </p:nvSpPr>
        <p:spPr>
          <a:xfrm>
            <a:off x="0" y="1600200"/>
            <a:ext cx="9982200" cy="4343400"/>
          </a:xfrm>
        </p:spPr>
        <p:txBody>
          <a:bodyPr>
            <a:noAutofit/>
          </a:bodyPr>
          <a:lstStyle/>
          <a:p>
            <a:pPr marL="342900" lvl="2" indent="-342900"/>
            <a:r>
              <a:rPr lang="en-US" sz="3200" dirty="0"/>
              <a:t>FHSS (Frequency Hopping </a:t>
            </a:r>
            <a:r>
              <a:rPr lang="en-US" sz="3200" dirty="0" err="1"/>
              <a:t>Spreed</a:t>
            </a:r>
            <a:r>
              <a:rPr lang="en-US" sz="3200" dirty="0"/>
              <a:t> Spectrum)</a:t>
            </a:r>
          </a:p>
          <a:p>
            <a:pPr marL="342900" lvl="2" indent="-342900"/>
            <a:r>
              <a:rPr lang="en-US" sz="3200" dirty="0"/>
              <a:t>DSSS (Direct Sequence Spread Spectrum)</a:t>
            </a:r>
          </a:p>
          <a:p>
            <a:pPr marL="342900" lvl="2" indent="-342900"/>
            <a:r>
              <a:rPr lang="en-US" sz="3200" dirty="0"/>
              <a:t>IR (Infra Red)</a:t>
            </a:r>
          </a:p>
          <a:p>
            <a:pPr marL="342900" lvl="2" indent="-342900"/>
            <a:r>
              <a:rPr lang="en-US" sz="3200" dirty="0" smtClean="0"/>
              <a:t>OFDM </a:t>
            </a:r>
            <a:r>
              <a:rPr lang="en-US" sz="3200" dirty="0"/>
              <a:t>(Orthogonal Frequency Division Multiplexing)</a:t>
            </a:r>
          </a:p>
          <a:p>
            <a:pPr marL="342900" lvl="2" indent="-342900"/>
            <a:r>
              <a:rPr lang="en-US" sz="3200" dirty="0"/>
              <a:t>HR-DSSS (High Rate Direct Sequence Spread Spectrum</a:t>
            </a:r>
            <a:r>
              <a:rPr lang="en-US" dirty="0"/>
              <a:t>)</a:t>
            </a:r>
            <a:endParaRPr lang="pt-BR" dirty="0"/>
          </a:p>
        </p:txBody>
      </p:sp>
    </p:spTree>
    <p:extLst>
      <p:ext uri="{BB962C8B-B14F-4D97-AF65-F5344CB8AC3E}">
        <p14:creationId xmlns:p14="http://schemas.microsoft.com/office/powerpoint/2010/main" val="315244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Camada</a:t>
            </a:r>
            <a:r>
              <a:rPr lang="en-US" dirty="0" smtClean="0"/>
              <a:t> </a:t>
            </a:r>
            <a:r>
              <a:rPr lang="en-US" dirty="0" err="1" smtClean="0"/>
              <a:t>Física</a:t>
            </a:r>
            <a:r>
              <a:rPr lang="en-US" dirty="0" smtClean="0"/>
              <a:t> (PHY)</a:t>
            </a:r>
            <a:endParaRPr lang="pt-B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24000"/>
            <a:ext cx="568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8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Camada</a:t>
            </a:r>
            <a:r>
              <a:rPr lang="en-US" dirty="0" smtClean="0"/>
              <a:t> de enlace</a:t>
            </a:r>
            <a:endParaRPr lang="pt-BR" dirty="0"/>
          </a:p>
        </p:txBody>
      </p:sp>
      <p:sp>
        <p:nvSpPr>
          <p:cNvPr id="3" name="Espaço Reservado para Conteúdo 2"/>
          <p:cNvSpPr>
            <a:spLocks noGrp="1"/>
          </p:cNvSpPr>
          <p:nvPr>
            <p:ph idx="1"/>
          </p:nvPr>
        </p:nvSpPr>
        <p:spPr/>
        <p:txBody>
          <a:bodyPr>
            <a:normAutofit/>
          </a:bodyPr>
          <a:lstStyle/>
          <a:p>
            <a:r>
              <a:rPr lang="en-US" dirty="0" err="1" smtClean="0"/>
              <a:t>Subcamada</a:t>
            </a:r>
            <a:r>
              <a:rPr lang="en-US" dirty="0" smtClean="0"/>
              <a:t> MAC</a:t>
            </a:r>
          </a:p>
          <a:p>
            <a:pPr lvl="1"/>
            <a:r>
              <a:rPr lang="pt-BR" dirty="0"/>
              <a:t>Aspectos de transmissão: reunir dados dentro de um pacote com endereços e campos detecção de erro.</a:t>
            </a:r>
          </a:p>
          <a:p>
            <a:pPr lvl="1"/>
            <a:r>
              <a:rPr lang="pt-BR" dirty="0"/>
              <a:t>Aspectos de recepção: abre pacote e executa reconhecimento de endereços e detecção de erros.</a:t>
            </a:r>
          </a:p>
          <a:p>
            <a:pPr lvl="1"/>
            <a:r>
              <a:rPr lang="pt-BR" dirty="0"/>
              <a:t>Controle de acesso ao meio de transmissão LAN.</a:t>
            </a:r>
          </a:p>
          <a:p>
            <a:pPr lvl="1"/>
            <a:endParaRPr lang="pt-BR" dirty="0"/>
          </a:p>
        </p:txBody>
      </p:sp>
    </p:spTree>
    <p:extLst>
      <p:ext uri="{BB962C8B-B14F-4D97-AF65-F5344CB8AC3E}">
        <p14:creationId xmlns:p14="http://schemas.microsoft.com/office/powerpoint/2010/main" val="201478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Subcamada</a:t>
            </a:r>
            <a:r>
              <a:rPr lang="en-US" dirty="0" smtClean="0"/>
              <a:t> MAC</a:t>
            </a:r>
            <a:endParaRPr lang="pt-BR" dirty="0"/>
          </a:p>
        </p:txBody>
      </p:sp>
      <p:pic>
        <p:nvPicPr>
          <p:cNvPr id="8195" name="Picture 3" descr="C:\Users\BrunoHarada\Desktop\wifi-images-rts-cts-ack.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622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0" y="1219200"/>
            <a:ext cx="4953000" cy="4819781"/>
          </a:xfrm>
          <a:prstGeom prst="rect">
            <a:avLst/>
          </a:prstGeom>
          <a:noFill/>
        </p:spPr>
        <p:txBody>
          <a:bodyPr wrap="square" rtlCol="0">
            <a:spAutoFit/>
          </a:bodyPr>
          <a:lstStyle/>
          <a:p>
            <a:pPr marL="342900" indent="-342900">
              <a:spcBef>
                <a:spcPct val="20000"/>
              </a:spcBef>
              <a:buFont typeface="Arial" pitchFamily="34" charset="0"/>
              <a:buChar char="•"/>
            </a:pPr>
            <a:r>
              <a:rPr lang="en-US" sz="3200" dirty="0" smtClean="0"/>
              <a:t>Distributed Coordination Function (DCF)</a:t>
            </a:r>
          </a:p>
          <a:p>
            <a:pPr marL="800100" lvl="1" indent="-342900">
              <a:spcBef>
                <a:spcPct val="20000"/>
              </a:spcBef>
              <a:buFont typeface="Arial" pitchFamily="34" charset="0"/>
              <a:buChar char="•"/>
            </a:pPr>
            <a:r>
              <a:rPr lang="en-US" sz="3200" dirty="0"/>
              <a:t>CSMA/CA (Carrier Sense Multiple </a:t>
            </a:r>
            <a:r>
              <a:rPr lang="en-US" sz="3200" dirty="0" err="1"/>
              <a:t>Acess</a:t>
            </a:r>
            <a:r>
              <a:rPr lang="en-US" sz="3200" dirty="0"/>
              <a:t>/Collision Avoidance</a:t>
            </a:r>
            <a:r>
              <a:rPr lang="en-US" sz="3200" dirty="0" smtClean="0"/>
              <a:t>)</a:t>
            </a:r>
          </a:p>
          <a:p>
            <a:pPr marL="800100" lvl="1" indent="-342900">
              <a:spcBef>
                <a:spcPct val="20000"/>
              </a:spcBef>
              <a:buFont typeface="Arial" pitchFamily="34" charset="0"/>
              <a:buChar char="•"/>
            </a:pPr>
            <a:r>
              <a:rPr lang="en-US" sz="3200" dirty="0" smtClean="0"/>
              <a:t>CSMA/CA com RTS/CTS</a:t>
            </a:r>
            <a:endParaRPr lang="pt-BR" sz="3200" dirty="0"/>
          </a:p>
        </p:txBody>
      </p:sp>
      <p:sp>
        <p:nvSpPr>
          <p:cNvPr id="6" name="CaixaDeTexto 5"/>
          <p:cNvSpPr txBox="1"/>
          <p:nvPr/>
        </p:nvSpPr>
        <p:spPr>
          <a:xfrm>
            <a:off x="4876800" y="838200"/>
            <a:ext cx="4876800" cy="1668149"/>
          </a:xfrm>
          <a:prstGeom prst="rect">
            <a:avLst/>
          </a:prstGeom>
          <a:noFill/>
        </p:spPr>
        <p:txBody>
          <a:bodyPr wrap="square" rtlCol="0">
            <a:spAutoFit/>
          </a:bodyPr>
          <a:lstStyle/>
          <a:p>
            <a:pPr marL="800100" lvl="1" indent="-342900">
              <a:spcBef>
                <a:spcPct val="20000"/>
              </a:spcBef>
              <a:buFont typeface="Arial" pitchFamily="34" charset="0"/>
              <a:buChar char="•"/>
            </a:pPr>
            <a:endParaRPr lang="en-US" sz="3200" dirty="0" smtClean="0"/>
          </a:p>
          <a:p>
            <a:pPr marL="342900" indent="-342900">
              <a:spcBef>
                <a:spcPct val="20000"/>
              </a:spcBef>
              <a:buFont typeface="Arial" pitchFamily="34" charset="0"/>
              <a:buChar char="•"/>
            </a:pPr>
            <a:r>
              <a:rPr lang="en-US" sz="3200" dirty="0" smtClean="0"/>
              <a:t>Point Coordination Function (PCF)</a:t>
            </a:r>
            <a:endParaRPr lang="pt-BR" sz="3200" dirty="0"/>
          </a:p>
        </p:txBody>
      </p:sp>
    </p:spTree>
    <p:extLst>
      <p:ext uri="{BB962C8B-B14F-4D97-AF65-F5344CB8AC3E}">
        <p14:creationId xmlns:p14="http://schemas.microsoft.com/office/powerpoint/2010/main" val="2993632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Camada</a:t>
            </a:r>
            <a:r>
              <a:rPr lang="en-US" dirty="0" smtClean="0"/>
              <a:t> de enlace</a:t>
            </a:r>
            <a:endParaRPr lang="pt-BR" dirty="0"/>
          </a:p>
        </p:txBody>
      </p:sp>
      <p:sp>
        <p:nvSpPr>
          <p:cNvPr id="3" name="Espaço Reservado para Conteúdo 2"/>
          <p:cNvSpPr>
            <a:spLocks noGrp="1"/>
          </p:cNvSpPr>
          <p:nvPr>
            <p:ph idx="1"/>
          </p:nvPr>
        </p:nvSpPr>
        <p:spPr/>
        <p:txBody>
          <a:bodyPr/>
          <a:lstStyle/>
          <a:p>
            <a:r>
              <a:rPr lang="en-US" dirty="0" err="1" smtClean="0"/>
              <a:t>Subcamada</a:t>
            </a:r>
            <a:r>
              <a:rPr lang="en-US" dirty="0" smtClean="0"/>
              <a:t> LLC</a:t>
            </a:r>
          </a:p>
          <a:p>
            <a:pPr lvl="1"/>
            <a:r>
              <a:rPr lang="pt-BR" dirty="0"/>
              <a:t>Provê interface para camadas superiores e executa controle de fluxo e erro de pacotes.</a:t>
            </a:r>
          </a:p>
        </p:txBody>
      </p:sp>
    </p:spTree>
    <p:extLst>
      <p:ext uri="{BB962C8B-B14F-4D97-AF65-F5344CB8AC3E}">
        <p14:creationId xmlns:p14="http://schemas.microsoft.com/office/powerpoint/2010/main" val="2910447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Seguran</a:t>
            </a:r>
            <a:r>
              <a:rPr lang="en-US" dirty="0" err="1" smtClean="0"/>
              <a:t>ça</a:t>
            </a:r>
            <a:endParaRPr lang="pt-BR" dirty="0"/>
          </a:p>
        </p:txBody>
      </p:sp>
      <p:sp>
        <p:nvSpPr>
          <p:cNvPr id="3" name="Espaço Reservado para Conteúdo 2"/>
          <p:cNvSpPr>
            <a:spLocks noGrp="1"/>
          </p:cNvSpPr>
          <p:nvPr>
            <p:ph idx="1"/>
          </p:nvPr>
        </p:nvSpPr>
        <p:spPr/>
        <p:txBody>
          <a:bodyPr/>
          <a:lstStyle/>
          <a:p>
            <a:r>
              <a:rPr lang="en-US" dirty="0" smtClean="0"/>
              <a:t>WEP</a:t>
            </a:r>
          </a:p>
          <a:p>
            <a:r>
              <a:rPr lang="en-US" dirty="0" smtClean="0"/>
              <a:t>WPA</a:t>
            </a:r>
          </a:p>
          <a:p>
            <a:r>
              <a:rPr lang="en-US" dirty="0" smtClean="0"/>
              <a:t>WPA2</a:t>
            </a:r>
            <a:endParaRPr lang="pt-BR" dirty="0"/>
          </a:p>
        </p:txBody>
      </p:sp>
    </p:spTree>
    <p:extLst>
      <p:ext uri="{BB962C8B-B14F-4D97-AF65-F5344CB8AC3E}">
        <p14:creationId xmlns:p14="http://schemas.microsoft.com/office/powerpoint/2010/main" val="2001087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WEP - </a:t>
            </a:r>
            <a:r>
              <a:rPr lang="en-US" dirty="0" err="1"/>
              <a:t>encriptação</a:t>
            </a:r>
            <a:r>
              <a:rPr lang="en-US" dirty="0"/>
              <a:t>/</a:t>
            </a:r>
            <a:r>
              <a:rPr lang="en-US" dirty="0" err="1"/>
              <a:t>decriptação</a:t>
            </a:r>
            <a:endParaRPr lang="pt-BR" dirty="0"/>
          </a:p>
        </p:txBody>
      </p:sp>
      <p:pic>
        <p:nvPicPr>
          <p:cNvPr id="1026" name="Picture 2" descr="tes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0"/>
            <a:ext cx="4572000" cy="3532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ta.ufrj.br/ensino/eel879/trabalhos_vf_2011_2/rodrigo_paim/images/wep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58292"/>
            <a:ext cx="4572000" cy="353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62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WEP - </a:t>
            </a:r>
            <a:r>
              <a:rPr lang="en-US" dirty="0" err="1"/>
              <a:t>autenticação</a:t>
            </a:r>
            <a:endParaRPr lang="pt-B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80757"/>
            <a:ext cx="4572000" cy="292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900" y="2480757"/>
            <a:ext cx="4572000" cy="292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28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a:t>
            </a:r>
            <a:endParaRPr lang="pt-BR" dirty="0"/>
          </a:p>
        </p:txBody>
      </p:sp>
      <p:sp>
        <p:nvSpPr>
          <p:cNvPr id="3" name="Espaço Reservado para Conteúdo 2"/>
          <p:cNvSpPr>
            <a:spLocks noGrp="1"/>
          </p:cNvSpPr>
          <p:nvPr>
            <p:ph idx="1"/>
          </p:nvPr>
        </p:nvSpPr>
        <p:spPr/>
        <p:txBody>
          <a:bodyPr/>
          <a:lstStyle/>
          <a:p>
            <a:r>
              <a:rPr lang="pt-BR" dirty="0"/>
              <a:t>É um </a:t>
            </a:r>
            <a:r>
              <a:rPr lang="pt-BR" dirty="0" smtClean="0"/>
              <a:t>protocolo WEP</a:t>
            </a:r>
            <a:r>
              <a:rPr lang="pt-BR" dirty="0"/>
              <a:t> </a:t>
            </a:r>
            <a:r>
              <a:rPr lang="pt-BR" dirty="0" smtClean="0"/>
              <a:t>melhorado</a:t>
            </a:r>
          </a:p>
          <a:p>
            <a:r>
              <a:rPr lang="en-US" dirty="0"/>
              <a:t>Temporal Key Integrity Protocol</a:t>
            </a:r>
          </a:p>
          <a:p>
            <a:pPr lvl="1"/>
            <a:r>
              <a:rPr lang="pt-BR" dirty="0"/>
              <a:t>baseado em chaves que se alteram a cada novo envio </a:t>
            </a:r>
            <a:r>
              <a:rPr lang="pt-BR" dirty="0" smtClean="0"/>
              <a:t>de pacote</a:t>
            </a:r>
          </a:p>
          <a:p>
            <a:pPr lvl="1"/>
            <a:r>
              <a:rPr lang="pt-BR" dirty="0"/>
              <a:t> frequente mudanças de chaves que garante mais </a:t>
            </a:r>
            <a:r>
              <a:rPr lang="pt-BR" dirty="0" smtClean="0"/>
              <a:t>segurança</a:t>
            </a:r>
          </a:p>
          <a:p>
            <a:pPr lvl="1"/>
            <a:r>
              <a:rPr lang="pt-BR" dirty="0"/>
              <a:t>A senha é modificada automaticamente por padrão a cada 10.000 pacotes enviados e recebidos pela sua placa de rede</a:t>
            </a:r>
          </a:p>
        </p:txBody>
      </p:sp>
    </p:spTree>
    <p:extLst>
      <p:ext uri="{BB962C8B-B14F-4D97-AF65-F5344CB8AC3E}">
        <p14:creationId xmlns:p14="http://schemas.microsoft.com/office/powerpoint/2010/main" val="331253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História</a:t>
            </a:r>
          </a:p>
          <a:p>
            <a:r>
              <a:rPr lang="pt-BR" dirty="0" smtClean="0"/>
              <a:t>Principais padrões do protocolo 802.11</a:t>
            </a:r>
          </a:p>
          <a:p>
            <a:r>
              <a:rPr lang="pt-BR" smtClean="0"/>
              <a:t>Estrutura </a:t>
            </a:r>
            <a:r>
              <a:rPr lang="pt-BR" dirty="0" smtClean="0"/>
              <a:t>e Segurança</a:t>
            </a:r>
          </a:p>
          <a:p>
            <a:r>
              <a:rPr lang="pt-BR" dirty="0" smtClean="0"/>
              <a:t>Variantes e Aplicações</a:t>
            </a:r>
            <a:endParaRPr lang="en-US" dirty="0" smtClean="0"/>
          </a:p>
          <a:p>
            <a:r>
              <a:rPr lang="pt-BR" dirty="0" smtClean="0"/>
              <a:t>Curiosidades e Novidades</a:t>
            </a:r>
          </a:p>
        </p:txBody>
      </p:sp>
      <p:sp>
        <p:nvSpPr>
          <p:cNvPr id="2" name="Título 1"/>
          <p:cNvSpPr>
            <a:spLocks noGrp="1"/>
          </p:cNvSpPr>
          <p:nvPr>
            <p:ph type="title"/>
          </p:nvPr>
        </p:nvSpPr>
        <p:spPr/>
        <p:txBody>
          <a:bodyPr>
            <a:normAutofit/>
          </a:bodyPr>
          <a:lstStyle/>
          <a:p>
            <a:r>
              <a:rPr lang="pt-BR" dirty="0" smtClean="0"/>
              <a:t>Roteiro</a:t>
            </a:r>
            <a:endParaRPr lang="en-US" dirty="0"/>
          </a:p>
        </p:txBody>
      </p:sp>
    </p:spTree>
    <p:extLst>
      <p:ext uri="{BB962C8B-B14F-4D97-AF65-F5344CB8AC3E}">
        <p14:creationId xmlns:p14="http://schemas.microsoft.com/office/powerpoint/2010/main" val="3825386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 - </a:t>
            </a:r>
            <a:r>
              <a:rPr lang="en-US" dirty="0" err="1" smtClean="0"/>
              <a:t>Algoritmos</a:t>
            </a:r>
            <a:r>
              <a:rPr lang="en-US" dirty="0" smtClean="0"/>
              <a:t> do TKI</a:t>
            </a:r>
            <a:endParaRPr lang="pt-B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99257"/>
            <a:ext cx="4572000" cy="317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712" y="2326325"/>
            <a:ext cx="4572000" cy="305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950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 - </a:t>
            </a:r>
            <a:r>
              <a:rPr lang="en-US" dirty="0" err="1" smtClean="0"/>
              <a:t>encriptação</a:t>
            </a:r>
            <a:r>
              <a:rPr lang="en-US" dirty="0" smtClean="0"/>
              <a:t>/</a:t>
            </a:r>
            <a:r>
              <a:rPr lang="en-US" dirty="0" err="1" smtClean="0"/>
              <a:t>decriptação</a:t>
            </a:r>
            <a:endParaRPr lang="pt-B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09800"/>
            <a:ext cx="4572000" cy="33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727328"/>
            <a:ext cx="4572000" cy="234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096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 - </a:t>
            </a:r>
            <a:r>
              <a:rPr lang="en-US" dirty="0" err="1" smtClean="0"/>
              <a:t>autenticação</a:t>
            </a:r>
            <a:r>
              <a:rPr lang="en-US" dirty="0" smtClean="0"/>
              <a:t> </a:t>
            </a:r>
            <a:endParaRPr lang="pt-B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19200"/>
            <a:ext cx="5486400" cy="48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902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WPA2</a:t>
            </a:r>
            <a:endParaRPr lang="pt-BR" dirty="0"/>
          </a:p>
        </p:txBody>
      </p:sp>
      <p:sp>
        <p:nvSpPr>
          <p:cNvPr id="3" name="Espaço Reservado para Conteúdo 2"/>
          <p:cNvSpPr>
            <a:spLocks noGrp="1"/>
          </p:cNvSpPr>
          <p:nvPr>
            <p:ph idx="1"/>
          </p:nvPr>
        </p:nvSpPr>
        <p:spPr/>
        <p:txBody>
          <a:bodyPr/>
          <a:lstStyle/>
          <a:p>
            <a:r>
              <a:rPr lang="en-US" dirty="0"/>
              <a:t>Advanced Encryption Standard (AES</a:t>
            </a:r>
            <a:r>
              <a:rPr lang="en-US" dirty="0" smtClean="0"/>
              <a:t>)</a:t>
            </a:r>
          </a:p>
          <a:p>
            <a:pPr lvl="1"/>
            <a:r>
              <a:rPr lang="pt-BR" dirty="0"/>
              <a:t>junto com o TKIP com chave de 256 </a:t>
            </a:r>
            <a:r>
              <a:rPr lang="pt-BR" dirty="0" smtClean="0"/>
              <a:t>bits</a:t>
            </a:r>
          </a:p>
          <a:p>
            <a:pPr lvl="1"/>
            <a:endParaRPr lang="en-US" dirty="0" smtClean="0"/>
          </a:p>
          <a:p>
            <a:r>
              <a:rPr lang="en-US" dirty="0" err="1" smtClean="0"/>
              <a:t>Bastante</a:t>
            </a:r>
            <a:r>
              <a:rPr lang="en-US" dirty="0" smtClean="0"/>
              <a:t> </a:t>
            </a:r>
            <a:r>
              <a:rPr lang="en-US" dirty="0" err="1" smtClean="0"/>
              <a:t>processamento</a:t>
            </a:r>
            <a:r>
              <a:rPr lang="en-US" dirty="0" smtClean="0"/>
              <a:t> </a:t>
            </a:r>
          </a:p>
          <a:p>
            <a:endParaRPr lang="en-US" dirty="0" smtClean="0"/>
          </a:p>
          <a:p>
            <a:endParaRPr lang="pt-BR" dirty="0"/>
          </a:p>
        </p:txBody>
      </p:sp>
    </p:spTree>
    <p:extLst>
      <p:ext uri="{BB962C8B-B14F-4D97-AF65-F5344CB8AC3E}">
        <p14:creationId xmlns:p14="http://schemas.microsoft.com/office/powerpoint/2010/main" val="3223210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WPA2 - Código </a:t>
            </a:r>
            <a:r>
              <a:rPr lang="pt-BR" dirty="0"/>
              <a:t>de Integridade de Mensagem</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981200"/>
            <a:ext cx="6400800" cy="414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49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WPA2 - </a:t>
            </a:r>
            <a:r>
              <a:rPr lang="en-US" dirty="0" err="1"/>
              <a:t>Encriptação</a:t>
            </a:r>
            <a:endParaRPr lang="pt-B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057400"/>
            <a:ext cx="7315200" cy="393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218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a:t>Softwares</a:t>
            </a:r>
            <a:r>
              <a:rPr lang="en-US" dirty="0"/>
              <a:t> </a:t>
            </a:r>
            <a:r>
              <a:rPr lang="en-US" dirty="0" err="1"/>
              <a:t>Aplicados</a:t>
            </a:r>
            <a:endParaRPr lang="en-US" dirty="0"/>
          </a:p>
        </p:txBody>
      </p:sp>
      <p:sp>
        <p:nvSpPr>
          <p:cNvPr id="3" name="Espaço Reservado para Conteúdo 2"/>
          <p:cNvSpPr>
            <a:spLocks noGrp="1"/>
          </p:cNvSpPr>
          <p:nvPr>
            <p:ph idx="1"/>
          </p:nvPr>
        </p:nvSpPr>
        <p:spPr/>
        <p:txBody>
          <a:bodyPr/>
          <a:lstStyle/>
          <a:p>
            <a:r>
              <a:rPr lang="en-US" dirty="0" err="1"/>
              <a:t>AirSnort</a:t>
            </a:r>
            <a:endParaRPr lang="en-US" dirty="0"/>
          </a:p>
          <a:p>
            <a:r>
              <a:rPr lang="en-US" dirty="0" err="1"/>
              <a:t>WepCrack</a:t>
            </a:r>
            <a:endParaRPr lang="en-US" dirty="0"/>
          </a:p>
          <a:p>
            <a:r>
              <a:rPr lang="en-US" dirty="0" err="1"/>
              <a:t>NetStumbler</a:t>
            </a:r>
            <a:endParaRPr lang="en-US" dirty="0"/>
          </a:p>
          <a:p>
            <a:endParaRPr lang="en-US" b="1" dirty="0"/>
          </a:p>
          <a:p>
            <a:endParaRPr lang="pt-BR" dirty="0"/>
          </a:p>
        </p:txBody>
      </p:sp>
    </p:spTree>
    <p:extLst>
      <p:ext uri="{BB962C8B-B14F-4D97-AF65-F5344CB8AC3E}">
        <p14:creationId xmlns:p14="http://schemas.microsoft.com/office/powerpoint/2010/main" val="1306118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2152" y="260648"/>
            <a:ext cx="7772400" cy="1470025"/>
          </a:xfrm>
        </p:spPr>
        <p:txBody>
          <a:bodyPr/>
          <a:lstStyle/>
          <a:p>
            <a:r>
              <a:rPr lang="pt-BR" dirty="0" smtClean="0"/>
              <a:t>Variantes - Aplicações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15926"/>
            <a:ext cx="1504950" cy="581025"/>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366" y="2600286"/>
            <a:ext cx="1968929" cy="2089476"/>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849188"/>
            <a:ext cx="1714500" cy="1714500"/>
          </a:xfrm>
          <a:prstGeom prst="rect">
            <a:avLst/>
          </a:prstGeom>
        </p:spPr>
      </p:pic>
    </p:spTree>
    <p:extLst>
      <p:ext uri="{BB962C8B-B14F-4D97-AF65-F5344CB8AC3E}">
        <p14:creationId xmlns:p14="http://schemas.microsoft.com/office/powerpoint/2010/main" val="1155254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Visão Geral</a:t>
            </a:r>
          </a:p>
          <a:p>
            <a:endParaRPr lang="pt-BR" dirty="0" smtClean="0"/>
          </a:p>
          <a:p>
            <a:pPr lvl="1"/>
            <a:r>
              <a:rPr lang="pt-BR" dirty="0" smtClean="0"/>
              <a:t>Longo Alcance</a:t>
            </a:r>
          </a:p>
          <a:p>
            <a:pPr marL="457200" lvl="1" indent="0">
              <a:buNone/>
            </a:pPr>
            <a:endParaRPr lang="pt-BR" dirty="0" smtClean="0"/>
          </a:p>
          <a:p>
            <a:pPr lvl="1"/>
            <a:r>
              <a:rPr lang="pt-BR" dirty="0" smtClean="0"/>
              <a:t>Cobertura de Cidades</a:t>
            </a:r>
          </a:p>
          <a:p>
            <a:pPr lvl="1"/>
            <a:endParaRPr lang="pt-BR" dirty="0" smtClean="0"/>
          </a:p>
          <a:p>
            <a:pPr lvl="1"/>
            <a:r>
              <a:rPr lang="pt-BR" dirty="0" smtClean="0"/>
              <a:t>Baixo Custo</a:t>
            </a:r>
            <a:endParaRPr lang="pt-BR" dirty="0"/>
          </a:p>
        </p:txBody>
      </p:sp>
      <p:sp>
        <p:nvSpPr>
          <p:cNvPr id="2" name="Título 1"/>
          <p:cNvSpPr>
            <a:spLocks noGrp="1"/>
          </p:cNvSpPr>
          <p:nvPr>
            <p:ph type="title"/>
          </p:nvPr>
        </p:nvSpPr>
        <p:spPr/>
        <p:txBody>
          <a:bodyPr/>
          <a:lstStyle/>
          <a:p>
            <a:r>
              <a:rPr lang="pt-BR" dirty="0" err="1"/>
              <a:t>W</a:t>
            </a:r>
            <a:r>
              <a:rPr lang="pt-BR" dirty="0" err="1" smtClean="0"/>
              <a:t>iMax</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708920"/>
            <a:ext cx="3523788" cy="2387915"/>
          </a:xfrm>
          <a:prstGeom prst="rect">
            <a:avLst/>
          </a:prstGeom>
          <a:effectLst/>
        </p:spPr>
      </p:pic>
    </p:spTree>
    <p:extLst>
      <p:ext uri="{BB962C8B-B14F-4D97-AF65-F5344CB8AC3E}">
        <p14:creationId xmlns:p14="http://schemas.microsoft.com/office/powerpoint/2010/main" val="3683570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9952" y="2027041"/>
            <a:ext cx="8229600" cy="4525963"/>
          </a:xfrm>
        </p:spPr>
        <p:txBody>
          <a:bodyPr>
            <a:normAutofit/>
          </a:bodyPr>
          <a:lstStyle/>
          <a:p>
            <a:r>
              <a:rPr lang="pt-BR" dirty="0"/>
              <a:t>Protocolo </a:t>
            </a:r>
            <a:r>
              <a:rPr lang="pt-BR" dirty="0" smtClean="0"/>
              <a:t>802.16</a:t>
            </a:r>
          </a:p>
          <a:p>
            <a:endParaRPr lang="pt-BR" dirty="0"/>
          </a:p>
          <a:p>
            <a:r>
              <a:rPr lang="pt-BR" dirty="0" smtClean="0"/>
              <a:t>WiMAX </a:t>
            </a:r>
            <a:r>
              <a:rPr lang="pt-BR" dirty="0" err="1" smtClean="0"/>
              <a:t>Forum</a:t>
            </a:r>
            <a:endParaRPr lang="pt-BR" dirty="0"/>
          </a:p>
          <a:p>
            <a:pPr lvl="1"/>
            <a:r>
              <a:rPr lang="pt-BR" dirty="0" smtClean="0"/>
              <a:t>Compatibilidade</a:t>
            </a:r>
          </a:p>
          <a:p>
            <a:pPr lvl="1"/>
            <a:endParaRPr lang="pt-BR" dirty="0" smtClean="0"/>
          </a:p>
          <a:p>
            <a:pPr lvl="1"/>
            <a:r>
              <a:rPr lang="pt-BR" dirty="0" smtClean="0"/>
              <a:t>Interoperabilidade</a:t>
            </a:r>
          </a:p>
          <a:p>
            <a:pPr lvl="1"/>
            <a:endParaRPr lang="pt-BR" dirty="0" smtClean="0"/>
          </a:p>
          <a:p>
            <a:pPr lvl="1"/>
            <a:r>
              <a:rPr lang="pt-BR" dirty="0" smtClean="0"/>
              <a:t>Intel, Motorola, Microsoft ...</a:t>
            </a:r>
          </a:p>
        </p:txBody>
      </p:sp>
      <p:sp>
        <p:nvSpPr>
          <p:cNvPr id="2" name="Título 1"/>
          <p:cNvSpPr>
            <a:spLocks noGrp="1"/>
          </p:cNvSpPr>
          <p:nvPr>
            <p:ph type="title"/>
          </p:nvPr>
        </p:nvSpPr>
        <p:spPr/>
        <p:txBody>
          <a:bodyPr/>
          <a:lstStyle/>
          <a:p>
            <a:r>
              <a:rPr lang="pt-BR" dirty="0" err="1"/>
              <a:t>W</a:t>
            </a:r>
            <a:r>
              <a:rPr lang="pt-BR" dirty="0" err="1" smtClean="0"/>
              <a:t>iMax</a:t>
            </a:r>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6034" y="3609025"/>
            <a:ext cx="2795849" cy="2975399"/>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658" y="1988840"/>
            <a:ext cx="3705225" cy="1228725"/>
          </a:xfrm>
          <a:prstGeom prst="rect">
            <a:avLst/>
          </a:prstGeom>
        </p:spPr>
      </p:pic>
    </p:spTree>
    <p:extLst>
      <p:ext uri="{BB962C8B-B14F-4D97-AF65-F5344CB8AC3E}">
        <p14:creationId xmlns:p14="http://schemas.microsoft.com/office/powerpoint/2010/main" val="393878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332037"/>
            <a:ext cx="8229600" cy="4525963"/>
          </a:xfrm>
        </p:spPr>
        <p:txBody>
          <a:bodyPr>
            <a:normAutofit/>
          </a:bodyPr>
          <a:lstStyle/>
          <a:p>
            <a:endParaRPr lang="pt-BR" dirty="0" smtClean="0"/>
          </a:p>
          <a:p>
            <a:endParaRPr lang="pt-BR" dirty="0" smtClean="0"/>
          </a:p>
          <a:p>
            <a:pPr>
              <a:buNone/>
            </a:pPr>
            <a:endParaRPr lang="pt-BR" dirty="0" smtClean="0"/>
          </a:p>
          <a:p>
            <a:pPr>
              <a:buNone/>
            </a:pPr>
            <a:endParaRPr lang="pt-BR" dirty="0" smtClean="0"/>
          </a:p>
          <a:p>
            <a:pPr>
              <a:buNone/>
            </a:pPr>
            <a:endParaRPr lang="pt-BR" dirty="0" smtClean="0"/>
          </a:p>
          <a:p>
            <a:pPr marL="0" indent="0">
              <a:buNone/>
            </a:pPr>
            <a:endParaRPr lang="en-US" dirty="0"/>
          </a:p>
        </p:txBody>
      </p:sp>
      <p:sp>
        <p:nvSpPr>
          <p:cNvPr id="2" name="Título 1"/>
          <p:cNvSpPr>
            <a:spLocks noGrp="1"/>
          </p:cNvSpPr>
          <p:nvPr>
            <p:ph type="title"/>
          </p:nvPr>
        </p:nvSpPr>
        <p:spPr/>
        <p:txBody>
          <a:bodyPr>
            <a:normAutofit/>
          </a:bodyPr>
          <a:lstStyle/>
          <a:p>
            <a:r>
              <a:rPr lang="pt-BR" dirty="0" smtClean="0"/>
              <a:t>História</a:t>
            </a:r>
            <a:endParaRPr lang="en-US" dirty="0"/>
          </a:p>
        </p:txBody>
      </p:sp>
      <p:pic>
        <p:nvPicPr>
          <p:cNvPr id="4" name="Imagem 3" descr="FCC-logo2.gif"/>
          <p:cNvPicPr>
            <a:picLocks noChangeAspect="1"/>
          </p:cNvPicPr>
          <p:nvPr/>
        </p:nvPicPr>
        <p:blipFill>
          <a:blip r:embed="rId4" cstate="print"/>
          <a:stretch>
            <a:fillRect/>
          </a:stretch>
        </p:blipFill>
        <p:spPr>
          <a:xfrm>
            <a:off x="914400" y="1371600"/>
            <a:ext cx="2345964" cy="1690687"/>
          </a:xfrm>
          <a:prstGeom prst="rect">
            <a:avLst/>
          </a:prstGeom>
        </p:spPr>
      </p:pic>
      <p:pic>
        <p:nvPicPr>
          <p:cNvPr id="5" name="Imagem 4" descr="images.jpg"/>
          <p:cNvPicPr>
            <a:picLocks noChangeAspect="1"/>
          </p:cNvPicPr>
          <p:nvPr/>
        </p:nvPicPr>
        <p:blipFill>
          <a:blip r:embed="rId5" cstate="print"/>
          <a:stretch>
            <a:fillRect/>
          </a:stretch>
        </p:blipFill>
        <p:spPr>
          <a:xfrm>
            <a:off x="3352800" y="3810000"/>
            <a:ext cx="2705100" cy="1685925"/>
          </a:xfrm>
          <a:prstGeom prst="rect">
            <a:avLst/>
          </a:prstGeom>
        </p:spPr>
      </p:pic>
      <p:sp>
        <p:nvSpPr>
          <p:cNvPr id="6" name="Retângulo 5"/>
          <p:cNvSpPr/>
          <p:nvPr/>
        </p:nvSpPr>
        <p:spPr>
          <a:xfrm>
            <a:off x="4724400" y="1752600"/>
            <a:ext cx="2743200" cy="923330"/>
          </a:xfrm>
          <a:prstGeom prst="rect">
            <a:avLst/>
          </a:prstGeom>
          <a:noFill/>
        </p:spPr>
        <p:txBody>
          <a:bodyPr wrap="square" lIns="91440" tIns="45720" rIns="91440" bIns="45720">
            <a:spAutoFit/>
          </a:bodyPr>
          <a:lstStyle/>
          <a:p>
            <a:pPr algn="ctr"/>
            <a:r>
              <a:rPr lang="pt-B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ISM</a:t>
            </a:r>
            <a:endParaRPr lang="pt-B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44643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Triple Way</a:t>
            </a:r>
          </a:p>
          <a:p>
            <a:endParaRPr lang="pt-BR" dirty="0"/>
          </a:p>
          <a:p>
            <a:pPr lvl="1"/>
            <a:r>
              <a:rPr lang="pt-BR" dirty="0" smtClean="0"/>
              <a:t>Mobile TV</a:t>
            </a:r>
          </a:p>
          <a:p>
            <a:pPr lvl="1"/>
            <a:endParaRPr lang="pt-BR" dirty="0" smtClean="0"/>
          </a:p>
          <a:p>
            <a:pPr lvl="1"/>
            <a:r>
              <a:rPr lang="pt-BR" dirty="0" smtClean="0"/>
              <a:t>VoIP</a:t>
            </a:r>
          </a:p>
          <a:p>
            <a:pPr lvl="1"/>
            <a:endParaRPr lang="pt-BR" dirty="0" smtClean="0"/>
          </a:p>
          <a:p>
            <a:pPr lvl="1"/>
            <a:r>
              <a:rPr lang="pt-BR" dirty="0" smtClean="0"/>
              <a:t>Internet</a:t>
            </a:r>
          </a:p>
        </p:txBody>
      </p:sp>
      <p:sp>
        <p:nvSpPr>
          <p:cNvPr id="2" name="Título 1"/>
          <p:cNvSpPr>
            <a:spLocks noGrp="1"/>
          </p:cNvSpPr>
          <p:nvPr>
            <p:ph type="title"/>
          </p:nvPr>
        </p:nvSpPr>
        <p:spPr/>
        <p:txBody>
          <a:bodyPr/>
          <a:lstStyle/>
          <a:p>
            <a:r>
              <a:rPr lang="pt-BR" dirty="0" err="1"/>
              <a:t>W</a:t>
            </a:r>
            <a:r>
              <a:rPr lang="pt-BR" dirty="0" err="1" smtClean="0"/>
              <a:t>iMax</a:t>
            </a:r>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1446102"/>
            <a:ext cx="3922382" cy="4403429"/>
          </a:xfrm>
          <a:prstGeom prst="rect">
            <a:avLst/>
          </a:prstGeom>
        </p:spPr>
      </p:pic>
    </p:spTree>
    <p:extLst>
      <p:ext uri="{BB962C8B-B14F-4D97-AF65-F5344CB8AC3E}">
        <p14:creationId xmlns:p14="http://schemas.microsoft.com/office/powerpoint/2010/main" val="1090739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Visão Geral</a:t>
            </a:r>
          </a:p>
          <a:p>
            <a:pPr lvl="1"/>
            <a:r>
              <a:rPr lang="pt-BR" dirty="0" smtClean="0"/>
              <a:t>Rede </a:t>
            </a:r>
            <a:r>
              <a:rPr lang="pt-BR" dirty="0" err="1" smtClean="0"/>
              <a:t>WiMesh</a:t>
            </a:r>
            <a:endParaRPr lang="pt-BR" dirty="0" smtClean="0"/>
          </a:p>
          <a:p>
            <a:pPr lvl="1"/>
            <a:endParaRPr lang="pt-BR" dirty="0" smtClean="0"/>
          </a:p>
          <a:p>
            <a:pPr lvl="1"/>
            <a:r>
              <a:rPr lang="pt-BR" dirty="0" smtClean="0"/>
              <a:t>Controle de Acesso</a:t>
            </a:r>
            <a:endParaRPr lang="pt-BR" dirty="0"/>
          </a:p>
          <a:p>
            <a:endParaRPr lang="pt-BR" dirty="0" smtClean="0"/>
          </a:p>
        </p:txBody>
      </p:sp>
      <p:sp>
        <p:nvSpPr>
          <p:cNvPr id="2" name="Título 1"/>
          <p:cNvSpPr>
            <a:spLocks noGrp="1"/>
          </p:cNvSpPr>
          <p:nvPr>
            <p:ph type="title"/>
          </p:nvPr>
        </p:nvSpPr>
        <p:spPr/>
        <p:txBody>
          <a:bodyPr/>
          <a:lstStyle/>
          <a:p>
            <a:r>
              <a:rPr lang="pt-BR" dirty="0" err="1" smtClean="0"/>
              <a:t>WiMesh</a:t>
            </a:r>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916832"/>
            <a:ext cx="4176464" cy="3589688"/>
          </a:xfrm>
          <a:prstGeom prst="rect">
            <a:avLst/>
          </a:prstGeom>
        </p:spPr>
      </p:pic>
    </p:spTree>
    <p:extLst>
      <p:ext uri="{BB962C8B-B14F-4D97-AF65-F5344CB8AC3E}">
        <p14:creationId xmlns:p14="http://schemas.microsoft.com/office/powerpoint/2010/main" val="4046069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Protocolos de Roteamento</a:t>
            </a:r>
          </a:p>
          <a:p>
            <a:endParaRPr lang="pt-BR" dirty="0" smtClean="0"/>
          </a:p>
          <a:p>
            <a:pPr lvl="1"/>
            <a:r>
              <a:rPr lang="pt-BR" dirty="0"/>
              <a:t> </a:t>
            </a:r>
            <a:r>
              <a:rPr lang="pt-BR" dirty="0" smtClean="0"/>
              <a:t>Proativos</a:t>
            </a:r>
          </a:p>
          <a:p>
            <a:pPr lvl="1"/>
            <a:endParaRPr lang="pt-BR" dirty="0" smtClean="0"/>
          </a:p>
          <a:p>
            <a:pPr lvl="1"/>
            <a:r>
              <a:rPr lang="pt-BR" dirty="0" smtClean="0"/>
              <a:t> Reativos</a:t>
            </a:r>
          </a:p>
          <a:p>
            <a:pPr lvl="1"/>
            <a:endParaRPr lang="pt-BR" dirty="0" smtClean="0"/>
          </a:p>
          <a:p>
            <a:pPr lvl="1"/>
            <a:r>
              <a:rPr lang="pt-BR" dirty="0" smtClean="0"/>
              <a:t> Híbridos</a:t>
            </a:r>
            <a:endParaRPr lang="pt-BR" dirty="0"/>
          </a:p>
        </p:txBody>
      </p:sp>
      <p:sp>
        <p:nvSpPr>
          <p:cNvPr id="2" name="Título 1"/>
          <p:cNvSpPr>
            <a:spLocks noGrp="1"/>
          </p:cNvSpPr>
          <p:nvPr>
            <p:ph type="title"/>
          </p:nvPr>
        </p:nvSpPr>
        <p:spPr/>
        <p:txBody>
          <a:bodyPr/>
          <a:lstStyle/>
          <a:p>
            <a:r>
              <a:rPr lang="pt-BR" dirty="0" err="1" smtClean="0"/>
              <a:t>WiMesh</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5" y="2348880"/>
            <a:ext cx="5737689" cy="2880320"/>
          </a:xfrm>
          <a:prstGeom prst="rect">
            <a:avLst/>
          </a:prstGeom>
        </p:spPr>
      </p:pic>
    </p:spTree>
    <p:extLst>
      <p:ext uri="{BB962C8B-B14F-4D97-AF65-F5344CB8AC3E}">
        <p14:creationId xmlns:p14="http://schemas.microsoft.com/office/powerpoint/2010/main" val="10575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Visão Geral</a:t>
            </a:r>
          </a:p>
          <a:p>
            <a:endParaRPr lang="pt-BR" dirty="0" smtClean="0"/>
          </a:p>
          <a:p>
            <a:pPr lvl="1"/>
            <a:r>
              <a:rPr lang="pt-BR" dirty="0"/>
              <a:t>  </a:t>
            </a:r>
            <a:r>
              <a:rPr lang="pt-BR" dirty="0" smtClean="0"/>
              <a:t>Rastreamento</a:t>
            </a:r>
          </a:p>
          <a:p>
            <a:pPr lvl="1"/>
            <a:endParaRPr lang="pt-BR" dirty="0" smtClean="0"/>
          </a:p>
          <a:p>
            <a:pPr lvl="1"/>
            <a:r>
              <a:rPr lang="pt-BR" dirty="0"/>
              <a:t> </a:t>
            </a:r>
            <a:r>
              <a:rPr lang="en-US" dirty="0"/>
              <a:t> </a:t>
            </a:r>
            <a:r>
              <a:rPr lang="en-US" dirty="0" err="1" smtClean="0"/>
              <a:t>Utilizava</a:t>
            </a:r>
            <a:r>
              <a:rPr lang="en-US" dirty="0" smtClean="0"/>
              <a:t> </a:t>
            </a:r>
            <a:r>
              <a:rPr lang="en-US" dirty="0" err="1"/>
              <a:t>F</a:t>
            </a:r>
            <a:r>
              <a:rPr lang="en-US" dirty="0" err="1" smtClean="0"/>
              <a:t>requências</a:t>
            </a:r>
            <a:r>
              <a:rPr lang="en-US" dirty="0" smtClean="0"/>
              <a:t> (408, 433, 900 MHz)</a:t>
            </a:r>
          </a:p>
          <a:p>
            <a:pPr lvl="1"/>
            <a:endParaRPr lang="en-US" dirty="0" smtClean="0"/>
          </a:p>
          <a:p>
            <a:pPr lvl="1"/>
            <a:r>
              <a:rPr lang="en-US" dirty="0"/>
              <a:t>  </a:t>
            </a:r>
            <a:r>
              <a:rPr lang="en-US" dirty="0" err="1" smtClean="0"/>
              <a:t>Uso</a:t>
            </a:r>
            <a:r>
              <a:rPr lang="en-US" dirty="0" smtClean="0"/>
              <a:t> do IEEE 802.11</a:t>
            </a:r>
            <a:endParaRPr lang="pt-BR" dirty="0"/>
          </a:p>
        </p:txBody>
      </p:sp>
      <p:sp>
        <p:nvSpPr>
          <p:cNvPr id="2" name="Título 1"/>
          <p:cNvSpPr>
            <a:spLocks noGrp="1"/>
          </p:cNvSpPr>
          <p:nvPr>
            <p:ph type="title"/>
          </p:nvPr>
        </p:nvSpPr>
        <p:spPr/>
        <p:txBody>
          <a:bodyPr>
            <a:normAutofit fontScale="90000"/>
          </a:bodyPr>
          <a:lstStyle/>
          <a:p>
            <a:r>
              <a:rPr lang="pt-BR" dirty="0" smtClean="0"/>
              <a:t>Real Time </a:t>
            </a:r>
            <a:r>
              <a:rPr lang="pt-BR" dirty="0" err="1" smtClean="0"/>
              <a:t>Localization</a:t>
            </a:r>
            <a:r>
              <a:rPr lang="pt-BR" dirty="0" smtClean="0"/>
              <a:t> System</a:t>
            </a:r>
            <a:br>
              <a:rPr lang="pt-BR" dirty="0" smtClean="0"/>
            </a:br>
            <a:r>
              <a:rPr lang="pt-BR" dirty="0" smtClean="0"/>
              <a:t>(RTLS)</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340768"/>
            <a:ext cx="2486025" cy="1838325"/>
          </a:xfrm>
          <a:prstGeom prst="rect">
            <a:avLst/>
          </a:prstGeom>
        </p:spPr>
      </p:pic>
    </p:spTree>
    <p:extLst>
      <p:ext uri="{BB962C8B-B14F-4D97-AF65-F5344CB8AC3E}">
        <p14:creationId xmlns:p14="http://schemas.microsoft.com/office/powerpoint/2010/main" val="961373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Conceitos Tecnológicos</a:t>
            </a:r>
          </a:p>
          <a:p>
            <a:endParaRPr lang="pt-BR" dirty="0" smtClean="0"/>
          </a:p>
          <a:p>
            <a:pPr lvl="1"/>
            <a:r>
              <a:rPr lang="pt-BR" dirty="0"/>
              <a:t>  </a:t>
            </a:r>
            <a:r>
              <a:rPr lang="pt-BR" dirty="0" err="1"/>
              <a:t>Nearest</a:t>
            </a:r>
            <a:r>
              <a:rPr lang="pt-BR" dirty="0"/>
              <a:t> Access </a:t>
            </a:r>
            <a:r>
              <a:rPr lang="pt-BR" dirty="0" smtClean="0"/>
              <a:t>Point</a:t>
            </a:r>
          </a:p>
          <a:p>
            <a:pPr lvl="1"/>
            <a:endParaRPr lang="pt-BR" dirty="0" smtClean="0"/>
          </a:p>
          <a:p>
            <a:pPr lvl="1"/>
            <a:r>
              <a:rPr lang="pt-BR" dirty="0"/>
              <a:t> </a:t>
            </a:r>
            <a:r>
              <a:rPr lang="en-US" dirty="0"/>
              <a:t> Time Difference on Arrival (</a:t>
            </a:r>
            <a:r>
              <a:rPr lang="en-US" dirty="0" err="1" smtClean="0"/>
              <a:t>TDoA</a:t>
            </a:r>
            <a:r>
              <a:rPr lang="en-US" dirty="0" smtClean="0"/>
              <a:t>)</a:t>
            </a:r>
          </a:p>
          <a:p>
            <a:pPr lvl="1"/>
            <a:endParaRPr lang="en-US" dirty="0" smtClean="0"/>
          </a:p>
          <a:p>
            <a:pPr lvl="1"/>
            <a:r>
              <a:rPr lang="en-US" dirty="0"/>
              <a:t>  Received Signal Strength </a:t>
            </a:r>
            <a:r>
              <a:rPr lang="en-US" dirty="0" smtClean="0"/>
              <a:t>Indicator</a:t>
            </a:r>
            <a:endParaRPr lang="pt-BR" dirty="0"/>
          </a:p>
        </p:txBody>
      </p:sp>
      <p:sp>
        <p:nvSpPr>
          <p:cNvPr id="2" name="Título 1"/>
          <p:cNvSpPr>
            <a:spLocks noGrp="1"/>
          </p:cNvSpPr>
          <p:nvPr>
            <p:ph type="title"/>
          </p:nvPr>
        </p:nvSpPr>
        <p:spPr/>
        <p:txBody>
          <a:bodyPr>
            <a:normAutofit fontScale="90000"/>
          </a:bodyPr>
          <a:lstStyle/>
          <a:p>
            <a:r>
              <a:rPr lang="pt-BR" dirty="0" smtClean="0"/>
              <a:t>Real Time </a:t>
            </a:r>
            <a:r>
              <a:rPr lang="pt-BR" dirty="0" err="1" smtClean="0"/>
              <a:t>Localization</a:t>
            </a:r>
            <a:r>
              <a:rPr lang="pt-BR" dirty="0" smtClean="0"/>
              <a:t> System</a:t>
            </a:r>
            <a:br>
              <a:rPr lang="pt-BR" dirty="0" smtClean="0"/>
            </a:br>
            <a:r>
              <a:rPr lang="pt-BR" dirty="0" smtClean="0"/>
              <a:t>(RTLS)</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340768"/>
            <a:ext cx="2486025" cy="1838325"/>
          </a:xfrm>
          <a:prstGeom prst="rect">
            <a:avLst/>
          </a:prstGeom>
        </p:spPr>
      </p:pic>
    </p:spTree>
    <p:extLst>
      <p:ext uri="{BB962C8B-B14F-4D97-AF65-F5344CB8AC3E}">
        <p14:creationId xmlns:p14="http://schemas.microsoft.com/office/powerpoint/2010/main" val="1709284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916832"/>
            <a:ext cx="6764096" cy="3600400"/>
          </a:xfrm>
        </p:spPr>
      </p:pic>
      <p:sp>
        <p:nvSpPr>
          <p:cNvPr id="2" name="Título 1"/>
          <p:cNvSpPr>
            <a:spLocks noGrp="1"/>
          </p:cNvSpPr>
          <p:nvPr>
            <p:ph type="title"/>
          </p:nvPr>
        </p:nvSpPr>
        <p:spPr>
          <a:xfrm>
            <a:off x="457200" y="274638"/>
            <a:ext cx="8229600" cy="1498178"/>
          </a:xfrm>
        </p:spPr>
        <p:txBody>
          <a:bodyPr>
            <a:normAutofit fontScale="90000"/>
          </a:bodyPr>
          <a:lstStyle/>
          <a:p>
            <a:r>
              <a:rPr lang="pt-BR" dirty="0"/>
              <a:t>Real Time </a:t>
            </a:r>
            <a:r>
              <a:rPr lang="pt-BR" dirty="0" err="1"/>
              <a:t>Localization</a:t>
            </a:r>
            <a:r>
              <a:rPr lang="pt-BR" dirty="0"/>
              <a:t> System</a:t>
            </a:r>
            <a:br>
              <a:rPr lang="pt-BR" dirty="0"/>
            </a:br>
            <a:r>
              <a:rPr lang="pt-BR" dirty="0"/>
              <a:t>(RTLS)</a:t>
            </a:r>
            <a:r>
              <a:rPr lang="pt-BR" dirty="0" smtClean="0"/>
              <a:t/>
            </a:r>
            <a:br>
              <a:rPr lang="pt-BR" dirty="0" smtClean="0"/>
            </a:br>
            <a:r>
              <a:rPr lang="pt-BR" dirty="0" err="1" smtClean="0"/>
              <a:t>Ekahau</a:t>
            </a:r>
            <a:endParaRPr lang="pt-BR" dirty="0"/>
          </a:p>
        </p:txBody>
      </p:sp>
    </p:spTree>
    <p:extLst>
      <p:ext uri="{BB962C8B-B14F-4D97-AF65-F5344CB8AC3E}">
        <p14:creationId xmlns:p14="http://schemas.microsoft.com/office/powerpoint/2010/main" val="1932785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a:r>
              <a:rPr lang="pt-BR" dirty="0" smtClean="0"/>
              <a:t>Curiosidades</a:t>
            </a:r>
            <a:endParaRPr lang="pt-BR" dirty="0"/>
          </a:p>
        </p:txBody>
      </p:sp>
      <p:sp>
        <p:nvSpPr>
          <p:cNvPr id="2" name="CaixaDeTexto 1"/>
          <p:cNvSpPr txBox="1"/>
          <p:nvPr/>
        </p:nvSpPr>
        <p:spPr>
          <a:xfrm>
            <a:off x="755576" y="1772816"/>
            <a:ext cx="7488832" cy="646331"/>
          </a:xfrm>
          <a:prstGeom prst="rect">
            <a:avLst/>
          </a:prstGeom>
          <a:noFill/>
        </p:spPr>
        <p:txBody>
          <a:bodyPr wrap="square" rtlCol="0">
            <a:spAutoFit/>
          </a:bodyPr>
          <a:lstStyle/>
          <a:p>
            <a:r>
              <a:rPr lang="pt-BR" dirty="0" smtClean="0"/>
              <a:t>Carros, como o Audi A6, estão vindo com conexão  para smartphones, notebook e </a:t>
            </a:r>
            <a:r>
              <a:rPr lang="pt-BR" dirty="0" err="1" smtClean="0"/>
              <a:t>iPad</a:t>
            </a:r>
            <a:r>
              <a:rPr lang="pt-BR" dirty="0" smtClean="0"/>
              <a:t> usando Wi-Fi. </a:t>
            </a:r>
            <a:endParaRPr lang="pt-BR" dirty="0"/>
          </a:p>
        </p:txBody>
      </p:sp>
      <p:pic>
        <p:nvPicPr>
          <p:cNvPr id="3074" name="Picture 2" descr="Audi A6 - foto Divulgaçã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84514"/>
            <a:ext cx="3902968" cy="27586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di A6 - foto Divulgaçã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4831" y="2984514"/>
            <a:ext cx="3687609" cy="276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19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213360" y="304800"/>
            <a:ext cx="7772400" cy="14700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t-BR" dirty="0" smtClean="0"/>
              <a:t>Curiosidades</a:t>
            </a:r>
            <a:endParaRPr lang="pt-BR" dirty="0"/>
          </a:p>
        </p:txBody>
      </p:sp>
      <p:pic>
        <p:nvPicPr>
          <p:cNvPr id="10" name="Imagem 9" descr="Monitoramento respiratório via Wi-Fi pode ganhar espaço em cinco anos. (Foto: Divulgaçã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23" y="1628800"/>
            <a:ext cx="4345633" cy="3744416"/>
          </a:xfrm>
          <a:prstGeom prst="rect">
            <a:avLst/>
          </a:prstGeom>
          <a:noFill/>
          <a:ln>
            <a:noFill/>
          </a:ln>
        </p:spPr>
      </p:pic>
      <p:sp>
        <p:nvSpPr>
          <p:cNvPr id="11" name="CaixaDeTexto 10"/>
          <p:cNvSpPr txBox="1"/>
          <p:nvPr/>
        </p:nvSpPr>
        <p:spPr>
          <a:xfrm>
            <a:off x="730423" y="5407173"/>
            <a:ext cx="4975577" cy="369332"/>
          </a:xfrm>
          <a:prstGeom prst="rect">
            <a:avLst/>
          </a:prstGeom>
          <a:noFill/>
        </p:spPr>
        <p:txBody>
          <a:bodyPr wrap="square" rtlCol="0">
            <a:spAutoFit/>
          </a:bodyPr>
          <a:lstStyle/>
          <a:p>
            <a:r>
              <a:rPr lang="pt-BR" dirty="0" smtClean="0"/>
              <a:t>Monitoramento </a:t>
            </a:r>
            <a:r>
              <a:rPr lang="pt-BR" dirty="0"/>
              <a:t>de pacientes via Wi-Fi. </a:t>
            </a:r>
          </a:p>
        </p:txBody>
      </p:sp>
      <p:sp>
        <p:nvSpPr>
          <p:cNvPr id="12" name="CaixaDeTexto 11"/>
          <p:cNvSpPr txBox="1"/>
          <p:nvPr/>
        </p:nvSpPr>
        <p:spPr>
          <a:xfrm>
            <a:off x="5322560" y="2819400"/>
            <a:ext cx="3672408" cy="1754326"/>
          </a:xfrm>
          <a:prstGeom prst="rect">
            <a:avLst/>
          </a:prstGeom>
          <a:noFill/>
        </p:spPr>
        <p:txBody>
          <a:bodyPr wrap="square" rtlCol="0">
            <a:spAutoFit/>
          </a:bodyPr>
          <a:lstStyle/>
          <a:p>
            <a:endParaRPr lang="pt-BR" dirty="0"/>
          </a:p>
          <a:p>
            <a:r>
              <a:rPr lang="pt-BR" dirty="0" smtClean="0"/>
              <a:t>Dispostas 20 antenas transmissoras Wi-Fi poderão substituir sondas colocadas nas narinas.</a:t>
            </a:r>
          </a:p>
          <a:p>
            <a:endParaRPr lang="pt-BR" dirty="0"/>
          </a:p>
        </p:txBody>
      </p:sp>
      <p:sp>
        <p:nvSpPr>
          <p:cNvPr id="3" name="CaixaDeTexto 2"/>
          <p:cNvSpPr txBox="1"/>
          <p:nvPr/>
        </p:nvSpPr>
        <p:spPr>
          <a:xfrm>
            <a:off x="5322560" y="1628800"/>
            <a:ext cx="3135640" cy="646331"/>
          </a:xfrm>
          <a:prstGeom prst="rect">
            <a:avLst/>
          </a:prstGeom>
          <a:noFill/>
        </p:spPr>
        <p:txBody>
          <a:bodyPr wrap="square" rtlCol="0">
            <a:spAutoFit/>
          </a:bodyPr>
          <a:lstStyle/>
          <a:p>
            <a:r>
              <a:rPr lang="pt-BR" dirty="0" smtClean="0"/>
              <a:t>Projeto da Universidade de Utah - EUA</a:t>
            </a:r>
            <a:endParaRPr lang="pt-BR" dirty="0"/>
          </a:p>
        </p:txBody>
      </p:sp>
    </p:spTree>
    <p:extLst>
      <p:ext uri="{BB962C8B-B14F-4D97-AF65-F5344CB8AC3E}">
        <p14:creationId xmlns:p14="http://schemas.microsoft.com/office/powerpoint/2010/main" val="3837127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Fi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50400"/>
            <a:ext cx="4470484" cy="302773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387423" y="533400"/>
            <a:ext cx="8229600" cy="1143000"/>
          </a:xfrm>
        </p:spPr>
        <p:txBody>
          <a:bodyPr>
            <a:normAutofit fontScale="90000"/>
          </a:bodyPr>
          <a:lstStyle/>
          <a:p>
            <a:r>
              <a:rPr lang="pt-BR" dirty="0"/>
              <a:t>Exemplo de aplicações de tempo real com Wi-Fi:</a:t>
            </a:r>
          </a:p>
        </p:txBody>
      </p:sp>
      <p:sp>
        <p:nvSpPr>
          <p:cNvPr id="5" name="CaixaDeTexto 4"/>
          <p:cNvSpPr txBox="1"/>
          <p:nvPr/>
        </p:nvSpPr>
        <p:spPr>
          <a:xfrm>
            <a:off x="1704546" y="1746884"/>
            <a:ext cx="5328591" cy="369332"/>
          </a:xfrm>
          <a:prstGeom prst="rect">
            <a:avLst/>
          </a:prstGeom>
          <a:noFill/>
        </p:spPr>
        <p:txBody>
          <a:bodyPr wrap="square" rtlCol="0">
            <a:spAutoFit/>
          </a:bodyPr>
          <a:lstStyle/>
          <a:p>
            <a:pPr algn="ctr"/>
            <a:r>
              <a:rPr lang="pt-BR" dirty="0" err="1" smtClean="0"/>
              <a:t>Wi-Fi</a:t>
            </a:r>
            <a:r>
              <a:rPr lang="pt-BR" dirty="0" smtClean="0"/>
              <a:t> para evitar acidentes de trânsito.</a:t>
            </a:r>
          </a:p>
        </p:txBody>
      </p:sp>
      <p:sp>
        <p:nvSpPr>
          <p:cNvPr id="7" name="CaixaDeTexto 6"/>
          <p:cNvSpPr txBox="1"/>
          <p:nvPr/>
        </p:nvSpPr>
        <p:spPr>
          <a:xfrm>
            <a:off x="685800" y="5486400"/>
            <a:ext cx="7632847" cy="369332"/>
          </a:xfrm>
          <a:prstGeom prst="rect">
            <a:avLst/>
          </a:prstGeom>
          <a:noFill/>
        </p:spPr>
        <p:txBody>
          <a:bodyPr wrap="square" rtlCol="0">
            <a:spAutoFit/>
          </a:bodyPr>
          <a:lstStyle/>
          <a:p>
            <a:r>
              <a:rPr lang="pt-BR" dirty="0" smtClean="0"/>
              <a:t>Esse sistema foi desenvolvido pela empresa australiana </a:t>
            </a:r>
            <a:r>
              <a:rPr lang="pt-BR" dirty="0" err="1"/>
              <a:t>Cohda</a:t>
            </a:r>
            <a:r>
              <a:rPr lang="pt-BR" dirty="0"/>
              <a:t> </a:t>
            </a:r>
            <a:r>
              <a:rPr lang="pt-BR" dirty="0" smtClean="0"/>
              <a:t>Wireless.</a:t>
            </a:r>
            <a:endParaRPr lang="pt-BR" dirty="0"/>
          </a:p>
        </p:txBody>
      </p:sp>
    </p:spTree>
    <p:extLst>
      <p:ext uri="{BB962C8B-B14F-4D97-AF65-F5344CB8AC3E}">
        <p14:creationId xmlns:p14="http://schemas.microsoft.com/office/powerpoint/2010/main" val="2552721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a:r>
              <a:rPr lang="pt-BR" dirty="0" smtClean="0"/>
              <a:t>Curiosidades</a:t>
            </a:r>
            <a:endParaRPr lang="pt-BR" dirty="0"/>
          </a:p>
        </p:txBody>
      </p:sp>
      <p:sp>
        <p:nvSpPr>
          <p:cNvPr id="5" name="CaixaDeTexto 4"/>
          <p:cNvSpPr txBox="1"/>
          <p:nvPr/>
        </p:nvSpPr>
        <p:spPr>
          <a:xfrm>
            <a:off x="533400" y="1630680"/>
            <a:ext cx="7632848" cy="369332"/>
          </a:xfrm>
          <a:prstGeom prst="rect">
            <a:avLst/>
          </a:prstGeom>
          <a:noFill/>
        </p:spPr>
        <p:txBody>
          <a:bodyPr wrap="square" rtlCol="0">
            <a:spAutoFit/>
          </a:bodyPr>
          <a:lstStyle/>
          <a:p>
            <a:r>
              <a:rPr lang="pt-BR" dirty="0"/>
              <a:t>Wi-Fi poderia ter causado pane em avião.</a:t>
            </a:r>
          </a:p>
        </p:txBody>
      </p:sp>
      <p:sp>
        <p:nvSpPr>
          <p:cNvPr id="6" name="CaixaDeTexto 5"/>
          <p:cNvSpPr txBox="1"/>
          <p:nvPr/>
        </p:nvSpPr>
        <p:spPr>
          <a:xfrm>
            <a:off x="5943600" y="2145915"/>
            <a:ext cx="3096344" cy="3139321"/>
          </a:xfrm>
          <a:prstGeom prst="rect">
            <a:avLst/>
          </a:prstGeom>
          <a:noFill/>
        </p:spPr>
        <p:txBody>
          <a:bodyPr wrap="square" rtlCol="0">
            <a:spAutoFit/>
          </a:bodyPr>
          <a:lstStyle/>
          <a:p>
            <a:r>
              <a:rPr lang="pt-BR" dirty="0"/>
              <a:t>Testes feitos pela </a:t>
            </a:r>
            <a:r>
              <a:rPr lang="pt-BR" dirty="0" smtClean="0"/>
              <a:t>Boeing em março de 2011</a:t>
            </a:r>
            <a:r>
              <a:rPr lang="pt-BR" dirty="0"/>
              <a:t> constataram que o </a:t>
            </a:r>
            <a:r>
              <a:rPr lang="pt-BR" dirty="0" smtClean="0"/>
              <a:t>avião</a:t>
            </a:r>
            <a:r>
              <a:rPr lang="pt-BR" dirty="0"/>
              <a:t> 737 NG pode sofrer </a:t>
            </a:r>
            <a:r>
              <a:rPr lang="pt-BR" dirty="0" smtClean="0"/>
              <a:t>interferência eletromagnética </a:t>
            </a:r>
            <a:r>
              <a:rPr lang="pt-BR" dirty="0"/>
              <a:t>da rede </a:t>
            </a:r>
            <a:r>
              <a:rPr lang="pt-BR" dirty="0" smtClean="0"/>
              <a:t>Wi-Fi instalada </a:t>
            </a:r>
            <a:r>
              <a:rPr lang="pt-BR" dirty="0"/>
              <a:t>a bordo </a:t>
            </a:r>
            <a:r>
              <a:rPr lang="pt-BR" dirty="0" smtClean="0"/>
              <a:t> </a:t>
            </a:r>
            <a:r>
              <a:rPr lang="pt-BR" dirty="0"/>
              <a:t>fazendo com que as telas do </a:t>
            </a:r>
            <a:r>
              <a:rPr lang="pt-BR" dirty="0" err="1"/>
              <a:t>cockpit</a:t>
            </a:r>
            <a:r>
              <a:rPr lang="pt-BR" dirty="0"/>
              <a:t> se apaguem. </a:t>
            </a:r>
            <a:endParaRPr lang="pt-BR" dirty="0" smtClean="0"/>
          </a:p>
          <a:p>
            <a:endParaRPr lang="pt-BR" dirty="0"/>
          </a:p>
        </p:txBody>
      </p:sp>
      <p:pic>
        <p:nvPicPr>
          <p:cNvPr id="2050" name="Picture 2" descr="http://cdn.slashgear.com/wp-content/uploads/2011/03/boeing_737ng-580x3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09800"/>
            <a:ext cx="5277374" cy="307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2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Desenvolvimento de Equipamentos Wireless</a:t>
            </a:r>
          </a:p>
          <a:p>
            <a:r>
              <a:rPr lang="pt-BR" dirty="0" smtClean="0"/>
              <a:t>Não se comunicavam entre si</a:t>
            </a:r>
          </a:p>
          <a:p>
            <a:r>
              <a:rPr lang="pt-BR" dirty="0" smtClean="0"/>
              <a:t>Em 1988, alguns engenheiros foram a IEEE</a:t>
            </a:r>
          </a:p>
          <a:p>
            <a:pPr>
              <a:buNone/>
            </a:pPr>
            <a:endParaRPr lang="pt-BR" dirty="0" smtClean="0"/>
          </a:p>
          <a:p>
            <a:endParaRPr lang="pt-BR" dirty="0"/>
          </a:p>
        </p:txBody>
      </p:sp>
      <p:sp>
        <p:nvSpPr>
          <p:cNvPr id="3" name="Título 2"/>
          <p:cNvSpPr>
            <a:spLocks noGrp="1"/>
          </p:cNvSpPr>
          <p:nvPr>
            <p:ph type="title"/>
          </p:nvPr>
        </p:nvSpPr>
        <p:spPr/>
        <p:txBody>
          <a:bodyPr/>
          <a:lstStyle/>
          <a:p>
            <a:r>
              <a:rPr lang="pt-BR" dirty="0" smtClean="0"/>
              <a:t>História	</a:t>
            </a:r>
            <a:endParaRPr lang="pt-BR" dirty="0"/>
          </a:p>
        </p:txBody>
      </p:sp>
      <p:sp>
        <p:nvSpPr>
          <p:cNvPr id="4" name="Retângulo 3"/>
          <p:cNvSpPr/>
          <p:nvPr/>
        </p:nvSpPr>
        <p:spPr>
          <a:xfrm>
            <a:off x="304800" y="3810000"/>
            <a:ext cx="3700052" cy="923330"/>
          </a:xfrm>
          <a:prstGeom prst="rect">
            <a:avLst/>
          </a:prstGeom>
          <a:noFill/>
        </p:spPr>
        <p:txBody>
          <a:bodyPr wrap="none" lIns="91440" tIns="45720" rIns="91440" bIns="45720">
            <a:spAutoFit/>
          </a:bodyPr>
          <a:lstStyle/>
          <a:p>
            <a:pPr algn="ctr"/>
            <a:r>
              <a:rPr lang="pt-B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IEEE 802.3</a:t>
            </a:r>
            <a:endParaRPr lang="pt-B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Seta para a direita 4"/>
          <p:cNvSpPr/>
          <p:nvPr/>
        </p:nvSpPr>
        <p:spPr>
          <a:xfrm>
            <a:off x="4114800" y="3886200"/>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ieee802-11-logo.jpg"/>
          <p:cNvPicPr>
            <a:picLocks noChangeAspect="1"/>
          </p:cNvPicPr>
          <p:nvPr/>
        </p:nvPicPr>
        <p:blipFill>
          <a:blip r:embed="rId3" cstate="print"/>
          <a:stretch>
            <a:fillRect/>
          </a:stretch>
        </p:blipFill>
        <p:spPr>
          <a:xfrm>
            <a:off x="5410810" y="3124200"/>
            <a:ext cx="3733190" cy="198442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200" dirty="0" smtClean="0"/>
              <a:t>Riscos à saúde pela exposição eletromagnética emitida por dispositivos Wi-Fi</a:t>
            </a:r>
            <a:endParaRPr lang="pt-BR" sz="3200" dirty="0"/>
          </a:p>
        </p:txBody>
      </p:sp>
      <p:sp>
        <p:nvSpPr>
          <p:cNvPr id="4" name="CaixaDeTexto 3"/>
          <p:cNvSpPr txBox="1"/>
          <p:nvPr/>
        </p:nvSpPr>
        <p:spPr>
          <a:xfrm>
            <a:off x="683568" y="1700808"/>
            <a:ext cx="7704856" cy="1200329"/>
          </a:xfrm>
          <a:prstGeom prst="rect">
            <a:avLst/>
          </a:prstGeom>
          <a:noFill/>
        </p:spPr>
        <p:txBody>
          <a:bodyPr wrap="square" rtlCol="0">
            <a:spAutoFit/>
          </a:bodyPr>
          <a:lstStyle/>
          <a:p>
            <a:r>
              <a:rPr lang="en-US" dirty="0" smtClean="0"/>
              <a:t>AMICA é </a:t>
            </a:r>
            <a:r>
              <a:rPr lang="en-US" dirty="0" err="1" smtClean="0"/>
              <a:t>uma</a:t>
            </a:r>
            <a:r>
              <a:rPr lang="en-US" dirty="0" smtClean="0"/>
              <a:t> </a:t>
            </a:r>
            <a:r>
              <a:rPr lang="en-US" dirty="0" err="1" smtClean="0"/>
              <a:t>associação</a:t>
            </a:r>
            <a:r>
              <a:rPr lang="en-US" dirty="0" smtClean="0"/>
              <a:t> </a:t>
            </a:r>
            <a:r>
              <a:rPr lang="en-US" dirty="0" err="1" smtClean="0"/>
              <a:t>para</a:t>
            </a:r>
            <a:r>
              <a:rPr lang="en-US" dirty="0" smtClean="0"/>
              <a:t> </a:t>
            </a:r>
            <a:r>
              <a:rPr lang="en-US" dirty="0" err="1" smtClean="0"/>
              <a:t>tratar</a:t>
            </a:r>
            <a:r>
              <a:rPr lang="en-US" dirty="0" smtClean="0"/>
              <a:t> de </a:t>
            </a:r>
            <a:r>
              <a:rPr lang="en-US" dirty="0" err="1" smtClean="0"/>
              <a:t>doenças</a:t>
            </a:r>
            <a:r>
              <a:rPr lang="en-US" dirty="0" smtClean="0"/>
              <a:t> </a:t>
            </a:r>
            <a:r>
              <a:rPr lang="en-US" dirty="0" err="1" smtClean="0"/>
              <a:t>crônicas</a:t>
            </a:r>
            <a:r>
              <a:rPr lang="en-US" dirty="0" smtClean="0"/>
              <a:t> e </a:t>
            </a:r>
            <a:r>
              <a:rPr lang="en-US" dirty="0" err="1" smtClean="0"/>
              <a:t>tóxicas</a:t>
            </a:r>
            <a:r>
              <a:rPr lang="en-US" dirty="0" smtClean="0"/>
              <a:t>.</a:t>
            </a:r>
          </a:p>
          <a:p>
            <a:r>
              <a:rPr lang="en-US" dirty="0" err="1" smtClean="0"/>
              <a:t>Sua</a:t>
            </a:r>
            <a:r>
              <a:rPr lang="en-US" dirty="0" smtClean="0"/>
              <a:t> </a:t>
            </a:r>
            <a:r>
              <a:rPr lang="en-US" dirty="0" err="1" smtClean="0"/>
              <a:t>conferência</a:t>
            </a:r>
            <a:r>
              <a:rPr lang="en-US" dirty="0" smtClean="0"/>
              <a:t> </a:t>
            </a:r>
            <a:r>
              <a:rPr lang="en-US" dirty="0" err="1" smtClean="0"/>
              <a:t>em</a:t>
            </a:r>
            <a:r>
              <a:rPr lang="en-US" dirty="0" smtClean="0"/>
              <a:t> </a:t>
            </a:r>
            <a:r>
              <a:rPr lang="en-US" dirty="0" err="1" smtClean="0"/>
              <a:t>abril</a:t>
            </a:r>
            <a:r>
              <a:rPr lang="en-US" dirty="0"/>
              <a:t> </a:t>
            </a:r>
            <a:r>
              <a:rPr lang="en-US" dirty="0" smtClean="0"/>
              <a:t>de 2011 </a:t>
            </a:r>
            <a:r>
              <a:rPr lang="en-US" dirty="0" err="1" smtClean="0"/>
              <a:t>em</a:t>
            </a:r>
            <a:r>
              <a:rPr lang="en-US" dirty="0" smtClean="0"/>
              <a:t> Roma, </a:t>
            </a:r>
            <a:r>
              <a:rPr lang="en-US" dirty="0" err="1" smtClean="0"/>
              <a:t>tratou</a:t>
            </a:r>
            <a:r>
              <a:rPr lang="en-US" dirty="0" smtClean="0"/>
              <a:t> de </a:t>
            </a:r>
            <a:r>
              <a:rPr lang="en-US" dirty="0" err="1" smtClean="0"/>
              <a:t>assuntos</a:t>
            </a:r>
            <a:r>
              <a:rPr lang="en-US" dirty="0" smtClean="0"/>
              <a:t> </a:t>
            </a:r>
            <a:r>
              <a:rPr lang="en-US" dirty="0" err="1" smtClean="0"/>
              <a:t>relativos</a:t>
            </a:r>
            <a:r>
              <a:rPr lang="en-US" dirty="0" smtClean="0"/>
              <a:t> </a:t>
            </a:r>
            <a:r>
              <a:rPr lang="en-US" dirty="0" err="1" smtClean="0"/>
              <a:t>ao</a:t>
            </a:r>
            <a:r>
              <a:rPr lang="en-US" dirty="0" smtClean="0"/>
              <a:t> </a:t>
            </a:r>
            <a:r>
              <a:rPr lang="en-US" dirty="0" err="1" smtClean="0"/>
              <a:t>risco</a:t>
            </a:r>
            <a:r>
              <a:rPr lang="en-US" dirty="0" smtClean="0"/>
              <a:t> de </a:t>
            </a:r>
            <a:r>
              <a:rPr lang="en-US" dirty="0" err="1" smtClean="0"/>
              <a:t>saúde</a:t>
            </a:r>
            <a:r>
              <a:rPr lang="en-US" dirty="0" smtClean="0"/>
              <a:t> </a:t>
            </a:r>
            <a:r>
              <a:rPr lang="en-US" dirty="0" err="1" smtClean="0"/>
              <a:t>causados</a:t>
            </a:r>
            <a:r>
              <a:rPr lang="en-US" dirty="0" smtClean="0"/>
              <a:t> </a:t>
            </a:r>
            <a:r>
              <a:rPr lang="en-US" dirty="0" err="1" smtClean="0"/>
              <a:t>por</a:t>
            </a:r>
            <a:r>
              <a:rPr lang="en-US" dirty="0" smtClean="0"/>
              <a:t> </a:t>
            </a:r>
            <a:r>
              <a:rPr lang="en-US" dirty="0" err="1" smtClean="0"/>
              <a:t>dispositivos</a:t>
            </a:r>
            <a:r>
              <a:rPr lang="en-US" dirty="0" smtClean="0"/>
              <a:t> wireless </a:t>
            </a:r>
            <a:r>
              <a:rPr lang="en-US" dirty="0" err="1" smtClean="0"/>
              <a:t>devido</a:t>
            </a:r>
            <a:r>
              <a:rPr lang="en-US" dirty="0" smtClean="0"/>
              <a:t> a </a:t>
            </a:r>
            <a:r>
              <a:rPr lang="en-US" b="1" dirty="0" err="1" smtClean="0"/>
              <a:t>poluição</a:t>
            </a:r>
            <a:r>
              <a:rPr lang="en-US" b="1" dirty="0" smtClean="0"/>
              <a:t> </a:t>
            </a:r>
            <a:r>
              <a:rPr lang="en-US" b="1" dirty="0" err="1" smtClean="0"/>
              <a:t>eletromagnética</a:t>
            </a:r>
            <a:r>
              <a:rPr lang="en-US" dirty="0" smtClean="0"/>
              <a:t>. </a:t>
            </a:r>
          </a:p>
        </p:txBody>
      </p:sp>
      <p:sp>
        <p:nvSpPr>
          <p:cNvPr id="5" name="CaixaDeTexto 4"/>
          <p:cNvSpPr txBox="1"/>
          <p:nvPr/>
        </p:nvSpPr>
        <p:spPr>
          <a:xfrm>
            <a:off x="838200" y="4876800"/>
            <a:ext cx="7560840" cy="1200329"/>
          </a:xfrm>
          <a:prstGeom prst="rect">
            <a:avLst/>
          </a:prstGeom>
          <a:noFill/>
        </p:spPr>
        <p:txBody>
          <a:bodyPr wrap="square" rtlCol="0">
            <a:spAutoFit/>
          </a:bodyPr>
          <a:lstStyle/>
          <a:p>
            <a:r>
              <a:rPr lang="pt-BR" dirty="0"/>
              <a:t>Há pessoas que entram em contato com a associação para se queixar de sintomas de </a:t>
            </a:r>
            <a:r>
              <a:rPr lang="pt-BR" b="1" dirty="0" err="1"/>
              <a:t>hiper-sensitividade</a:t>
            </a:r>
            <a:r>
              <a:rPr lang="pt-BR" dirty="0"/>
              <a:t> eletromagnética, como dores de cabeça, erupções cutâneas, insônia, desorientação espacial, perda de memória e zumbido.</a:t>
            </a:r>
          </a:p>
        </p:txBody>
      </p:sp>
      <p:pic>
        <p:nvPicPr>
          <p:cNvPr id="1026" name="Picture 2" descr="http://t3.gstatic.com/images?q=tbn:ANd9GcTHF0o0WUUMakuoxmkUZr-Rk5Y3uyAwgWDq9x6y1QK0axUGv6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377" y="2837397"/>
            <a:ext cx="218122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Novidades</a:t>
            </a:r>
            <a:endParaRPr lang="pt-BR" dirty="0"/>
          </a:p>
        </p:txBody>
      </p:sp>
      <p:pic>
        <p:nvPicPr>
          <p:cNvPr id="4" name="Picture 2" descr="http://www.mundotecno.info/wp-content/uploads/2011/01/super_wifi-thumb-550xauto-46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057400"/>
            <a:ext cx="3168352" cy="25922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352800" y="1219200"/>
            <a:ext cx="5112568" cy="461665"/>
          </a:xfrm>
          <a:prstGeom prst="rect">
            <a:avLst/>
          </a:prstGeom>
          <a:noFill/>
        </p:spPr>
        <p:txBody>
          <a:bodyPr wrap="square" rtlCol="0">
            <a:spAutoFit/>
          </a:bodyPr>
          <a:lstStyle/>
          <a:p>
            <a:r>
              <a:rPr lang="pt-BR" sz="2400" b="1" i="1" dirty="0" smtClean="0"/>
              <a:t>Super Wi-Fi</a:t>
            </a:r>
            <a:endParaRPr lang="pt-BR" sz="2400" b="1" i="1" dirty="0"/>
          </a:p>
        </p:txBody>
      </p:sp>
      <p:sp>
        <p:nvSpPr>
          <p:cNvPr id="6" name="CaixaDeTexto 5"/>
          <p:cNvSpPr txBox="1"/>
          <p:nvPr/>
        </p:nvSpPr>
        <p:spPr>
          <a:xfrm>
            <a:off x="755576" y="4869160"/>
            <a:ext cx="7992888" cy="1477328"/>
          </a:xfrm>
          <a:prstGeom prst="rect">
            <a:avLst/>
          </a:prstGeom>
          <a:noFill/>
        </p:spPr>
        <p:txBody>
          <a:bodyPr wrap="square" rtlCol="0">
            <a:spAutoFit/>
          </a:bodyPr>
          <a:lstStyle/>
          <a:p>
            <a:r>
              <a:rPr lang="pt-BR" dirty="0"/>
              <a:t>A Super Wi-Fi será uma rede igual à conexão sem fio que existe atualmente, contudo, sua grande diferença está na capacidade de alcance na rede</a:t>
            </a:r>
            <a:r>
              <a:rPr lang="pt-BR" dirty="0" smtClean="0"/>
              <a:t>.</a:t>
            </a:r>
          </a:p>
          <a:p>
            <a:endParaRPr lang="pt-BR" dirty="0"/>
          </a:p>
          <a:p>
            <a:endParaRPr lang="pt-BR" dirty="0"/>
          </a:p>
          <a:p>
            <a:endParaRPr lang="pt-BR" dirty="0"/>
          </a:p>
        </p:txBody>
      </p:sp>
    </p:spTree>
    <p:extLst>
      <p:ext uri="{BB962C8B-B14F-4D97-AF65-F5344CB8AC3E}">
        <p14:creationId xmlns:p14="http://schemas.microsoft.com/office/powerpoint/2010/main" val="2067155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7996296" cy="359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ipse 5"/>
          <p:cNvSpPr/>
          <p:nvPr/>
        </p:nvSpPr>
        <p:spPr>
          <a:xfrm>
            <a:off x="5474631" y="1700808"/>
            <a:ext cx="3168352" cy="280831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r>
              <a:rPr lang="pt-BR" dirty="0" smtClean="0"/>
              <a:t>Super Wi-Fi</a:t>
            </a:r>
            <a:endParaRPr lang="pt-BR" dirty="0"/>
          </a:p>
        </p:txBody>
      </p:sp>
      <p:sp>
        <p:nvSpPr>
          <p:cNvPr id="4" name="CaixaDeTexto 3"/>
          <p:cNvSpPr txBox="1"/>
          <p:nvPr/>
        </p:nvSpPr>
        <p:spPr>
          <a:xfrm>
            <a:off x="762000" y="5257800"/>
            <a:ext cx="7992888" cy="923330"/>
          </a:xfrm>
          <a:prstGeom prst="rect">
            <a:avLst/>
          </a:prstGeom>
          <a:noFill/>
        </p:spPr>
        <p:txBody>
          <a:bodyPr wrap="square" rtlCol="0">
            <a:spAutoFit/>
          </a:bodyPr>
          <a:lstStyle/>
          <a:p>
            <a:r>
              <a:rPr lang="pt-BR" dirty="0" smtClean="0"/>
              <a:t>O </a:t>
            </a:r>
            <a:r>
              <a:rPr lang="pt-BR" dirty="0"/>
              <a:t>padrão IEEE </a:t>
            </a:r>
            <a:r>
              <a:rPr lang="pt-BR" dirty="0" smtClean="0"/>
              <a:t>802.22 da rede Wi-Fi </a:t>
            </a:r>
            <a:r>
              <a:rPr lang="pt-BR" dirty="0"/>
              <a:t>promete velocidades de até </a:t>
            </a:r>
            <a:r>
              <a:rPr lang="pt-BR" dirty="0" smtClean="0"/>
              <a:t>20 </a:t>
            </a:r>
            <a:r>
              <a:rPr lang="pt-BR" dirty="0"/>
              <a:t>Mbps </a:t>
            </a:r>
            <a:r>
              <a:rPr lang="pt-BR" dirty="0" smtClean="0"/>
              <a:t>e um alcance </a:t>
            </a:r>
            <a:r>
              <a:rPr lang="pt-BR" dirty="0"/>
              <a:t>de até 100 quilômetros</a:t>
            </a:r>
          </a:p>
          <a:p>
            <a:endParaRPr lang="pt-BR" dirty="0"/>
          </a:p>
        </p:txBody>
      </p:sp>
    </p:spTree>
    <p:extLst>
      <p:ext uri="{BB962C8B-B14F-4D97-AF65-F5344CB8AC3E}">
        <p14:creationId xmlns:p14="http://schemas.microsoft.com/office/powerpoint/2010/main" val="2944746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Rafael\Desktop\Untitled-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Blur radius="9"/>
                    </a14:imgEffect>
                  </a14:imgLayer>
                </a14:imgProps>
              </a:ext>
              <a:ext uri="{28A0092B-C50C-407E-A947-70E740481C1C}">
                <a14:useLocalDpi xmlns:a14="http://schemas.microsoft.com/office/drawing/2010/main" val="0"/>
              </a:ext>
            </a:extLst>
          </a:blip>
          <a:srcRect/>
          <a:stretch>
            <a:fillRect/>
          </a:stretch>
        </p:blipFill>
        <p:spPr bwMode="auto">
          <a:xfrm>
            <a:off x="2663961" y="1738774"/>
            <a:ext cx="3816077" cy="471441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l"/>
            <a:r>
              <a:rPr lang="pt-BR" dirty="0" smtClean="0"/>
              <a:t>Super Wi-Fi</a:t>
            </a:r>
            <a:endParaRPr lang="pt-BR" dirty="0"/>
          </a:p>
        </p:txBody>
      </p:sp>
      <p:sp>
        <p:nvSpPr>
          <p:cNvPr id="4" name="CaixaDeTexto 3"/>
          <p:cNvSpPr txBox="1"/>
          <p:nvPr/>
        </p:nvSpPr>
        <p:spPr>
          <a:xfrm>
            <a:off x="539552" y="1412776"/>
            <a:ext cx="8064896" cy="3970318"/>
          </a:xfrm>
          <a:prstGeom prst="rect">
            <a:avLst/>
          </a:prstGeom>
          <a:noFill/>
        </p:spPr>
        <p:txBody>
          <a:bodyPr wrap="square" rtlCol="0">
            <a:spAutoFit/>
          </a:bodyPr>
          <a:lstStyle/>
          <a:p>
            <a:endParaRPr lang="pt-BR" dirty="0"/>
          </a:p>
          <a:p>
            <a:r>
              <a:rPr lang="pt-BR" dirty="0" smtClean="0"/>
              <a:t>Aproveitando a banda deixada pela futura </a:t>
            </a:r>
            <a:r>
              <a:rPr lang="pt-BR" b="1" dirty="0" smtClean="0"/>
              <a:t>saída da transmissão de TV analógica</a:t>
            </a:r>
            <a:r>
              <a:rPr lang="pt-BR" dirty="0" smtClean="0"/>
              <a:t>.</a:t>
            </a:r>
          </a:p>
          <a:p>
            <a:r>
              <a:rPr lang="pt-BR" dirty="0" smtClean="0"/>
              <a:t>Utiliza faixas de frequências existentes</a:t>
            </a:r>
            <a:r>
              <a:rPr lang="pt-BR" b="1" dirty="0" smtClean="0"/>
              <a:t> entre os canais de televisão digital</a:t>
            </a:r>
            <a:r>
              <a:rPr lang="pt-BR" dirty="0" smtClean="0"/>
              <a:t>, só poderá ser implementado no Brasil em 2016, que é quando se encerraram as transmissões de TV analógica.</a:t>
            </a:r>
          </a:p>
          <a:p>
            <a:endParaRPr lang="pt-BR" dirty="0"/>
          </a:p>
          <a:p>
            <a:r>
              <a:rPr lang="pt-BR" dirty="0"/>
              <a:t>Atualmente a maioria das conexões sem fio tem espectro numa frequência entre 2,5 GHz e 5 </a:t>
            </a:r>
            <a:r>
              <a:rPr lang="pt-BR" dirty="0" smtClean="0"/>
              <a:t>GHz. O </a:t>
            </a:r>
            <a:r>
              <a:rPr lang="pt-BR" dirty="0"/>
              <a:t>novo espectro </a:t>
            </a:r>
            <a:r>
              <a:rPr lang="pt-BR" dirty="0" smtClean="0"/>
              <a:t>será  entre </a:t>
            </a:r>
            <a:r>
              <a:rPr lang="pt-BR" b="1" dirty="0" smtClean="0"/>
              <a:t>50 </a:t>
            </a:r>
            <a:r>
              <a:rPr lang="pt-BR" b="1" dirty="0"/>
              <a:t>MHz e </a:t>
            </a:r>
            <a:r>
              <a:rPr lang="pt-BR" b="1" dirty="0" smtClean="0"/>
              <a:t>70 MHz</a:t>
            </a:r>
            <a:r>
              <a:rPr lang="pt-BR" dirty="0" smtClean="0"/>
              <a:t>.</a:t>
            </a:r>
          </a:p>
          <a:p>
            <a:endParaRPr lang="pt-BR" dirty="0"/>
          </a:p>
          <a:p>
            <a:r>
              <a:rPr lang="pt-BR" dirty="0" smtClean="0"/>
              <a:t>Com velocidades de </a:t>
            </a:r>
            <a:r>
              <a:rPr lang="pt-BR" b="1" dirty="0"/>
              <a:t>15 e 20 megabits por segundo</a:t>
            </a:r>
            <a:r>
              <a:rPr lang="pt-BR" dirty="0" smtClean="0"/>
              <a:t>.</a:t>
            </a:r>
          </a:p>
          <a:p>
            <a:endParaRPr lang="pt-BR" dirty="0"/>
          </a:p>
          <a:p>
            <a:endParaRPr lang="pt-BR" dirty="0"/>
          </a:p>
        </p:txBody>
      </p:sp>
    </p:spTree>
    <p:extLst>
      <p:ext uri="{BB962C8B-B14F-4D97-AF65-F5344CB8AC3E}">
        <p14:creationId xmlns:p14="http://schemas.microsoft.com/office/powerpoint/2010/main" val="2731515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Autofit/>
          </a:bodyPr>
          <a:lstStyle/>
          <a:p>
            <a:pPr algn="ctr">
              <a:buNone/>
            </a:pPr>
            <a:r>
              <a:rPr lang="pt-BR" sz="30000" dirty="0" smtClean="0"/>
              <a:t>?</a:t>
            </a:r>
            <a:endParaRPr lang="pt-BR" sz="30000" dirty="0"/>
          </a:p>
        </p:txBody>
      </p:sp>
      <p:sp>
        <p:nvSpPr>
          <p:cNvPr id="3" name="Título 2"/>
          <p:cNvSpPr>
            <a:spLocks noGrp="1"/>
          </p:cNvSpPr>
          <p:nvPr>
            <p:ph type="title"/>
          </p:nvPr>
        </p:nvSpPr>
        <p:spPr/>
        <p:txBody>
          <a:bodyPr/>
          <a:lstStyle/>
          <a:p>
            <a:r>
              <a:rPr lang="pt-BR" dirty="0" smtClean="0"/>
              <a:t>Dúvidas</a:t>
            </a:r>
            <a:endParaRPr lang="pt-BR" dirty="0"/>
          </a:p>
        </p:txBody>
      </p:sp>
    </p:spTree>
    <p:extLst>
      <p:ext uri="{BB962C8B-B14F-4D97-AF65-F5344CB8AC3E}">
        <p14:creationId xmlns:p14="http://schemas.microsoft.com/office/powerpoint/2010/main" val="408536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r>
              <a:rPr lang="pt-BR" dirty="0" smtClean="0"/>
              <a:t>O novo protocolo desenvolvido foi lançado em 1997;</a:t>
            </a:r>
          </a:p>
          <a:p>
            <a:endParaRPr lang="pt-BR" dirty="0" smtClean="0"/>
          </a:p>
          <a:p>
            <a:r>
              <a:rPr lang="pt-BR" dirty="0" smtClean="0"/>
              <a:t>802.11 – 1997 (</a:t>
            </a:r>
            <a:r>
              <a:rPr lang="pt-BR" dirty="0" err="1" smtClean="0"/>
              <a:t>Legacy</a:t>
            </a:r>
            <a:r>
              <a:rPr lang="pt-BR" dirty="0" smtClean="0"/>
              <a:t>)</a:t>
            </a:r>
          </a:p>
          <a:p>
            <a:endParaRPr lang="pt-BR" dirty="0" smtClean="0"/>
          </a:p>
          <a:p>
            <a:r>
              <a:rPr lang="pt-BR" dirty="0" smtClean="0"/>
              <a:t>Em 1999, surgiu a WECA</a:t>
            </a:r>
          </a:p>
          <a:p>
            <a:endParaRPr lang="pt-BR" dirty="0" smtClean="0"/>
          </a:p>
          <a:p>
            <a:r>
              <a:rPr lang="en-US" dirty="0" smtClean="0"/>
              <a:t>Wireless </a:t>
            </a:r>
            <a:r>
              <a:rPr lang="en-US" dirty="0"/>
              <a:t>Ethernet Compatibility </a:t>
            </a:r>
            <a:r>
              <a:rPr lang="en-US" dirty="0" smtClean="0"/>
              <a:t>Alliance </a:t>
            </a:r>
          </a:p>
          <a:p>
            <a:endParaRPr lang="en-US" dirty="0" smtClean="0"/>
          </a:p>
          <a:p>
            <a:r>
              <a:rPr lang="pt-BR" dirty="0" smtClean="0"/>
              <a:t>A função desta organização seria </a:t>
            </a:r>
            <a:r>
              <a:rPr lang="pt-BR" dirty="0"/>
              <a:t>certificar que os produtos de diferentes fornecedores </a:t>
            </a:r>
            <a:r>
              <a:rPr lang="pt-BR" dirty="0" smtClean="0"/>
              <a:t>fossem verdadeiramente compatíveis </a:t>
            </a:r>
            <a:r>
              <a:rPr lang="pt-BR" dirty="0"/>
              <a:t>entre </a:t>
            </a:r>
            <a:r>
              <a:rPr lang="pt-BR" dirty="0" smtClean="0"/>
              <a:t>si.</a:t>
            </a:r>
          </a:p>
          <a:p>
            <a:pPr marL="0" indent="0">
              <a:buNone/>
            </a:pPr>
            <a:endParaRPr lang="en-US" dirty="0"/>
          </a:p>
        </p:txBody>
      </p:sp>
      <p:sp>
        <p:nvSpPr>
          <p:cNvPr id="2" name="Título 1"/>
          <p:cNvSpPr>
            <a:spLocks noGrp="1"/>
          </p:cNvSpPr>
          <p:nvPr>
            <p:ph type="title"/>
          </p:nvPr>
        </p:nvSpPr>
        <p:spPr/>
        <p:txBody>
          <a:bodyPr/>
          <a:lstStyle/>
          <a:p>
            <a:r>
              <a:rPr lang="pt-BR" dirty="0" smtClean="0"/>
              <a:t>História</a:t>
            </a:r>
            <a:endParaRPr lang="en-US" dirty="0"/>
          </a:p>
        </p:txBody>
      </p:sp>
    </p:spTree>
    <p:extLst>
      <p:ext uri="{BB962C8B-B14F-4D97-AF65-F5344CB8AC3E}">
        <p14:creationId xmlns:p14="http://schemas.microsoft.com/office/powerpoint/2010/main" val="2406679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Espaço Reservado para Conteúdo 3" descr="wifi_alliance.gif"/>
          <p:cNvPicPr>
            <a:picLocks noGrp="1" noChangeAspect="1"/>
          </p:cNvPicPr>
          <p:nvPr>
            <p:ph idx="1"/>
          </p:nvPr>
        </p:nvPicPr>
        <p:blipFill>
          <a:blip r:embed="rId4" cstate="print"/>
          <a:stretch>
            <a:fillRect/>
          </a:stretch>
        </p:blipFill>
        <p:spPr>
          <a:xfrm>
            <a:off x="990600" y="1371600"/>
            <a:ext cx="3619500" cy="3348038"/>
          </a:xfrm>
        </p:spPr>
      </p:pic>
      <p:sp>
        <p:nvSpPr>
          <p:cNvPr id="2" name="Título 1"/>
          <p:cNvSpPr>
            <a:spLocks noGrp="1"/>
          </p:cNvSpPr>
          <p:nvPr>
            <p:ph type="title"/>
          </p:nvPr>
        </p:nvSpPr>
        <p:spPr/>
        <p:txBody>
          <a:bodyPr>
            <a:normAutofit/>
          </a:bodyPr>
          <a:lstStyle/>
          <a:p>
            <a:r>
              <a:rPr lang="pt-BR" dirty="0" smtClean="0"/>
              <a:t>História</a:t>
            </a:r>
            <a:endParaRPr lang="en-US" dirty="0"/>
          </a:p>
        </p:txBody>
      </p:sp>
      <p:pic>
        <p:nvPicPr>
          <p:cNvPr id="5" name="Imagem 4" descr="airport.jpg"/>
          <p:cNvPicPr>
            <a:picLocks noChangeAspect="1"/>
          </p:cNvPicPr>
          <p:nvPr/>
        </p:nvPicPr>
        <p:blipFill>
          <a:blip r:embed="rId5" cstate="print"/>
          <a:stretch>
            <a:fillRect/>
          </a:stretch>
        </p:blipFill>
        <p:spPr>
          <a:xfrm>
            <a:off x="4876800" y="1066800"/>
            <a:ext cx="3714750" cy="3714750"/>
          </a:xfrm>
          <a:prstGeom prst="rect">
            <a:avLst/>
          </a:prstGeom>
        </p:spPr>
      </p:pic>
    </p:spTree>
    <p:extLst>
      <p:ext uri="{BB962C8B-B14F-4D97-AF65-F5344CB8AC3E}">
        <p14:creationId xmlns:p14="http://schemas.microsoft.com/office/powerpoint/2010/main" val="1232526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1"/>
            <a:endParaRPr lang="pt-BR" dirty="0" smtClean="0"/>
          </a:p>
          <a:p>
            <a:endParaRPr lang="en-US" dirty="0"/>
          </a:p>
        </p:txBody>
      </p:sp>
      <p:sp>
        <p:nvSpPr>
          <p:cNvPr id="2" name="Título 1"/>
          <p:cNvSpPr>
            <a:spLocks noGrp="1"/>
          </p:cNvSpPr>
          <p:nvPr>
            <p:ph type="title"/>
          </p:nvPr>
        </p:nvSpPr>
        <p:spPr>
          <a:xfrm>
            <a:off x="457200" y="274638"/>
            <a:ext cx="7315200" cy="1143000"/>
          </a:xfrm>
        </p:spPr>
        <p:txBody>
          <a:bodyPr/>
          <a:lstStyle/>
          <a:p>
            <a:r>
              <a:rPr lang="pt-BR" dirty="0" smtClean="0"/>
              <a:t>802.11 – Principais Padrões</a:t>
            </a:r>
            <a:endParaRPr lang="en-US" dirty="0"/>
          </a:p>
        </p:txBody>
      </p:sp>
      <p:pic>
        <p:nvPicPr>
          <p:cNvPr id="4" name="Imagem 3" descr="logo_abgn_final.jpg"/>
          <p:cNvPicPr>
            <a:picLocks noChangeAspect="1"/>
          </p:cNvPicPr>
          <p:nvPr/>
        </p:nvPicPr>
        <p:blipFill>
          <a:blip r:embed="rId3" cstate="print"/>
          <a:stretch>
            <a:fillRect/>
          </a:stretch>
        </p:blipFill>
        <p:spPr>
          <a:xfrm>
            <a:off x="1143000" y="2209800"/>
            <a:ext cx="6885495" cy="2726094"/>
          </a:xfrm>
          <a:prstGeom prst="rect">
            <a:avLst/>
          </a:prstGeom>
        </p:spPr>
      </p:pic>
    </p:spTree>
    <p:extLst>
      <p:ext uri="{BB962C8B-B14F-4D97-AF65-F5344CB8AC3E}">
        <p14:creationId xmlns:p14="http://schemas.microsoft.com/office/powerpoint/2010/main" val="1364172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sz="3500" dirty="0" smtClean="0"/>
              <a:t>802.11b  </a:t>
            </a:r>
          </a:p>
          <a:p>
            <a:pPr lvl="1">
              <a:spcBef>
                <a:spcPts val="600"/>
              </a:spcBef>
              <a:spcAft>
                <a:spcPts val="600"/>
              </a:spcAft>
            </a:pPr>
            <a:r>
              <a:rPr lang="pt-BR" dirty="0" smtClean="0"/>
              <a:t>Utiliza o DSSS como técnica de transmissão</a:t>
            </a:r>
          </a:p>
          <a:p>
            <a:pPr lvl="1">
              <a:spcBef>
                <a:spcPts val="600"/>
              </a:spcBef>
              <a:spcAft>
                <a:spcPts val="600"/>
              </a:spcAft>
            </a:pPr>
            <a:r>
              <a:rPr lang="pt-BR" dirty="0" smtClean="0"/>
              <a:t>1/ 2 / 5,5 / 11Mbps</a:t>
            </a:r>
          </a:p>
          <a:p>
            <a:pPr lvl="1">
              <a:spcBef>
                <a:spcPts val="600"/>
              </a:spcBef>
              <a:spcAft>
                <a:spcPts val="600"/>
              </a:spcAft>
            </a:pPr>
            <a:r>
              <a:rPr lang="pt-BR" dirty="0" smtClean="0"/>
              <a:t>Também utiliza a técnica CCK</a:t>
            </a:r>
          </a:p>
          <a:p>
            <a:pPr lvl="1">
              <a:spcBef>
                <a:spcPts val="600"/>
              </a:spcBef>
              <a:spcAft>
                <a:spcPts val="600"/>
              </a:spcAft>
            </a:pPr>
            <a:r>
              <a:rPr lang="pt-BR" dirty="0" smtClean="0"/>
              <a:t>2,4 – 2,48</a:t>
            </a:r>
            <a:r>
              <a:rPr lang="pt-BR" dirty="0" err="1" smtClean="0"/>
              <a:t>Ghz</a:t>
            </a:r>
            <a:endParaRPr lang="pt-BR" dirty="0" smtClean="0"/>
          </a:p>
          <a:p>
            <a:pPr lvl="1">
              <a:spcBef>
                <a:spcPts val="600"/>
              </a:spcBef>
              <a:spcAft>
                <a:spcPts val="600"/>
              </a:spcAft>
            </a:pPr>
            <a:r>
              <a:rPr lang="pt-BR" dirty="0" smtClean="0"/>
              <a:t>400 metros em ambientes abertos</a:t>
            </a:r>
          </a:p>
          <a:p>
            <a:pPr lvl="1">
              <a:spcBef>
                <a:spcPts val="600"/>
              </a:spcBef>
              <a:spcAft>
                <a:spcPts val="600"/>
              </a:spcAft>
            </a:pPr>
            <a:r>
              <a:rPr lang="pt-BR" dirty="0" smtClean="0"/>
              <a:t>50 metros em ambientes fechados</a:t>
            </a:r>
          </a:p>
          <a:p>
            <a:pPr lvl="1">
              <a:spcBef>
                <a:spcPts val="600"/>
              </a:spcBef>
              <a:spcAft>
                <a:spcPts val="600"/>
              </a:spcAft>
            </a:pPr>
            <a:r>
              <a:rPr lang="pt-BR" dirty="0" smtClean="0"/>
              <a:t>Um dos responsáveis pela popularização da </a:t>
            </a:r>
            <a:r>
              <a:rPr lang="pt-BR" dirty="0" err="1" smtClean="0"/>
              <a:t>Wi-Fi</a:t>
            </a:r>
            <a:endParaRPr lang="pt-BR" dirty="0" smtClean="0"/>
          </a:p>
          <a:p>
            <a:pPr lvl="1">
              <a:spcBef>
                <a:spcPts val="600"/>
              </a:spcBef>
              <a:spcAft>
                <a:spcPts val="600"/>
              </a:spcAft>
            </a:pPr>
            <a:endParaRPr lang="pt-BR" dirty="0" smtClean="0"/>
          </a:p>
          <a:p>
            <a:pPr lvl="1"/>
            <a:endParaRPr lang="pt-BR" dirty="0" smtClean="0"/>
          </a:p>
          <a:p>
            <a:endParaRPr lang="pt-BR" dirty="0" smtClean="0"/>
          </a:p>
        </p:txBody>
      </p:sp>
      <p:sp>
        <p:nvSpPr>
          <p:cNvPr id="3" name="Título 2"/>
          <p:cNvSpPr>
            <a:spLocks noGrp="1"/>
          </p:cNvSpPr>
          <p:nvPr>
            <p:ph type="title"/>
          </p:nvPr>
        </p:nvSpPr>
        <p:spPr/>
        <p:txBody>
          <a:bodyPr/>
          <a:lstStyle/>
          <a:p>
            <a:r>
              <a:rPr lang="pt-BR" dirty="0" smtClean="0"/>
              <a:t>802.11 – Principais Padrões</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479</TotalTime>
  <Words>3266</Words>
  <Application>Microsoft Office PowerPoint</Application>
  <PresentationFormat>Apresentação na tela (4:3)</PresentationFormat>
  <Paragraphs>473</Paragraphs>
  <Slides>54</Slides>
  <Notes>39</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Concurso</vt:lpstr>
      <vt:lpstr>Apresentação do PowerPoint</vt:lpstr>
      <vt:lpstr>Equipe</vt:lpstr>
      <vt:lpstr>Roteiro</vt:lpstr>
      <vt:lpstr>História</vt:lpstr>
      <vt:lpstr>História </vt:lpstr>
      <vt:lpstr>História</vt:lpstr>
      <vt:lpstr>História</vt:lpstr>
      <vt:lpstr>802.11 – Principais Padrões</vt:lpstr>
      <vt:lpstr>802.11 – Principais Padrões</vt:lpstr>
      <vt:lpstr>DSSS</vt:lpstr>
      <vt:lpstr>802.11 – Principais Padrões</vt:lpstr>
      <vt:lpstr>OFDM</vt:lpstr>
      <vt:lpstr>802.11 – Principais Padrões</vt:lpstr>
      <vt:lpstr>802.11 – Principais Padrões</vt:lpstr>
      <vt:lpstr>Arquitetura de Rede</vt:lpstr>
      <vt:lpstr>Modo Ad-Hoc</vt:lpstr>
      <vt:lpstr>Modo Infra-estrutura</vt:lpstr>
      <vt:lpstr>Extended Service Set (ESS)</vt:lpstr>
      <vt:lpstr>Arquitetura protocolar 802.11</vt:lpstr>
      <vt:lpstr>Camada Física (PHY)</vt:lpstr>
      <vt:lpstr>Camada Física (PHY)</vt:lpstr>
      <vt:lpstr>Camada Física (PHY)</vt:lpstr>
      <vt:lpstr>Camada de enlace</vt:lpstr>
      <vt:lpstr>Subcamada MAC</vt:lpstr>
      <vt:lpstr>Camada de enlace</vt:lpstr>
      <vt:lpstr>Segurança</vt:lpstr>
      <vt:lpstr>WEP - encriptação/decriptação</vt:lpstr>
      <vt:lpstr>WEP - autenticação</vt:lpstr>
      <vt:lpstr>WPA</vt:lpstr>
      <vt:lpstr>WPA - Algoritmos do TKI</vt:lpstr>
      <vt:lpstr>WPA - encriptação/decriptação</vt:lpstr>
      <vt:lpstr>WPA - autenticação </vt:lpstr>
      <vt:lpstr>WPA2</vt:lpstr>
      <vt:lpstr>WPA2 - Código de Integridade de Mensagem</vt:lpstr>
      <vt:lpstr>WPA2 - Encriptação</vt:lpstr>
      <vt:lpstr>Softwares Aplicados</vt:lpstr>
      <vt:lpstr>Variantes - Aplicações</vt:lpstr>
      <vt:lpstr>WiMax</vt:lpstr>
      <vt:lpstr>WiMax</vt:lpstr>
      <vt:lpstr>WiMax</vt:lpstr>
      <vt:lpstr>WiMesh</vt:lpstr>
      <vt:lpstr>WiMesh</vt:lpstr>
      <vt:lpstr>Real Time Localization System (RTLS)</vt:lpstr>
      <vt:lpstr>Real Time Localization System (RTLS)</vt:lpstr>
      <vt:lpstr>Real Time Localization System (RTLS) Ekahau</vt:lpstr>
      <vt:lpstr>Curiosidades</vt:lpstr>
      <vt:lpstr>Apresentação do PowerPoint</vt:lpstr>
      <vt:lpstr>Exemplo de aplicações de tempo real com Wi-Fi:</vt:lpstr>
      <vt:lpstr>Curiosidades</vt:lpstr>
      <vt:lpstr>Riscos à saúde pela exposição eletromagnética emitida por dispositivos Wi-Fi</vt:lpstr>
      <vt:lpstr>Novidades</vt:lpstr>
      <vt:lpstr>Super Wi-Fi</vt:lpstr>
      <vt:lpstr>Super Wi-Fi</vt:lpstr>
      <vt:lpstr>Dúvidas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Gladi1</dc:creator>
  <cp:lastModifiedBy>BrunoHarada</cp:lastModifiedBy>
  <cp:revision>37</cp:revision>
  <dcterms:created xsi:type="dcterms:W3CDTF">2011-11-26T13:13:18Z</dcterms:created>
  <dcterms:modified xsi:type="dcterms:W3CDTF">2011-11-28T15:15:13Z</dcterms:modified>
</cp:coreProperties>
</file>