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62" r:id="rId3"/>
    <p:sldId id="271" r:id="rId4"/>
    <p:sldId id="257" r:id="rId5"/>
    <p:sldId id="258" r:id="rId6"/>
    <p:sldId id="259" r:id="rId7"/>
    <p:sldId id="260" r:id="rId8"/>
    <p:sldId id="261" r:id="rId9"/>
    <p:sldId id="270" r:id="rId10"/>
    <p:sldId id="263" r:id="rId11"/>
    <p:sldId id="264" r:id="rId12"/>
    <p:sldId id="265" r:id="rId13"/>
    <p:sldId id="266" r:id="rId14"/>
    <p:sldId id="267" r:id="rId15"/>
    <p:sldId id="268" r:id="rId16"/>
    <p:sldId id="269" r:id="rId17"/>
    <p:sldId id="272" r:id="rId18"/>
    <p:sldId id="273" r:id="rId19"/>
    <p:sldId id="298" r:id="rId20"/>
    <p:sldId id="299" r:id="rId21"/>
    <p:sldId id="300" r:id="rId22"/>
    <p:sldId id="301" r:id="rId23"/>
    <p:sldId id="302" r:id="rId24"/>
    <p:sldId id="303" r:id="rId25"/>
    <p:sldId id="304" r:id="rId26"/>
    <p:sldId id="305" r:id="rId27"/>
    <p:sldId id="306" r:id="rId28"/>
    <p:sldId id="274" r:id="rId29"/>
    <p:sldId id="281" r:id="rId30"/>
    <p:sldId id="285" r:id="rId31"/>
    <p:sldId id="295" r:id="rId32"/>
    <p:sldId id="296" r:id="rId33"/>
    <p:sldId id="286" r:id="rId34"/>
    <p:sldId id="297" r:id="rId35"/>
    <p:sldId id="275" r:id="rId36"/>
    <p:sldId id="307" r:id="rId37"/>
    <p:sldId id="317" r:id="rId38"/>
    <p:sldId id="308" r:id="rId39"/>
    <p:sldId id="309" r:id="rId40"/>
    <p:sldId id="310" r:id="rId41"/>
    <p:sldId id="311" r:id="rId42"/>
    <p:sldId id="312" r:id="rId43"/>
    <p:sldId id="313" r:id="rId44"/>
    <p:sldId id="314" r:id="rId45"/>
    <p:sldId id="315" r:id="rId46"/>
    <p:sldId id="316" r:id="rId47"/>
    <p:sldId id="279" r:id="rId4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91" autoAdjust="0"/>
  </p:normalViewPr>
  <p:slideViewPr>
    <p:cSldViewPr>
      <p:cViewPr>
        <p:scale>
          <a:sx n="86" d="100"/>
          <a:sy n="86" d="100"/>
        </p:scale>
        <p:origin x="-894" y="5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3DAF4F-9940-4213-9E36-BE4174625E3D}" type="datetimeFigureOut">
              <a:rPr lang="pt-BR" smtClean="0"/>
              <a:pPr/>
              <a:t>28/11/2011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FA9FD-6105-405B-9B53-C31719B63914}" type="slidenum">
              <a:rPr lang="pt-BR" smtClean="0"/>
              <a:pPr/>
              <a:t>‹nº›</a:t>
            </a:fld>
            <a:endParaRPr lang="pt-BR"/>
          </a:p>
        </p:txBody>
      </p:sp>
    </p:spTree>
    <p:extLst>
      <p:ext uri="{BB962C8B-B14F-4D97-AF65-F5344CB8AC3E}">
        <p14:creationId xmlns:p14="http://schemas.microsoft.com/office/powerpoint/2010/main" val="306080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Boa tarde!</a:t>
            </a:r>
          </a:p>
          <a:p>
            <a:r>
              <a:rPr lang="pt-BR" dirty="0" smtClean="0"/>
              <a:t>Eu sou Camila </a:t>
            </a:r>
            <a:r>
              <a:rPr lang="pt-BR" dirty="0" err="1" smtClean="0"/>
              <a:t>Ascendina</a:t>
            </a:r>
            <a:r>
              <a:rPr lang="pt-BR" dirty="0" smtClean="0"/>
              <a:t> e esses</a:t>
            </a:r>
            <a:r>
              <a:rPr lang="pt-BR" baseline="0" dirty="0" smtClean="0"/>
              <a:t> são os meus colegas de equipe: Bruno Pessoa, João Cleber e Severino José</a:t>
            </a:r>
          </a:p>
          <a:p>
            <a:r>
              <a:rPr lang="pt-BR" baseline="0" dirty="0" smtClean="0"/>
              <a:t>Nós vamos apresentar o projeto </a:t>
            </a:r>
            <a:r>
              <a:rPr lang="pt-BR" baseline="0" dirty="0" err="1" smtClean="0"/>
              <a:t>Implementation</a:t>
            </a:r>
            <a:r>
              <a:rPr lang="pt-BR" baseline="0" dirty="0" smtClean="0"/>
              <a:t> </a:t>
            </a:r>
            <a:r>
              <a:rPr lang="pt-BR" baseline="0" dirty="0" err="1" smtClean="0"/>
              <a:t>of</a:t>
            </a:r>
            <a:r>
              <a:rPr lang="pt-BR" baseline="0" dirty="0" smtClean="0"/>
              <a:t> </a:t>
            </a:r>
            <a:r>
              <a:rPr lang="pt-BR" baseline="0" dirty="0" err="1" smtClean="0"/>
              <a:t>Reconfigurable</a:t>
            </a:r>
            <a:r>
              <a:rPr lang="pt-BR" baseline="0" dirty="0" smtClean="0"/>
              <a:t> Hard Real-Time </a:t>
            </a:r>
            <a:r>
              <a:rPr lang="pt-BR" baseline="0" dirty="0" err="1" smtClean="0"/>
              <a:t>Control</a:t>
            </a:r>
            <a:r>
              <a:rPr lang="pt-BR" baseline="0" dirty="0" smtClean="0"/>
              <a:t> para aplicações em Mecatrônica e </a:t>
            </a:r>
            <a:r>
              <a:rPr lang="pt-BR" baseline="0" dirty="0" err="1" smtClean="0"/>
              <a:t>Automobilistica</a:t>
            </a:r>
            <a:r>
              <a:rPr lang="pt-BR" baseline="0" dirty="0" smtClean="0"/>
              <a:t>.</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1</a:t>
            </a:fld>
            <a:endParaRPr lang="pt-BR"/>
          </a:p>
        </p:txBody>
      </p:sp>
    </p:spTree>
    <p:extLst>
      <p:ext uri="{BB962C8B-B14F-4D97-AF65-F5344CB8AC3E}">
        <p14:creationId xmlns:p14="http://schemas.microsoft.com/office/powerpoint/2010/main" val="4223799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Executa muito</a:t>
            </a:r>
            <a:r>
              <a:rPr lang="pt-BR" baseline="0" dirty="0" smtClean="0"/>
              <a:t> bem uma tarefa e possui um conjunto de ferramentas bem definido para isso e são bastante flexíveis a modificações.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11</a:t>
            </a:fld>
            <a:endParaRPr lang="pt-BR"/>
          </a:p>
        </p:txBody>
      </p:sp>
    </p:spTree>
    <p:extLst>
      <p:ext uri="{BB962C8B-B14F-4D97-AF65-F5344CB8AC3E}">
        <p14:creationId xmlns:p14="http://schemas.microsoft.com/office/powerpoint/2010/main" val="3285852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baseline="0" dirty="0" smtClean="0">
                <a:solidFill>
                  <a:schemeClr val="tx1"/>
                </a:solidFill>
                <a:latin typeface="+mn-lt"/>
                <a:ea typeface="+mn-ea"/>
                <a:cs typeface="+mn-cs"/>
              </a:rPr>
              <a:t>Estes são os: </a:t>
            </a:r>
            <a:r>
              <a:rPr lang="pt-BR" sz="1200" kern="1200" baseline="0" dirty="0" err="1" smtClean="0">
                <a:solidFill>
                  <a:schemeClr val="tx1"/>
                </a:solidFill>
                <a:latin typeface="+mn-lt"/>
                <a:ea typeface="+mn-ea"/>
                <a:cs typeface="+mn-cs"/>
              </a:rPr>
              <a:t>Application-Specific</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Instruction</a:t>
            </a:r>
            <a:r>
              <a:rPr lang="pt-BR" sz="1200" kern="1200" baseline="0" dirty="0" smtClean="0">
                <a:solidFill>
                  <a:schemeClr val="tx1"/>
                </a:solidFill>
                <a:latin typeface="+mn-lt"/>
                <a:ea typeface="+mn-ea"/>
                <a:cs typeface="+mn-cs"/>
              </a:rPr>
              <a:t>-Set Processors.</a:t>
            </a:r>
          </a:p>
          <a:p>
            <a:r>
              <a:rPr lang="pt-BR" sz="1200" kern="1200" baseline="0" dirty="0" smtClean="0">
                <a:solidFill>
                  <a:schemeClr val="tx1"/>
                </a:solidFill>
                <a:latin typeface="+mn-lt"/>
                <a:ea typeface="+mn-ea"/>
                <a:cs typeface="+mn-cs"/>
              </a:rPr>
              <a:t>São flexíveis, pois tem um conjunto de dispositivos. São mais lentos que os hardwares específicos e são muito dedicados a uma tarefa única.</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12</a:t>
            </a:fld>
            <a:endParaRPr lang="pt-BR"/>
          </a:p>
        </p:txBody>
      </p:sp>
    </p:spTree>
    <p:extLst>
      <p:ext uri="{BB962C8B-B14F-4D97-AF65-F5344CB8AC3E}">
        <p14:creationId xmlns:p14="http://schemas.microsoft.com/office/powerpoint/2010/main" val="1664700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quarto</a:t>
            </a:r>
            <a:r>
              <a:rPr lang="pt-BR" baseline="0" dirty="0" smtClean="0"/>
              <a:t> pretendente possui: faz o que é ordenado, </a:t>
            </a:r>
            <a:r>
              <a:rPr lang="pt-BR" baseline="0" dirty="0" err="1" smtClean="0"/>
              <a:t>super</a:t>
            </a:r>
            <a:r>
              <a:rPr lang="pt-BR" baseline="0" dirty="0" smtClean="0"/>
              <a:t> servo, mas em compensação é </a:t>
            </a:r>
            <a:r>
              <a:rPr lang="pt-BR" baseline="0" dirty="0" err="1" smtClean="0"/>
              <a:t>super</a:t>
            </a:r>
            <a:r>
              <a:rPr lang="pt-BR" baseline="0" dirty="0" smtClean="0"/>
              <a:t> caro!!!</a:t>
            </a:r>
          </a:p>
          <a:p>
            <a:r>
              <a:rPr lang="pt-BR" baseline="0" dirty="0" smtClean="0"/>
              <a:t>Gato caro...</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13</a:t>
            </a:fld>
            <a:endParaRPr lang="pt-BR"/>
          </a:p>
        </p:txBody>
      </p:sp>
    </p:spTree>
    <p:extLst>
      <p:ext uri="{BB962C8B-B14F-4D97-AF65-F5344CB8AC3E}">
        <p14:creationId xmlns:p14="http://schemas.microsoft.com/office/powerpoint/2010/main" val="3098126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O</a:t>
            </a:r>
            <a:r>
              <a:rPr lang="pt-BR" baseline="0" dirty="0" smtClean="0"/>
              <a:t> hardware específico por ter sido desenhado para isto, executa as atividades como foi programado, tem as interfaces desejadas, mas precisa de muito tempo para implementação por causa dos mais variados tipos de testes e um alto custo associado, não só pelo tempo de implementação, mas pela forma de produção que precisa de cuidados pois é feito em silício.</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14</a:t>
            </a:fld>
            <a:endParaRPr lang="pt-BR"/>
          </a:p>
        </p:txBody>
      </p:sp>
    </p:spTree>
    <p:extLst>
      <p:ext uri="{BB962C8B-B14F-4D97-AF65-F5344CB8AC3E}">
        <p14:creationId xmlns:p14="http://schemas.microsoft.com/office/powerpoint/2010/main" val="594967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O quinto pretendente</a:t>
            </a:r>
            <a:r>
              <a:rPr lang="pt-BR" baseline="0" dirty="0" smtClean="0"/>
              <a:t> tem: baixo custo, possui vários adicionais de fábrica e o melhor de tudo...Faz tudo o que </a:t>
            </a:r>
            <a:r>
              <a:rPr lang="pt-BR" baseline="0" dirty="0" err="1" smtClean="0"/>
              <a:t>vc</a:t>
            </a:r>
            <a:r>
              <a:rPr lang="pt-BR" baseline="0" dirty="0" smtClean="0"/>
              <a:t> ordena...</a:t>
            </a:r>
            <a:r>
              <a:rPr lang="pt-BR" baseline="0" dirty="0" err="1" smtClean="0"/>
              <a:t>Super</a:t>
            </a:r>
            <a:r>
              <a:rPr lang="pt-BR" baseline="0" dirty="0" smtClean="0"/>
              <a:t> gatinho!!!</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15</a:t>
            </a:fld>
            <a:endParaRPr lang="pt-BR"/>
          </a:p>
        </p:txBody>
      </p:sp>
    </p:spTree>
    <p:extLst>
      <p:ext uri="{BB962C8B-B14F-4D97-AF65-F5344CB8AC3E}">
        <p14:creationId xmlns:p14="http://schemas.microsoft.com/office/powerpoint/2010/main" val="2546608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Field </a:t>
            </a:r>
            <a:r>
              <a:rPr lang="pt-BR" dirty="0" err="1" smtClean="0"/>
              <a:t>programable</a:t>
            </a:r>
            <a:r>
              <a:rPr lang="pt-BR" dirty="0" smtClean="0"/>
              <a:t> </a:t>
            </a:r>
            <a:r>
              <a:rPr lang="pt-BR" dirty="0" err="1" smtClean="0"/>
              <a:t>gate</a:t>
            </a:r>
            <a:r>
              <a:rPr lang="pt-BR" dirty="0" smtClean="0"/>
              <a:t> </a:t>
            </a:r>
            <a:r>
              <a:rPr lang="pt-BR" dirty="0" err="1" smtClean="0"/>
              <a:t>array</a:t>
            </a:r>
            <a:r>
              <a:rPr lang="pt-BR" dirty="0" smtClean="0"/>
              <a:t> é</a:t>
            </a:r>
            <a:r>
              <a:rPr lang="pt-BR" baseline="0" dirty="0" smtClean="0"/>
              <a:t> um processador que é muito utilizado para validação de sistemas, pois ele é possui um conjunto de portas lógicas que podem ser organizadas como um lego, da forma que o usuário desejar e assim faz o que é ordenado. Tem um custo menor que a anterior, consegue fazer um processamento paralelo, porque usa máquina de estados e é </a:t>
            </a:r>
            <a:r>
              <a:rPr lang="pt-BR" baseline="0" dirty="0" err="1" smtClean="0"/>
              <a:t>reconfigurável</a:t>
            </a:r>
            <a:r>
              <a:rPr lang="pt-BR" baseline="0" dirty="0" smtClean="0"/>
              <a:t> em tempo de execução.</a:t>
            </a:r>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16</a:t>
            </a:fld>
            <a:endParaRPr lang="pt-BR"/>
          </a:p>
        </p:txBody>
      </p:sp>
    </p:spTree>
    <p:extLst>
      <p:ext uri="{BB962C8B-B14F-4D97-AF65-F5344CB8AC3E}">
        <p14:creationId xmlns:p14="http://schemas.microsoft.com/office/powerpoint/2010/main" val="1948080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projeto</a:t>
            </a:r>
            <a:r>
              <a:rPr lang="pt-BR" baseline="0" dirty="0" smtClean="0"/>
              <a:t> faz o seguinte: modifica a funcionalidade do sistema, utilizando para isto algoritmos e modificação de </a:t>
            </a:r>
            <a:r>
              <a:rPr lang="pt-BR" baseline="0" dirty="0" err="1" smtClean="0"/>
              <a:t>parametros</a:t>
            </a:r>
            <a:r>
              <a:rPr lang="pt-BR" baseline="0" dirty="0" smtClean="0"/>
              <a:t>.</a:t>
            </a:r>
          </a:p>
          <a:p>
            <a:r>
              <a:rPr lang="pt-BR" baseline="0" dirty="0" smtClean="0"/>
              <a:t>Todas as modificações são realizadas em hardware e em tempo de execução, porque assim o sistema não perde o deadline e evita catástrofes.</a:t>
            </a:r>
          </a:p>
          <a:p>
            <a:r>
              <a:rPr lang="pt-BR" baseline="0" dirty="0" smtClean="0"/>
              <a:t>Tudo isso gera uma redução na área de silício que é muito cara e aumenta a flexibilidade.</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17</a:t>
            </a:fld>
            <a:endParaRPr lang="pt-BR"/>
          </a:p>
        </p:txBody>
      </p:sp>
    </p:spTree>
    <p:extLst>
      <p:ext uri="{BB962C8B-B14F-4D97-AF65-F5344CB8AC3E}">
        <p14:creationId xmlns:p14="http://schemas.microsoft.com/office/powerpoint/2010/main" val="1522134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18</a:t>
            </a:fld>
            <a:endParaRPr lang="pt-BR"/>
          </a:p>
        </p:txBody>
      </p:sp>
    </p:spTree>
    <p:extLst>
      <p:ext uri="{BB962C8B-B14F-4D97-AF65-F5344CB8AC3E}">
        <p14:creationId xmlns:p14="http://schemas.microsoft.com/office/powerpoint/2010/main" val="2091311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err="1" smtClean="0"/>
              <a:t>On</a:t>
            </a:r>
            <a:r>
              <a:rPr lang="pt-BR" dirty="0" smtClean="0"/>
              <a:t>-chip responsável</a:t>
            </a:r>
            <a:r>
              <a:rPr lang="pt-BR" baseline="0" dirty="0" smtClean="0"/>
              <a:t> por fazer a reconfiguração do módulo e processamento de sinais. O sistema de comunicação distribui os </a:t>
            </a:r>
            <a:r>
              <a:rPr lang="pt-BR" baseline="0" dirty="0" err="1" smtClean="0"/>
              <a:t>t_markers</a:t>
            </a:r>
            <a:r>
              <a:rPr lang="pt-BR" baseline="0" dirty="0" smtClean="0"/>
              <a:t> e liga os módulos. O sistema de controle geral tem </a:t>
            </a:r>
            <a:r>
              <a:rPr lang="pt-BR" baseline="0" dirty="0" err="1" smtClean="0"/>
              <a:t>watchdogs</a:t>
            </a:r>
            <a:r>
              <a:rPr lang="pt-BR" baseline="0" dirty="0" smtClean="0"/>
              <a:t>, que são temporizadores que tem a finalidade de fiscalizar o processamento e quando necessário aplica correções e ate mesmo um reset ao sistema. Esses </a:t>
            </a:r>
            <a:r>
              <a:rPr lang="pt-BR" baseline="0" dirty="0" err="1" smtClean="0"/>
              <a:t>watchdogs</a:t>
            </a:r>
            <a:r>
              <a:rPr lang="pt-BR" baseline="0" dirty="0" smtClean="0"/>
              <a:t> vão garantir que o dado chegue, mesmo que o canal tenha </a:t>
            </a:r>
            <a:r>
              <a:rPr lang="pt-BR" baseline="0" dirty="0" err="1" smtClean="0"/>
              <a:t>ruido</a:t>
            </a:r>
            <a:r>
              <a:rPr lang="pt-BR" baseline="0" dirty="0" smtClean="0"/>
              <a:t>.</a:t>
            </a:r>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29</a:t>
            </a:fld>
            <a:endParaRPr lang="pt-BR"/>
          </a:p>
        </p:txBody>
      </p:sp>
    </p:spTree>
    <p:extLst>
      <p:ext uri="{BB962C8B-B14F-4D97-AF65-F5344CB8AC3E}">
        <p14:creationId xmlns:p14="http://schemas.microsoft.com/office/powerpoint/2010/main" val="1230264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Mostrar</a:t>
            </a:r>
            <a:r>
              <a:rPr lang="pt-BR" baseline="0" dirty="0" smtClean="0"/>
              <a:t> que as mensagens são enviadas pelo sistema de comunicação, mas que a comunicação é realizada utilizando os módulos de shift. Cada modulo pega a parte que lhe cabe e passa a adiante dando um shift. A diferença de tamanho entre o frame e a quantidade de dados é corrigida com o modulo de shift do controle geral</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30</a:t>
            </a:fld>
            <a:endParaRPr lang="pt-BR"/>
          </a:p>
        </p:txBody>
      </p:sp>
    </p:spTree>
    <p:extLst>
      <p:ext uri="{BB962C8B-B14F-4D97-AF65-F5344CB8AC3E}">
        <p14:creationId xmlns:p14="http://schemas.microsoft.com/office/powerpoint/2010/main" val="233150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3</a:t>
            </a:fld>
            <a:endParaRPr lang="pt-BR"/>
          </a:p>
        </p:txBody>
      </p:sp>
    </p:spTree>
    <p:extLst>
      <p:ext uri="{BB962C8B-B14F-4D97-AF65-F5344CB8AC3E}">
        <p14:creationId xmlns:p14="http://schemas.microsoft.com/office/powerpoint/2010/main" val="4073665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Mostrar</a:t>
            </a:r>
            <a:r>
              <a:rPr lang="pt-BR" baseline="0" dirty="0" smtClean="0"/>
              <a:t> que as mensagens são enviadas pelo sistema de comunicação, mas que a comunicação é realizada utilizando os módulos de shift. Cada modulo pega a parte que lhe cabe e passa a adiante dando um shift. A diferença de tamanho entre o frame e a quantidade de dados é corrigida com o modulo de shift do controle geral</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31</a:t>
            </a:fld>
            <a:endParaRPr lang="pt-BR"/>
          </a:p>
        </p:txBody>
      </p:sp>
    </p:spTree>
    <p:extLst>
      <p:ext uri="{BB962C8B-B14F-4D97-AF65-F5344CB8AC3E}">
        <p14:creationId xmlns:p14="http://schemas.microsoft.com/office/powerpoint/2010/main" val="2331506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Mostrar</a:t>
            </a:r>
            <a:r>
              <a:rPr lang="pt-BR" baseline="0" dirty="0" smtClean="0"/>
              <a:t> que as mensagens são enviadas pelo sistema de comunicação, mas que a comunicação é realizada utilizando os módulos de shift. Cada modulo pega a parte que lhe cabe e passa a adiante dando um shift. A diferença de tamanho entre o frame e a quantidade de dados é corrigida com o modulo de shift do controle geral</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32</a:t>
            </a:fld>
            <a:endParaRPr lang="pt-BR"/>
          </a:p>
        </p:txBody>
      </p:sp>
    </p:spTree>
    <p:extLst>
      <p:ext uri="{BB962C8B-B14F-4D97-AF65-F5344CB8AC3E}">
        <p14:creationId xmlns:p14="http://schemas.microsoft.com/office/powerpoint/2010/main" val="2331506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As principais</a:t>
            </a:r>
            <a:r>
              <a:rPr lang="pt-BR" baseline="0" dirty="0" smtClean="0"/>
              <a:t> funções atribuídas à comunicação off-chip são: </a:t>
            </a:r>
            <a:r>
              <a:rPr lang="pt-BR" baseline="0" dirty="0" err="1" smtClean="0"/>
              <a:t>intefaces</a:t>
            </a:r>
            <a:r>
              <a:rPr lang="pt-BR" baseline="0" dirty="0" smtClean="0"/>
              <a:t> para controle e processamento de sinais.</a:t>
            </a:r>
          </a:p>
          <a:p>
            <a:r>
              <a:rPr lang="pt-BR" baseline="0" dirty="0" smtClean="0"/>
              <a:t>Quanto à interface de controle, o </a:t>
            </a:r>
            <a:r>
              <a:rPr lang="pt-BR" baseline="0" dirty="0" err="1" smtClean="0"/>
              <a:t>paper</a:t>
            </a:r>
            <a:r>
              <a:rPr lang="pt-BR" baseline="0" dirty="0" smtClean="0"/>
              <a:t> retrata que pode ser implementado de duas formas: como parte do módulo controle geral ou em um chip separado. Eles fizeram com um chip separado, com protocolo USB de alta velocidade fabricado pela </a:t>
            </a:r>
            <a:r>
              <a:rPr lang="pt-BR" baseline="0" dirty="0" err="1" smtClean="0"/>
              <a:t>Cypress</a:t>
            </a:r>
            <a:r>
              <a:rPr lang="pt-BR" baseline="0" dirty="0" smtClean="0"/>
              <a:t>. Ele serve principalmente para serialização dos dados de configuração do FPGA (</a:t>
            </a:r>
            <a:r>
              <a:rPr lang="pt-BR" baseline="0" dirty="0" err="1" smtClean="0"/>
              <a:t>bitstreams</a:t>
            </a:r>
            <a:r>
              <a:rPr lang="pt-BR" baseline="0" dirty="0" smtClean="0"/>
              <a:t>).</a:t>
            </a:r>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33</a:t>
            </a:fld>
            <a:endParaRPr lang="pt-BR"/>
          </a:p>
        </p:txBody>
      </p:sp>
    </p:spTree>
    <p:extLst>
      <p:ext uri="{BB962C8B-B14F-4D97-AF65-F5344CB8AC3E}">
        <p14:creationId xmlns:p14="http://schemas.microsoft.com/office/powerpoint/2010/main" val="4097146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interface</a:t>
            </a:r>
            <a:r>
              <a:rPr lang="pt-BR" baseline="0" dirty="0" smtClean="0"/>
              <a:t> </a:t>
            </a:r>
            <a:r>
              <a:rPr lang="pt-BR" dirty="0" smtClean="0"/>
              <a:t>de processamento de sinais</a:t>
            </a:r>
            <a:r>
              <a:rPr lang="pt-BR" baseline="0" dirty="0" smtClean="0"/>
              <a:t> serve para </a:t>
            </a:r>
            <a:r>
              <a:rPr lang="pt-BR" baseline="0" dirty="0" smtClean="0"/>
              <a:t>comunicação do sistema com o meio externo. Para o caso automotivo, são esperados sinais com banda da ordem de 10 kHz. A implementação de filtros analógicos em FPGA é muito custosa, então para viabilizar o processamento interno, foi utilizado um conversor A/D específico, o Delta-sigma ADC. Esse conversos trabalha usando diferença entre sinais durante a amostragem, convertendo-os em PCM.</a:t>
            </a:r>
          </a:p>
          <a:p>
            <a:r>
              <a:rPr lang="pt-BR" baseline="0" dirty="0" smtClean="0"/>
              <a:t>Dessa forma, a implementação de filtros digitais em FPGA torna-se mais simples.</a:t>
            </a:r>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34</a:t>
            </a:fld>
            <a:endParaRPr lang="pt-BR"/>
          </a:p>
        </p:txBody>
      </p:sp>
    </p:spTree>
    <p:extLst>
      <p:ext uri="{BB962C8B-B14F-4D97-AF65-F5344CB8AC3E}">
        <p14:creationId xmlns:p14="http://schemas.microsoft.com/office/powerpoint/2010/main" val="4097146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a:p>
            <a:r>
              <a:rPr lang="pt-BR" dirty="0" smtClean="0"/>
              <a:t>- Nesse sistema a reconfiguração basicamente é a substituição de uma tarefa por outra. No hardware</a:t>
            </a:r>
            <a:r>
              <a:rPr lang="pt-BR" baseline="0" dirty="0" smtClean="0"/>
              <a:t> isso implica a reconfiguração dinâmica parcial do slot onde a tarefa foi implementada.</a:t>
            </a:r>
            <a:endParaRPr lang="pt-BR" dirty="0" smtClean="0"/>
          </a:p>
          <a:p>
            <a:pPr marL="171450" indent="-171450">
              <a:buFontTx/>
              <a:buChar char="-"/>
            </a:pPr>
            <a:r>
              <a:rPr lang="pt-BR" dirty="0" smtClean="0"/>
              <a:t>O próprio</a:t>
            </a:r>
            <a:r>
              <a:rPr lang="pt-BR" baseline="0" dirty="0" smtClean="0"/>
              <a:t> sistema determina quando uma tarefa deve ser carregada. Ele trabalha utilizando a USB e a </a:t>
            </a:r>
            <a:r>
              <a:rPr lang="pt-BR" baseline="0" dirty="0" err="1" smtClean="0"/>
              <a:t>Internal</a:t>
            </a:r>
            <a:r>
              <a:rPr lang="pt-BR" baseline="0" dirty="0" smtClean="0"/>
              <a:t> </a:t>
            </a:r>
            <a:r>
              <a:rPr lang="pt-BR" baseline="0" dirty="0" err="1" smtClean="0"/>
              <a:t>Configuration</a:t>
            </a:r>
            <a:r>
              <a:rPr lang="pt-BR" baseline="0" dirty="0" smtClean="0"/>
              <a:t> </a:t>
            </a:r>
            <a:r>
              <a:rPr lang="pt-BR" baseline="0" dirty="0" err="1" smtClean="0"/>
              <a:t>Acess</a:t>
            </a:r>
            <a:r>
              <a:rPr lang="pt-BR" baseline="0" dirty="0" smtClean="0"/>
              <a:t> </a:t>
            </a:r>
            <a:r>
              <a:rPr lang="pt-BR" baseline="0" dirty="0" err="1" smtClean="0"/>
              <a:t>Port</a:t>
            </a:r>
            <a:r>
              <a:rPr lang="pt-BR" baseline="0" dirty="0" smtClean="0"/>
              <a:t> (ICAP) para realizar a reconfiguração.</a:t>
            </a:r>
          </a:p>
          <a:p>
            <a:pPr marL="171450" indent="-171450">
              <a:buFontTx/>
              <a:buChar char="-"/>
            </a:pPr>
            <a:r>
              <a:rPr lang="pt-BR" baseline="0" dirty="0" smtClean="0"/>
              <a:t>A USB recebe os dados de reconfiguração e o armazena na memória interna ou externa da FPGA.</a:t>
            </a:r>
          </a:p>
          <a:p>
            <a:pPr marL="171450" indent="-171450">
              <a:buFontTx/>
              <a:buChar char="-"/>
            </a:pPr>
            <a:r>
              <a:rPr lang="pt-BR" baseline="0" dirty="0" smtClean="0"/>
              <a:t>O módulo geral de controle recebe um T-</a:t>
            </a:r>
            <a:r>
              <a:rPr lang="pt-BR" baseline="0" dirty="0" err="1" smtClean="0"/>
              <a:t>Marker</a:t>
            </a:r>
            <a:r>
              <a:rPr lang="pt-BR" baseline="0" dirty="0" smtClean="0"/>
              <a:t> para iniciar a sequência de reconfiguração para uma tarefa específica.</a:t>
            </a:r>
          </a:p>
          <a:p>
            <a:pPr marL="171450" indent="-171450">
              <a:buFontTx/>
              <a:buChar char="-"/>
            </a:pPr>
            <a:r>
              <a:rPr lang="pt-BR" baseline="0" dirty="0" smtClean="0"/>
              <a:t>Então os dados de configuração são lidos da memória e enviados para a interface ICAP.</a:t>
            </a:r>
          </a:p>
          <a:p>
            <a:pPr marL="171450" indent="-171450">
              <a:buFontTx/>
              <a:buChar char="-"/>
            </a:pPr>
            <a:r>
              <a:rPr lang="pt-BR" baseline="0" dirty="0" smtClean="0"/>
              <a:t>ICAP é acessada diretamente pela FSM do módulo de controle. Essas FSM formam o modulo Hardware-ICAP dentro do modulo geral de controle. Com isso nenhum </a:t>
            </a:r>
            <a:r>
              <a:rPr lang="pt-BR" baseline="0" dirty="0" err="1" smtClean="0"/>
              <a:t>miprocessador</a:t>
            </a:r>
            <a:r>
              <a:rPr lang="pt-BR" baseline="0" dirty="0" smtClean="0"/>
              <a:t>, ou bloco funcional fornecido pela </a:t>
            </a:r>
            <a:r>
              <a:rPr lang="pt-BR" baseline="0" dirty="0" err="1" smtClean="0"/>
              <a:t>xilinx</a:t>
            </a:r>
            <a:r>
              <a:rPr lang="pt-BR" baseline="0" dirty="0" smtClean="0"/>
              <a:t> é utilizado.</a:t>
            </a:r>
          </a:p>
          <a:p>
            <a:pPr marL="171450" indent="-171450">
              <a:buFontTx/>
              <a:buChar char="-"/>
            </a:pPr>
            <a:r>
              <a:rPr lang="pt-BR" baseline="0" dirty="0" smtClean="0"/>
              <a:t>O modulo hardware-ICAP emula o protocolo de reconfiguração </a:t>
            </a:r>
            <a:r>
              <a:rPr lang="pt-BR" baseline="0" dirty="0" err="1" smtClean="0"/>
              <a:t>SelectMap</a:t>
            </a:r>
            <a:r>
              <a:rPr lang="pt-BR" baseline="0" dirty="0" smtClean="0"/>
              <a:t>, necessário para coordenar os dados de reconfiguração.</a:t>
            </a:r>
          </a:p>
          <a:p>
            <a:pPr marL="171450" indent="-171450">
              <a:buFontTx/>
              <a:buChar char="-"/>
            </a:pPr>
            <a:r>
              <a:rPr lang="pt-BR" baseline="0" dirty="0" smtClean="0"/>
              <a:t>Como pouco hardware da FSM organiza o acesso ao ICAP, o processo de reconfiguração é muito efetivo, rápido e exige apenas uma pequena quantidade de recursos lógicos.        </a:t>
            </a:r>
          </a:p>
          <a:p>
            <a:pPr marL="171450" indent="-171450">
              <a:buFontTx/>
              <a:buChar char="-"/>
            </a:pPr>
            <a:endParaRPr lang="pt-BR" dirty="0" smtClean="0"/>
          </a:p>
          <a:p>
            <a:r>
              <a:rPr lang="pt-BR" dirty="0" smtClean="0"/>
              <a:t>Mostrar que se o tempo para</a:t>
            </a:r>
            <a:r>
              <a:rPr lang="pt-BR" baseline="0" dirty="0" smtClean="0"/>
              <a:t> reconfiguração for maior que o período de amostra do processamento de sinal, então a tarefa será carregada depois. (muda a tarefa sem perder amostras – </a:t>
            </a:r>
            <a:r>
              <a:rPr lang="pt-BR" baseline="0" dirty="0" err="1" smtClean="0"/>
              <a:t>prefetching</a:t>
            </a:r>
            <a:r>
              <a:rPr lang="pt-BR" baseline="0" dirty="0" smtClean="0"/>
              <a:t>).</a:t>
            </a:r>
          </a:p>
          <a:p>
            <a:r>
              <a:rPr lang="pt-BR" baseline="0" dirty="0" smtClean="0"/>
              <a:t> </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36</a:t>
            </a:fld>
            <a:endParaRPr lang="pt-BR"/>
          </a:p>
        </p:txBody>
      </p:sp>
    </p:spTree>
    <p:extLst>
      <p:ext uri="{BB962C8B-B14F-4D97-AF65-F5344CB8AC3E}">
        <p14:creationId xmlns:p14="http://schemas.microsoft.com/office/powerpoint/2010/main" val="3265278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a:p>
            <a:r>
              <a:rPr lang="pt-BR" dirty="0" smtClean="0"/>
              <a:t>- Nesse sistema a reconfiguração basicamente é a substituição de uma tarefa por outra. No hardware</a:t>
            </a:r>
            <a:r>
              <a:rPr lang="pt-BR" baseline="0" dirty="0" smtClean="0"/>
              <a:t> isso implica a reconfiguração dinâmica parcial do slot onde a tarefa foi implementada.</a:t>
            </a:r>
            <a:endParaRPr lang="pt-BR" dirty="0" smtClean="0"/>
          </a:p>
          <a:p>
            <a:pPr marL="171450" indent="-171450">
              <a:buFontTx/>
              <a:buChar char="-"/>
            </a:pPr>
            <a:r>
              <a:rPr lang="pt-BR" dirty="0" smtClean="0"/>
              <a:t>O próprio</a:t>
            </a:r>
            <a:r>
              <a:rPr lang="pt-BR" baseline="0" dirty="0" smtClean="0"/>
              <a:t> sistema determina quando uma tarefa deve ser carregada. Ele trabalha utilizando a USB e a </a:t>
            </a:r>
            <a:r>
              <a:rPr lang="pt-BR" baseline="0" dirty="0" err="1" smtClean="0"/>
              <a:t>Internal</a:t>
            </a:r>
            <a:r>
              <a:rPr lang="pt-BR" baseline="0" dirty="0" smtClean="0"/>
              <a:t> </a:t>
            </a:r>
            <a:r>
              <a:rPr lang="pt-BR" baseline="0" dirty="0" err="1" smtClean="0"/>
              <a:t>Configuration</a:t>
            </a:r>
            <a:r>
              <a:rPr lang="pt-BR" baseline="0" dirty="0" smtClean="0"/>
              <a:t> </a:t>
            </a:r>
            <a:r>
              <a:rPr lang="pt-BR" baseline="0" dirty="0" err="1" smtClean="0"/>
              <a:t>Acess</a:t>
            </a:r>
            <a:r>
              <a:rPr lang="pt-BR" baseline="0" dirty="0" smtClean="0"/>
              <a:t> </a:t>
            </a:r>
            <a:r>
              <a:rPr lang="pt-BR" baseline="0" dirty="0" err="1" smtClean="0"/>
              <a:t>Port</a:t>
            </a:r>
            <a:r>
              <a:rPr lang="pt-BR" baseline="0" dirty="0" smtClean="0"/>
              <a:t> (ICAP) para realizar a reconfiguração.</a:t>
            </a:r>
          </a:p>
          <a:p>
            <a:pPr marL="171450" indent="-171450">
              <a:buFontTx/>
              <a:buChar char="-"/>
            </a:pPr>
            <a:r>
              <a:rPr lang="pt-BR" baseline="0" dirty="0" smtClean="0"/>
              <a:t>A USB recebe os dados de reconfiguração e o armazena na memória interna ou externa da FPGA.</a:t>
            </a:r>
          </a:p>
          <a:p>
            <a:pPr marL="171450" indent="-171450">
              <a:buFontTx/>
              <a:buChar char="-"/>
            </a:pPr>
            <a:r>
              <a:rPr lang="pt-BR" baseline="0" dirty="0" smtClean="0"/>
              <a:t>O módulo geral de controle recebe um T-</a:t>
            </a:r>
            <a:r>
              <a:rPr lang="pt-BR" baseline="0" dirty="0" err="1" smtClean="0"/>
              <a:t>Marker</a:t>
            </a:r>
            <a:r>
              <a:rPr lang="pt-BR" baseline="0" dirty="0" smtClean="0"/>
              <a:t> para iniciar a sequência de reconfiguração para uma tarefa específica.</a:t>
            </a:r>
          </a:p>
          <a:p>
            <a:pPr marL="171450" indent="-171450">
              <a:buFontTx/>
              <a:buChar char="-"/>
            </a:pPr>
            <a:r>
              <a:rPr lang="pt-BR" baseline="0" dirty="0" smtClean="0"/>
              <a:t>Então os dados de configuração são lidos da memória e enviados para a interface ICAP.</a:t>
            </a:r>
          </a:p>
          <a:p>
            <a:pPr marL="171450" indent="-171450">
              <a:buFontTx/>
              <a:buChar char="-"/>
            </a:pPr>
            <a:r>
              <a:rPr lang="pt-BR" baseline="0" dirty="0" smtClean="0"/>
              <a:t>ICAP é acessada diretamente pela FSM do módulo de controle. Essas FSM formam o modulo Hardware-ICAP dentro do modulo geral de controle. Com isso nenhum </a:t>
            </a:r>
            <a:r>
              <a:rPr lang="pt-BR" baseline="0" dirty="0" err="1" smtClean="0"/>
              <a:t>miprocessador</a:t>
            </a:r>
            <a:r>
              <a:rPr lang="pt-BR" baseline="0" dirty="0" smtClean="0"/>
              <a:t>, ou bloco funcional fornecido pela </a:t>
            </a:r>
            <a:r>
              <a:rPr lang="pt-BR" baseline="0" dirty="0" err="1" smtClean="0"/>
              <a:t>xilinx</a:t>
            </a:r>
            <a:r>
              <a:rPr lang="pt-BR" baseline="0" dirty="0" smtClean="0"/>
              <a:t> é utilizado.</a:t>
            </a:r>
          </a:p>
          <a:p>
            <a:pPr marL="171450" indent="-171450">
              <a:buFontTx/>
              <a:buChar char="-"/>
            </a:pPr>
            <a:r>
              <a:rPr lang="pt-BR" baseline="0" dirty="0" smtClean="0"/>
              <a:t>O modulo hardware-ICAP emula o protocolo de reconfiguração </a:t>
            </a:r>
            <a:r>
              <a:rPr lang="pt-BR" baseline="0" dirty="0" err="1" smtClean="0"/>
              <a:t>SelectMap</a:t>
            </a:r>
            <a:r>
              <a:rPr lang="pt-BR" baseline="0" dirty="0" smtClean="0"/>
              <a:t>, necessário para coordenar os dados de reconfiguração.</a:t>
            </a:r>
          </a:p>
          <a:p>
            <a:pPr marL="171450" indent="-171450">
              <a:buFontTx/>
              <a:buChar char="-"/>
            </a:pPr>
            <a:r>
              <a:rPr lang="pt-BR" baseline="0" dirty="0" smtClean="0"/>
              <a:t>Como pouco hardware da FSM organiza o acesso ao ICAP, o processo de reconfiguração é muito efetivo, rápido e exige apenas uma pequena quantidade de recursos lógicos.        </a:t>
            </a:r>
          </a:p>
          <a:p>
            <a:pPr marL="171450" indent="-171450">
              <a:buFontTx/>
              <a:buChar char="-"/>
            </a:pPr>
            <a:endParaRPr lang="pt-BR" dirty="0" smtClean="0"/>
          </a:p>
          <a:p>
            <a:r>
              <a:rPr lang="pt-BR" dirty="0" smtClean="0"/>
              <a:t>Mostrar que se o tempo para</a:t>
            </a:r>
            <a:r>
              <a:rPr lang="pt-BR" baseline="0" dirty="0" smtClean="0"/>
              <a:t> reconfiguração for maior que o período de amostra do processamento de sinal, então a tarefa será carregada depois. (muda a tarefa sem perder amostras – </a:t>
            </a:r>
            <a:r>
              <a:rPr lang="pt-BR" baseline="0" dirty="0" err="1" smtClean="0"/>
              <a:t>prefetching</a:t>
            </a:r>
            <a:r>
              <a:rPr lang="pt-BR" baseline="0" dirty="0" smtClean="0"/>
              <a:t>).</a:t>
            </a:r>
          </a:p>
          <a:p>
            <a:r>
              <a:rPr lang="pt-BR" baseline="0" dirty="0" smtClean="0"/>
              <a:t> </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37</a:t>
            </a:fld>
            <a:endParaRPr lang="pt-BR"/>
          </a:p>
        </p:txBody>
      </p:sp>
    </p:spTree>
    <p:extLst>
      <p:ext uri="{BB962C8B-B14F-4D97-AF65-F5344CB8AC3E}">
        <p14:creationId xmlns:p14="http://schemas.microsoft.com/office/powerpoint/2010/main" val="3265278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-Aplicações típicas</a:t>
            </a:r>
            <a:r>
              <a:rPr lang="pt-BR" baseline="0" dirty="0" smtClean="0"/>
              <a:t> para esse controlador de tempo real são: Controladores para acionadores elétricos e controle de motores.</a:t>
            </a:r>
          </a:p>
          <a:p>
            <a:pPr marL="171450" indent="-171450">
              <a:buFontTx/>
              <a:buChar char="-"/>
            </a:pPr>
            <a:r>
              <a:rPr lang="pt-BR" baseline="0" dirty="0" smtClean="0"/>
              <a:t>Em contraste com os </a:t>
            </a:r>
            <a:r>
              <a:rPr lang="pt-BR" baseline="0" dirty="0" err="1" smtClean="0"/>
              <a:t>microcontroladores</a:t>
            </a:r>
            <a:r>
              <a:rPr lang="pt-BR" baseline="0" dirty="0" smtClean="0"/>
              <a:t>, as </a:t>
            </a:r>
            <a:r>
              <a:rPr lang="pt-BR" baseline="0" dirty="0" err="1" smtClean="0"/>
              <a:t>FPGAs</a:t>
            </a:r>
            <a:r>
              <a:rPr lang="pt-BR" baseline="0" dirty="0" smtClean="0"/>
              <a:t> provêm alta performance computacional, devido a seu processamento paralelo de sinais e uma implementação em hardware dos algoritmos.</a:t>
            </a:r>
          </a:p>
          <a:p>
            <a:pPr marL="171450" indent="-171450">
              <a:buFontTx/>
              <a:buChar char="-"/>
            </a:pPr>
            <a:r>
              <a:rPr lang="pt-BR" baseline="0" dirty="0" smtClean="0"/>
              <a:t>Tomando vantagem da reconfiguração dinâmica parcial das </a:t>
            </a:r>
            <a:r>
              <a:rPr lang="pt-BR" baseline="0" dirty="0" err="1" smtClean="0"/>
              <a:t>FPGAs</a:t>
            </a:r>
            <a:r>
              <a:rPr lang="pt-BR" baseline="0" dirty="0" smtClean="0"/>
              <a:t>, novos recursos podem ser implementados, como: modificação das funcionalidades de controle, da estrutura, parâmetros e interface.   </a:t>
            </a:r>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39</a:t>
            </a:fld>
            <a:endParaRPr lang="pt-BR"/>
          </a:p>
        </p:txBody>
      </p:sp>
    </p:spTree>
    <p:extLst>
      <p:ext uri="{BB962C8B-B14F-4D97-AF65-F5344CB8AC3E}">
        <p14:creationId xmlns:p14="http://schemas.microsoft.com/office/powerpoint/2010/main" val="1588408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r>
              <a:rPr lang="pt-BR" dirty="0" smtClean="0"/>
              <a:t>Um exemplo de aplicação é um sistema de</a:t>
            </a:r>
            <a:r>
              <a:rPr lang="pt-BR" baseline="0" dirty="0" smtClean="0"/>
              <a:t> acionamento elétrico é exposto nessa figura.</a:t>
            </a:r>
          </a:p>
          <a:p>
            <a:pPr marL="171450" indent="-171450">
              <a:buFontTx/>
              <a:buChar char="-"/>
            </a:pPr>
            <a:r>
              <a:rPr lang="pt-BR" baseline="0" dirty="0" smtClean="0"/>
              <a:t>Ao ligarmos o sistema o modulo de controle geral e a interface USB juntamente com as interfaces analógico-digital e digital-analógica são carregadas na FPGA.</a:t>
            </a:r>
          </a:p>
          <a:p>
            <a:pPr marL="171450" indent="-171450">
              <a:buFontTx/>
              <a:buChar char="-"/>
            </a:pPr>
            <a:r>
              <a:rPr lang="pt-BR" baseline="0" dirty="0" smtClean="0"/>
              <a:t>O sistema então recebe dados adicionais, as tarefas, via interface USB e armazena-as na memória.</a:t>
            </a:r>
          </a:p>
          <a:p>
            <a:pPr marL="171450" indent="-171450">
              <a:buFontTx/>
              <a:buChar char="-"/>
            </a:pPr>
            <a:r>
              <a:rPr lang="pt-BR" baseline="0" dirty="0" smtClean="0"/>
              <a:t>As tarefas são consecutivamente carregadas nos slots do sistema dependendo do estado de operação do sistema, como: teste, </a:t>
            </a:r>
            <a:r>
              <a:rPr lang="pt-BR" baseline="0" dirty="0" err="1" smtClean="0"/>
              <a:t>start-up</a:t>
            </a:r>
            <a:r>
              <a:rPr lang="pt-BR" baseline="0" dirty="0" smtClean="0"/>
              <a:t>, operação principal e etc.    </a:t>
            </a:r>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40</a:t>
            </a:fld>
            <a:endParaRPr lang="pt-BR"/>
          </a:p>
        </p:txBody>
      </p:sp>
    </p:spTree>
    <p:extLst>
      <p:ext uri="{BB962C8B-B14F-4D97-AF65-F5344CB8AC3E}">
        <p14:creationId xmlns:p14="http://schemas.microsoft.com/office/powerpoint/2010/main" val="1588408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r>
              <a:rPr lang="pt-BR" baseline="0" dirty="0" smtClean="0"/>
              <a:t>Outra aplicação para o sistema dado é como controlador de um atuador de piezoeléctricos.</a:t>
            </a:r>
          </a:p>
          <a:p>
            <a:pPr marL="171450" indent="-171450">
              <a:buFontTx/>
              <a:buChar char="-"/>
            </a:pPr>
            <a:r>
              <a:rPr lang="pt-BR" baseline="0" dirty="0" smtClean="0"/>
              <a:t>O autor não entra em detalhes e apenas cita esse exemplo. </a:t>
            </a:r>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41</a:t>
            </a:fld>
            <a:endParaRPr lang="pt-BR"/>
          </a:p>
        </p:txBody>
      </p:sp>
    </p:spTree>
    <p:extLst>
      <p:ext uri="{BB962C8B-B14F-4D97-AF65-F5344CB8AC3E}">
        <p14:creationId xmlns:p14="http://schemas.microsoft.com/office/powerpoint/2010/main" val="1588408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42</a:t>
            </a:fld>
            <a:endParaRPr lang="pt-BR"/>
          </a:p>
        </p:txBody>
      </p:sp>
    </p:spTree>
    <p:extLst>
      <p:ext uri="{BB962C8B-B14F-4D97-AF65-F5344CB8AC3E}">
        <p14:creationId xmlns:p14="http://schemas.microsoft.com/office/powerpoint/2010/main" val="158840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Sistemas de tempo real são sistemas que tem as restrições de tempo. Esses sistemas podem ser usados em: </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err="1" smtClean="0">
                <a:solidFill>
                  <a:schemeClr val="tx1"/>
                </a:solidFill>
                <a:latin typeface="+mn-lt"/>
                <a:ea typeface="+mn-ea"/>
                <a:cs typeface="+mn-cs"/>
              </a:rPr>
              <a:t>Automoveis</a:t>
            </a:r>
            <a:r>
              <a:rPr lang="pt-BR" sz="1200" kern="1200" dirty="0" smtClean="0">
                <a:solidFill>
                  <a:schemeClr val="tx1"/>
                </a:solidFill>
                <a:latin typeface="+mn-lt"/>
                <a:ea typeface="+mn-ea"/>
                <a:cs typeface="+mn-cs"/>
              </a:rPr>
              <a:t> - como nos </a:t>
            </a:r>
            <a:r>
              <a:rPr lang="pt-BR" sz="1200" kern="1200" dirty="0" err="1" smtClean="0">
                <a:solidFill>
                  <a:schemeClr val="tx1"/>
                </a:solidFill>
                <a:latin typeface="+mn-lt"/>
                <a:ea typeface="+mn-ea"/>
                <a:cs typeface="+mn-cs"/>
              </a:rPr>
              <a:t>flistones</a:t>
            </a:r>
            <a:endParaRPr lang="pt-B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Aviação – como em jimbo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err="1" smtClean="0">
                <a:solidFill>
                  <a:schemeClr val="tx1"/>
                </a:solidFill>
                <a:latin typeface="+mn-lt"/>
                <a:ea typeface="+mn-ea"/>
                <a:cs typeface="+mn-cs"/>
              </a:rPr>
              <a:t>Militáres</a:t>
            </a:r>
            <a:r>
              <a:rPr lang="pt-BR" sz="1200" kern="1200" dirty="0" smtClean="0">
                <a:solidFill>
                  <a:schemeClr val="tx1"/>
                </a:solidFill>
                <a:latin typeface="+mn-lt"/>
                <a:ea typeface="+mn-ea"/>
                <a:cs typeface="+mn-cs"/>
              </a:rPr>
              <a:t> –</a:t>
            </a:r>
            <a:r>
              <a:rPr lang="pt-BR" sz="1200" kern="1200" baseline="0" dirty="0" smtClean="0">
                <a:solidFill>
                  <a:schemeClr val="tx1"/>
                </a:solidFill>
                <a:latin typeface="+mn-lt"/>
                <a:ea typeface="+mn-ea"/>
                <a:cs typeface="+mn-cs"/>
              </a:rPr>
              <a:t> mísseis e centrais nucleares – como em papa-léguas</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Multimídia – como</a:t>
            </a:r>
            <a:r>
              <a:rPr lang="pt-BR" sz="1200" kern="1200" baseline="0" dirty="0" smtClean="0">
                <a:solidFill>
                  <a:schemeClr val="tx1"/>
                </a:solidFill>
                <a:latin typeface="+mn-lt"/>
                <a:ea typeface="+mn-ea"/>
                <a:cs typeface="+mn-cs"/>
              </a:rPr>
              <a:t> nos hologramas de star </a:t>
            </a:r>
            <a:r>
              <a:rPr lang="pt-BR" sz="1200" kern="1200" baseline="0" dirty="0" err="1" smtClean="0">
                <a:solidFill>
                  <a:schemeClr val="tx1"/>
                </a:solidFill>
                <a:latin typeface="+mn-lt"/>
                <a:ea typeface="+mn-ea"/>
                <a:cs typeface="+mn-cs"/>
              </a:rPr>
              <a:t>wars</a:t>
            </a:r>
            <a:endParaRPr lang="pt-B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Máquinas</a:t>
            </a:r>
            <a:r>
              <a:rPr lang="pt-BR" sz="1200" kern="1200" baseline="0" dirty="0" smtClean="0">
                <a:solidFill>
                  <a:schemeClr val="tx1"/>
                </a:solidFill>
                <a:latin typeface="+mn-lt"/>
                <a:ea typeface="+mn-ea"/>
                <a:cs typeface="+mn-cs"/>
              </a:rPr>
              <a:t> – maquina de lavar, </a:t>
            </a:r>
            <a:r>
              <a:rPr lang="pt-BR" sz="1200" kern="1200" baseline="0" dirty="0" err="1" smtClean="0">
                <a:solidFill>
                  <a:schemeClr val="tx1"/>
                </a:solidFill>
                <a:latin typeface="+mn-lt"/>
                <a:ea typeface="+mn-ea"/>
                <a:cs typeface="+mn-cs"/>
              </a:rPr>
              <a:t>cd</a:t>
            </a:r>
            <a:r>
              <a:rPr lang="pt-BR" sz="1200" kern="1200" baseline="0" dirty="0" smtClean="0">
                <a:solidFill>
                  <a:schemeClr val="tx1"/>
                </a:solidFill>
                <a:latin typeface="+mn-lt"/>
                <a:ea typeface="+mn-ea"/>
                <a:cs typeface="+mn-cs"/>
              </a:rPr>
              <a:t>, </a:t>
            </a:r>
            <a:r>
              <a:rPr lang="pt-BR" sz="1200" kern="1200" baseline="0" dirty="0" err="1" smtClean="0">
                <a:solidFill>
                  <a:schemeClr val="tx1"/>
                </a:solidFill>
                <a:latin typeface="+mn-lt"/>
                <a:ea typeface="+mn-ea"/>
                <a:cs typeface="+mn-cs"/>
              </a:rPr>
              <a:t>dvd</a:t>
            </a:r>
            <a:r>
              <a:rPr lang="pt-BR" sz="1200" kern="1200" baseline="0" dirty="0" smtClean="0">
                <a:solidFill>
                  <a:schemeClr val="tx1"/>
                </a:solidFill>
                <a:latin typeface="+mn-lt"/>
                <a:ea typeface="+mn-ea"/>
                <a:cs typeface="+mn-cs"/>
              </a:rPr>
              <a:t>... – como nos </a:t>
            </a:r>
            <a:r>
              <a:rPr lang="pt-BR" sz="1200" kern="1200" baseline="0" dirty="0" err="1" smtClean="0">
                <a:solidFill>
                  <a:schemeClr val="tx1"/>
                </a:solidFill>
                <a:latin typeface="+mn-lt"/>
                <a:ea typeface="+mn-ea"/>
                <a:cs typeface="+mn-cs"/>
              </a:rPr>
              <a:t>jetsons</a:t>
            </a:r>
            <a:endParaRPr lang="pt-B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smtClean="0">
                <a:solidFill>
                  <a:schemeClr val="tx1"/>
                </a:solidFill>
                <a:latin typeface="+mn-lt"/>
                <a:ea typeface="+mn-ea"/>
                <a:cs typeface="+mn-cs"/>
              </a:rPr>
              <a:t>Tempo real está toda parte e com atinge toda a família.</a:t>
            </a:r>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4</a:t>
            </a:fld>
            <a:endParaRPr lang="pt-BR"/>
          </a:p>
        </p:txBody>
      </p:sp>
    </p:spTree>
    <p:extLst>
      <p:ext uri="{BB962C8B-B14F-4D97-AF65-F5344CB8AC3E}">
        <p14:creationId xmlns:p14="http://schemas.microsoft.com/office/powerpoint/2010/main" val="1295780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43</a:t>
            </a:fld>
            <a:endParaRPr lang="pt-BR"/>
          </a:p>
        </p:txBody>
      </p:sp>
    </p:spTree>
    <p:extLst>
      <p:ext uri="{BB962C8B-B14F-4D97-AF65-F5344CB8AC3E}">
        <p14:creationId xmlns:p14="http://schemas.microsoft.com/office/powerpoint/2010/main" val="1588408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47</a:t>
            </a:fld>
            <a:endParaRPr lang="pt-BR"/>
          </a:p>
        </p:txBody>
      </p:sp>
    </p:spTree>
    <p:extLst>
      <p:ext uri="{BB962C8B-B14F-4D97-AF65-F5344CB8AC3E}">
        <p14:creationId xmlns:p14="http://schemas.microsoft.com/office/powerpoint/2010/main" val="350726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smtClean="0"/>
              <a:t>Mas para que eles funcionem corretamente é necessário um processamento de alto desempenho, ressaltar isso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Como os sistemas de tempo real estão em todas as partes do nosso cotidiano é necessário que eles funcionem como é exigido pela a aplicação, pois ninguém quer, acidentes de avião – como aviões que caem, acidentes de carro -  como</a:t>
            </a:r>
            <a:r>
              <a:rPr lang="pt-BR" sz="1200" kern="1200" baseline="0" dirty="0" smtClean="0">
                <a:solidFill>
                  <a:schemeClr val="tx1"/>
                </a:solidFill>
                <a:latin typeface="+mn-lt"/>
                <a:ea typeface="+mn-ea"/>
                <a:cs typeface="+mn-cs"/>
              </a:rPr>
              <a:t> </a:t>
            </a:r>
            <a:r>
              <a:rPr lang="pt-BR" sz="1200" kern="1200" dirty="0" smtClean="0">
                <a:solidFill>
                  <a:schemeClr val="tx1"/>
                </a:solidFill>
                <a:latin typeface="+mn-lt"/>
                <a:ea typeface="+mn-ea"/>
                <a:cs typeface="+mn-cs"/>
              </a:rPr>
              <a:t>freio que não funciona, militares -  como mísseis que caem em casa de civis ou</a:t>
            </a:r>
            <a:r>
              <a:rPr lang="pt-BR" sz="1200" kern="1200" baseline="0" dirty="0" smtClean="0">
                <a:solidFill>
                  <a:schemeClr val="tx1"/>
                </a:solidFill>
                <a:latin typeface="+mn-lt"/>
                <a:ea typeface="+mn-ea"/>
                <a:cs typeface="+mn-cs"/>
              </a:rPr>
              <a:t> </a:t>
            </a:r>
            <a:r>
              <a:rPr lang="pt-BR" sz="1200" kern="1200" dirty="0" smtClean="0">
                <a:solidFill>
                  <a:schemeClr val="tx1"/>
                </a:solidFill>
                <a:latin typeface="+mn-lt"/>
                <a:ea typeface="+mn-ea"/>
                <a:cs typeface="+mn-cs"/>
              </a:rPr>
              <a:t>nucleares -</a:t>
            </a:r>
            <a:r>
              <a:rPr lang="pt-BR" sz="1200" kern="1200" baseline="0" dirty="0" smtClean="0">
                <a:solidFill>
                  <a:schemeClr val="tx1"/>
                </a:solidFill>
                <a:latin typeface="+mn-lt"/>
                <a:ea typeface="+mn-ea"/>
                <a:cs typeface="+mn-cs"/>
              </a:rPr>
              <a:t> </a:t>
            </a:r>
            <a:r>
              <a:rPr lang="pt-BR" sz="1200" kern="1200" dirty="0" smtClean="0">
                <a:solidFill>
                  <a:schemeClr val="tx1"/>
                </a:solidFill>
                <a:latin typeface="+mn-lt"/>
                <a:ea typeface="+mn-ea"/>
                <a:cs typeface="+mn-cs"/>
              </a:rPr>
              <a:t>como</a:t>
            </a:r>
            <a:r>
              <a:rPr lang="pt-BR" sz="1200" kern="1200" baseline="0" dirty="0" smtClean="0">
                <a:solidFill>
                  <a:schemeClr val="tx1"/>
                </a:solidFill>
                <a:latin typeface="+mn-lt"/>
                <a:ea typeface="+mn-ea"/>
                <a:cs typeface="+mn-cs"/>
              </a:rPr>
              <a:t> </a:t>
            </a:r>
            <a:r>
              <a:rPr lang="pt-BR" sz="1200" kern="1200" dirty="0" smtClean="0">
                <a:solidFill>
                  <a:schemeClr val="tx1"/>
                </a:solidFill>
                <a:latin typeface="+mn-lt"/>
                <a:ea typeface="+mn-ea"/>
                <a:cs typeface="+mn-cs"/>
              </a:rPr>
              <a:t>usinas que explodem.</a:t>
            </a:r>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5</a:t>
            </a:fld>
            <a:endParaRPr lang="pt-BR"/>
          </a:p>
        </p:txBody>
      </p:sp>
    </p:spTree>
    <p:extLst>
      <p:ext uri="{BB962C8B-B14F-4D97-AF65-F5344CB8AC3E}">
        <p14:creationId xmlns:p14="http://schemas.microsoft.com/office/powerpoint/2010/main" val="2997120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err="1" smtClean="0">
                <a:solidFill>
                  <a:schemeClr val="tx1"/>
                </a:solidFill>
                <a:latin typeface="+mn-lt"/>
                <a:ea typeface="+mn-ea"/>
                <a:cs typeface="+mn-cs"/>
              </a:rPr>
              <a:t>Então,é</a:t>
            </a:r>
            <a:r>
              <a:rPr lang="pt-BR" sz="1200" kern="1200" baseline="0" dirty="0" smtClean="0">
                <a:solidFill>
                  <a:schemeClr val="tx1"/>
                </a:solidFill>
                <a:latin typeface="+mn-lt"/>
                <a:ea typeface="+mn-ea"/>
                <a:cs typeface="+mn-cs"/>
              </a:rPr>
              <a:t> necessário que o processamento de todas as tarefas sejam cumpridos, então: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smtClean="0">
                <a:solidFill>
                  <a:schemeClr val="tx1"/>
                </a:solidFill>
                <a:latin typeface="+mn-lt"/>
                <a:ea typeface="+mn-ea"/>
                <a:cs typeface="+mn-cs"/>
              </a:rPr>
              <a:t>Prazo requer processamento, com grande quantidade de estímulos (entradas do sistema) e a resposta tem que ser rapidamente devolvida e assim evitando grandes catástrofes.</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smtClean="0">
                <a:solidFill>
                  <a:schemeClr val="tx1"/>
                </a:solidFill>
                <a:latin typeface="+mn-lt"/>
                <a:ea typeface="+mn-ea"/>
                <a:cs typeface="+mn-cs"/>
              </a:rPr>
              <a:t>Assim, vamos resolver o problema!!! </a:t>
            </a:r>
            <a:endParaRPr lang="pt-BR" sz="1200" kern="1200" dirty="0" smtClean="0">
              <a:solidFill>
                <a:schemeClr val="tx1"/>
              </a:solidFill>
              <a:latin typeface="+mn-lt"/>
              <a:ea typeface="+mn-ea"/>
              <a:cs typeface="+mn-cs"/>
            </a:endParaRP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6</a:t>
            </a:fld>
            <a:endParaRPr lang="pt-BR"/>
          </a:p>
        </p:txBody>
      </p:sp>
    </p:spTree>
    <p:extLst>
      <p:ext uri="{BB962C8B-B14F-4D97-AF65-F5344CB8AC3E}">
        <p14:creationId xmlns:p14="http://schemas.microsoft.com/office/powerpoint/2010/main" val="187407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Para resolver o problema do processamento</a:t>
            </a:r>
            <a:r>
              <a:rPr lang="pt-BR" baseline="0" dirty="0" smtClean="0"/>
              <a:t> em tempo de estudo de viabilidade do projeto, deve ser escolhido o melhor processador para a atividade a ser desempenhada. Como estamos trabalhando com alto desempenho, vamos escolher... </a:t>
            </a:r>
            <a:r>
              <a:rPr lang="pt-BR" dirty="0" smtClean="0"/>
              <a:t> </a:t>
            </a:r>
          </a:p>
          <a:p>
            <a:r>
              <a:rPr lang="pt-BR" dirty="0" smtClean="0"/>
              <a:t>A</a:t>
            </a:r>
            <a:r>
              <a:rPr lang="pt-BR" baseline="0" dirty="0" smtClean="0"/>
              <a:t> escolha de um processador deve levar em conta vários pontos do projeto, como se fosse a escolha de um namorado.</a:t>
            </a:r>
          </a:p>
          <a:p>
            <a:r>
              <a:rPr lang="pt-BR" baseline="0" dirty="0" smtClean="0"/>
              <a:t>O primeiro candidato a ser avaliado é: você paga caro por ele e tem que usar adicionais (porque ele não consegue fazer todas as operações necessárias) e o melhor dele, </a:t>
            </a:r>
            <a:r>
              <a:rPr lang="pt-BR" baseline="0" dirty="0" err="1" smtClean="0"/>
              <a:t>the</a:t>
            </a:r>
            <a:r>
              <a:rPr lang="pt-BR" baseline="0" dirty="0" smtClean="0"/>
              <a:t> </a:t>
            </a:r>
            <a:r>
              <a:rPr lang="pt-BR" baseline="0" dirty="0" err="1" smtClean="0"/>
              <a:t>best</a:t>
            </a:r>
            <a:r>
              <a:rPr lang="pt-BR" baseline="0" dirty="0" smtClean="0"/>
              <a:t> </a:t>
            </a:r>
            <a:r>
              <a:rPr lang="pt-BR" baseline="0" dirty="0" err="1" smtClean="0"/>
              <a:t>of</a:t>
            </a:r>
            <a:r>
              <a:rPr lang="pt-BR" baseline="0" dirty="0" smtClean="0"/>
              <a:t> </a:t>
            </a:r>
            <a:r>
              <a:rPr lang="pt-BR" baseline="0" dirty="0" err="1" smtClean="0"/>
              <a:t>the</a:t>
            </a:r>
            <a:r>
              <a:rPr lang="pt-BR" baseline="0" dirty="0" smtClean="0"/>
              <a:t> </a:t>
            </a:r>
            <a:r>
              <a:rPr lang="pt-BR" baseline="0" dirty="0" err="1" smtClean="0"/>
              <a:t>best</a:t>
            </a:r>
            <a:r>
              <a:rPr lang="pt-BR" baseline="0" dirty="0" smtClean="0"/>
              <a:t>, é a interface gráfica.</a:t>
            </a:r>
          </a:p>
          <a:p>
            <a:r>
              <a:rPr lang="pt-BR" baseline="0" dirty="0" smtClean="0"/>
              <a:t>Quem será ele???</a:t>
            </a:r>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7</a:t>
            </a:fld>
            <a:endParaRPr lang="pt-BR"/>
          </a:p>
        </p:txBody>
      </p:sp>
    </p:spTree>
    <p:extLst>
      <p:ext uri="{BB962C8B-B14F-4D97-AF65-F5344CB8AC3E}">
        <p14:creationId xmlns:p14="http://schemas.microsoft.com/office/powerpoint/2010/main" val="2773682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Esse é nosso candidato</a:t>
            </a:r>
            <a:r>
              <a:rPr lang="pt-BR" baseline="0" dirty="0" smtClean="0"/>
              <a:t> nº 1!</a:t>
            </a:r>
          </a:p>
          <a:p>
            <a:r>
              <a:rPr lang="pt-BR" baseline="0" dirty="0" smtClean="0"/>
              <a:t>Ele é caro, porque é um processador pau para toda obra, mas em compensação para trabalhar com uma área específica ele precisa de adicionais. O que mais agrada aos usuários é que ele possui uma interface gráfica de fácil uso</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8</a:t>
            </a:fld>
            <a:endParaRPr lang="pt-BR"/>
          </a:p>
        </p:txBody>
      </p:sp>
    </p:spTree>
    <p:extLst>
      <p:ext uri="{BB962C8B-B14F-4D97-AF65-F5344CB8AC3E}">
        <p14:creationId xmlns:p14="http://schemas.microsoft.com/office/powerpoint/2010/main" val="9000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O</a:t>
            </a:r>
            <a:r>
              <a:rPr lang="pt-BR" baseline="0" dirty="0" smtClean="0"/>
              <a:t> nosso candidato nº 2 é aquele que: possui adicionais, então conseguem executar várias atividades necessárias e tem pode ter uma família grande e </a:t>
            </a:r>
            <a:r>
              <a:rPr lang="pt-BR" baseline="0" dirty="0" err="1" smtClean="0"/>
              <a:t>qlq</a:t>
            </a:r>
            <a:r>
              <a:rPr lang="pt-BR" baseline="0" dirty="0" smtClean="0"/>
              <a:t> coisa que seja preciso, essa família vai dar apoio.</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9</a:t>
            </a:fld>
            <a:endParaRPr lang="pt-BR"/>
          </a:p>
        </p:txBody>
      </p:sp>
    </p:spTree>
    <p:extLst>
      <p:ext uri="{BB962C8B-B14F-4D97-AF65-F5344CB8AC3E}">
        <p14:creationId xmlns:p14="http://schemas.microsoft.com/office/powerpoint/2010/main" val="116798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Existem vários tipos de </a:t>
            </a:r>
            <a:r>
              <a:rPr lang="pt-BR" baseline="0" dirty="0" err="1" smtClean="0"/>
              <a:t>microcontroladores</a:t>
            </a:r>
            <a:r>
              <a:rPr lang="pt-BR" baseline="0" dirty="0" smtClean="0"/>
              <a:t> e assim vários tipos de preço. Também existem vários tipos de adicionais (porta serial, </a:t>
            </a:r>
            <a:r>
              <a:rPr lang="pt-BR" baseline="0" dirty="0" err="1" smtClean="0"/>
              <a:t>mémoria</a:t>
            </a:r>
            <a:r>
              <a:rPr lang="pt-BR" baseline="0" dirty="0" smtClean="0"/>
              <a:t> </a:t>
            </a:r>
            <a:r>
              <a:rPr lang="pt-BR" baseline="0" dirty="0" err="1" smtClean="0"/>
              <a:t>ram</a:t>
            </a:r>
            <a:r>
              <a:rPr lang="pt-BR" baseline="0" dirty="0" smtClean="0"/>
              <a:t>, com conexão </a:t>
            </a:r>
            <a:r>
              <a:rPr lang="pt-BR" baseline="0" dirty="0" err="1" smtClean="0"/>
              <a:t>mini_usb</a:t>
            </a:r>
            <a:r>
              <a:rPr lang="pt-BR" baseline="0" dirty="0" smtClean="0"/>
              <a:t>...) e quanto maior a família do </a:t>
            </a:r>
            <a:r>
              <a:rPr lang="pt-BR" baseline="0" dirty="0" err="1" smtClean="0"/>
              <a:t>microcontrolador</a:t>
            </a:r>
            <a:r>
              <a:rPr lang="pt-BR" baseline="0" dirty="0" smtClean="0"/>
              <a:t>, melhor para o projeto, porque qualquer modificação necessária outros indivíduos da mesma família podem suprir.</a:t>
            </a:r>
          </a:p>
          <a:p>
            <a:endParaRPr lang="pt-BR" dirty="0"/>
          </a:p>
        </p:txBody>
      </p:sp>
      <p:sp>
        <p:nvSpPr>
          <p:cNvPr id="4" name="Espaço Reservado para Número de Slide 3"/>
          <p:cNvSpPr>
            <a:spLocks noGrp="1"/>
          </p:cNvSpPr>
          <p:nvPr>
            <p:ph type="sldNum" sz="quarter" idx="10"/>
          </p:nvPr>
        </p:nvSpPr>
        <p:spPr/>
        <p:txBody>
          <a:bodyPr/>
          <a:lstStyle/>
          <a:p>
            <a:fld id="{AE4FA9FD-6105-405B-9B53-C31719B63914}" type="slidenum">
              <a:rPr lang="pt-BR" smtClean="0"/>
              <a:pPr/>
              <a:t>10</a:t>
            </a:fld>
            <a:endParaRPr lang="pt-BR"/>
          </a:p>
        </p:txBody>
      </p:sp>
    </p:spTree>
    <p:extLst>
      <p:ext uri="{BB962C8B-B14F-4D97-AF65-F5344CB8AC3E}">
        <p14:creationId xmlns:p14="http://schemas.microsoft.com/office/powerpoint/2010/main" val="616818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lgn="r">
              <a:defRPr>
                <a:solidFill>
                  <a:schemeClr val="bg1"/>
                </a:solidFill>
              </a:defRPr>
            </a:lvl1pPr>
          </a:lstStyle>
          <a:p>
            <a:r>
              <a:rPr lang="pt-BR" dirty="0" smtClean="0"/>
              <a:t>Clique para editar 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4" name="Espaço Reservado para Data 3"/>
          <p:cNvSpPr>
            <a:spLocks noGrp="1"/>
          </p:cNvSpPr>
          <p:nvPr>
            <p:ph type="dt" sz="half" idx="10"/>
          </p:nvPr>
        </p:nvSpPr>
        <p:spPr/>
        <p:txBody>
          <a:bodyPr/>
          <a:lstStyle/>
          <a:p>
            <a:fld id="{9D8A4EA8-5362-48A1-AB0D-62384C1880EB}" type="datetimeFigureOut">
              <a:rPr lang="pt-BR" smtClean="0"/>
              <a:pPr/>
              <a:t>28/11/2011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0EFEE40-C349-4351-96F6-A01F8CE58651}" type="slidenum">
              <a:rPr lang="pt-BR" smtClean="0"/>
              <a:pPr/>
              <a:t>‹nº›</a:t>
            </a:fld>
            <a:endParaRPr lang="pt-BR"/>
          </a:p>
        </p:txBody>
      </p:sp>
    </p:spTree>
    <p:extLst>
      <p:ext uri="{BB962C8B-B14F-4D97-AF65-F5344CB8AC3E}">
        <p14:creationId xmlns:p14="http://schemas.microsoft.com/office/powerpoint/2010/main" val="211826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D8A4EA8-5362-48A1-AB0D-62384C1880EB}" type="datetimeFigureOut">
              <a:rPr lang="pt-BR" smtClean="0"/>
              <a:pPr/>
              <a:t>28/11/2011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0EFEE40-C349-4351-96F6-A01F8CE58651}" type="slidenum">
              <a:rPr lang="pt-BR" smtClean="0"/>
              <a:pPr/>
              <a:t>‹nº›</a:t>
            </a:fld>
            <a:endParaRPr lang="pt-BR"/>
          </a:p>
        </p:txBody>
      </p:sp>
    </p:spTree>
    <p:extLst>
      <p:ext uri="{BB962C8B-B14F-4D97-AF65-F5344CB8AC3E}">
        <p14:creationId xmlns:p14="http://schemas.microsoft.com/office/powerpoint/2010/main" val="344678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D8A4EA8-5362-48A1-AB0D-62384C1880EB}" type="datetimeFigureOut">
              <a:rPr lang="pt-BR" smtClean="0"/>
              <a:pPr/>
              <a:t>28/11/2011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0EFEE40-C349-4351-96F6-A01F8CE58651}" type="slidenum">
              <a:rPr lang="pt-BR" smtClean="0"/>
              <a:pPr/>
              <a:t>‹nº›</a:t>
            </a:fld>
            <a:endParaRPr lang="pt-BR"/>
          </a:p>
        </p:txBody>
      </p:sp>
    </p:spTree>
    <p:extLst>
      <p:ext uri="{BB962C8B-B14F-4D97-AF65-F5344CB8AC3E}">
        <p14:creationId xmlns:p14="http://schemas.microsoft.com/office/powerpoint/2010/main" val="293598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D8A4EA8-5362-48A1-AB0D-62384C1880EB}" type="datetimeFigureOut">
              <a:rPr lang="pt-BR" smtClean="0"/>
              <a:pPr/>
              <a:t>28/11/2011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0EFEE40-C349-4351-96F6-A01F8CE58651}" type="slidenum">
              <a:rPr lang="pt-BR" smtClean="0"/>
              <a:pPr/>
              <a:t>‹nº›</a:t>
            </a:fld>
            <a:endParaRPr lang="pt-BR"/>
          </a:p>
        </p:txBody>
      </p:sp>
    </p:spTree>
    <p:extLst>
      <p:ext uri="{BB962C8B-B14F-4D97-AF65-F5344CB8AC3E}">
        <p14:creationId xmlns:p14="http://schemas.microsoft.com/office/powerpoint/2010/main" val="125949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D8A4EA8-5362-48A1-AB0D-62384C1880EB}" type="datetimeFigureOut">
              <a:rPr lang="pt-BR" smtClean="0"/>
              <a:pPr/>
              <a:t>28/11/2011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0EFEE40-C349-4351-96F6-A01F8CE58651}" type="slidenum">
              <a:rPr lang="pt-BR" smtClean="0"/>
              <a:pPr/>
              <a:t>‹nº›</a:t>
            </a:fld>
            <a:endParaRPr lang="pt-BR"/>
          </a:p>
        </p:txBody>
      </p:sp>
    </p:spTree>
    <p:extLst>
      <p:ext uri="{BB962C8B-B14F-4D97-AF65-F5344CB8AC3E}">
        <p14:creationId xmlns:p14="http://schemas.microsoft.com/office/powerpoint/2010/main" val="240579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D8A4EA8-5362-48A1-AB0D-62384C1880EB}" type="datetimeFigureOut">
              <a:rPr lang="pt-BR" smtClean="0"/>
              <a:pPr/>
              <a:t>28/11/2011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0EFEE40-C349-4351-96F6-A01F8CE58651}" type="slidenum">
              <a:rPr lang="pt-BR" smtClean="0"/>
              <a:pPr/>
              <a:t>‹nº›</a:t>
            </a:fld>
            <a:endParaRPr lang="pt-BR"/>
          </a:p>
        </p:txBody>
      </p:sp>
    </p:spTree>
    <p:extLst>
      <p:ext uri="{BB962C8B-B14F-4D97-AF65-F5344CB8AC3E}">
        <p14:creationId xmlns:p14="http://schemas.microsoft.com/office/powerpoint/2010/main" val="263913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D8A4EA8-5362-48A1-AB0D-62384C1880EB}" type="datetimeFigureOut">
              <a:rPr lang="pt-BR" smtClean="0"/>
              <a:pPr/>
              <a:t>28/11/2011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0EFEE40-C349-4351-96F6-A01F8CE58651}" type="slidenum">
              <a:rPr lang="pt-BR" smtClean="0"/>
              <a:pPr/>
              <a:t>‹nº›</a:t>
            </a:fld>
            <a:endParaRPr lang="pt-BR"/>
          </a:p>
        </p:txBody>
      </p:sp>
    </p:spTree>
    <p:extLst>
      <p:ext uri="{BB962C8B-B14F-4D97-AF65-F5344CB8AC3E}">
        <p14:creationId xmlns:p14="http://schemas.microsoft.com/office/powerpoint/2010/main" val="192104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D8A4EA8-5362-48A1-AB0D-62384C1880EB}" type="datetimeFigureOut">
              <a:rPr lang="pt-BR" smtClean="0"/>
              <a:pPr/>
              <a:t>28/11/2011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0EFEE40-C349-4351-96F6-A01F8CE58651}" type="slidenum">
              <a:rPr lang="pt-BR" smtClean="0"/>
              <a:pPr/>
              <a:t>‹nº›</a:t>
            </a:fld>
            <a:endParaRPr lang="pt-BR"/>
          </a:p>
        </p:txBody>
      </p:sp>
    </p:spTree>
    <p:extLst>
      <p:ext uri="{BB962C8B-B14F-4D97-AF65-F5344CB8AC3E}">
        <p14:creationId xmlns:p14="http://schemas.microsoft.com/office/powerpoint/2010/main" val="250691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D8A4EA8-5362-48A1-AB0D-62384C1880EB}" type="datetimeFigureOut">
              <a:rPr lang="pt-BR" smtClean="0"/>
              <a:pPr/>
              <a:t>28/11/2011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0EFEE40-C349-4351-96F6-A01F8CE58651}" type="slidenum">
              <a:rPr lang="pt-BR" smtClean="0"/>
              <a:pPr/>
              <a:t>‹nº›</a:t>
            </a:fld>
            <a:endParaRPr lang="pt-BR"/>
          </a:p>
        </p:txBody>
      </p:sp>
    </p:spTree>
    <p:extLst>
      <p:ext uri="{BB962C8B-B14F-4D97-AF65-F5344CB8AC3E}">
        <p14:creationId xmlns:p14="http://schemas.microsoft.com/office/powerpoint/2010/main" val="123035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D8A4EA8-5362-48A1-AB0D-62384C1880EB}" type="datetimeFigureOut">
              <a:rPr lang="pt-BR" smtClean="0"/>
              <a:pPr/>
              <a:t>28/11/2011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0EFEE40-C349-4351-96F6-A01F8CE58651}" type="slidenum">
              <a:rPr lang="pt-BR" smtClean="0"/>
              <a:pPr/>
              <a:t>‹nº›</a:t>
            </a:fld>
            <a:endParaRPr lang="pt-BR"/>
          </a:p>
        </p:txBody>
      </p:sp>
    </p:spTree>
    <p:extLst>
      <p:ext uri="{BB962C8B-B14F-4D97-AF65-F5344CB8AC3E}">
        <p14:creationId xmlns:p14="http://schemas.microsoft.com/office/powerpoint/2010/main" val="408023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D8A4EA8-5362-48A1-AB0D-62384C1880EB}" type="datetimeFigureOut">
              <a:rPr lang="pt-BR" smtClean="0"/>
              <a:pPr/>
              <a:t>28/11/2011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0EFEE40-C349-4351-96F6-A01F8CE58651}" type="slidenum">
              <a:rPr lang="pt-BR" smtClean="0"/>
              <a:pPr/>
              <a:t>‹nº›</a:t>
            </a:fld>
            <a:endParaRPr lang="pt-BR"/>
          </a:p>
        </p:txBody>
      </p:sp>
    </p:spTree>
    <p:extLst>
      <p:ext uri="{BB962C8B-B14F-4D97-AF65-F5344CB8AC3E}">
        <p14:creationId xmlns:p14="http://schemas.microsoft.com/office/powerpoint/2010/main" val="96767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D8A4EA8-5362-48A1-AB0D-62384C1880EB}" type="datetimeFigureOut">
              <a:rPr lang="pt-BR" smtClean="0"/>
              <a:pPr/>
              <a:t>28/11/2011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0EFEE40-C349-4351-96F6-A01F8CE58651}" type="slidenum">
              <a:rPr lang="pt-BR" smtClean="0"/>
              <a:pPr/>
              <a:t>‹nº›</a:t>
            </a:fld>
            <a:endParaRPr lang="pt-BR"/>
          </a:p>
        </p:txBody>
      </p:sp>
    </p:spTree>
    <p:extLst>
      <p:ext uri="{BB962C8B-B14F-4D97-AF65-F5344CB8AC3E}">
        <p14:creationId xmlns:p14="http://schemas.microsoft.com/office/powerpoint/2010/main" val="2031390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15.gif"/><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15.gif"/><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5.gi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5.gif"/><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smtClean="0"/>
              <a:t>Desenvolvimento de um Controle </a:t>
            </a:r>
            <a:r>
              <a:rPr lang="pt-BR" dirty="0" err="1" smtClean="0"/>
              <a:t>Reconfigurável</a:t>
            </a:r>
            <a:r>
              <a:rPr lang="pt-BR" dirty="0" smtClean="0"/>
              <a:t> para Sistemas de Tempo Real Crítico</a:t>
            </a:r>
            <a:endParaRPr lang="pt-BR" dirty="0"/>
          </a:p>
        </p:txBody>
      </p:sp>
      <p:sp>
        <p:nvSpPr>
          <p:cNvPr id="3" name="Subtítulo 2"/>
          <p:cNvSpPr>
            <a:spLocks noGrp="1"/>
          </p:cNvSpPr>
          <p:nvPr>
            <p:ph type="subTitle" idx="1"/>
          </p:nvPr>
        </p:nvSpPr>
        <p:spPr/>
        <p:txBody>
          <a:bodyPr/>
          <a:lstStyle/>
          <a:p>
            <a:r>
              <a:rPr lang="pt-BR" dirty="0" smtClean="0"/>
              <a:t>Sistema para aplicações em  Mecatrônica e Automobilística</a:t>
            </a:r>
          </a:p>
          <a:p>
            <a:endParaRPr lang="pt-BR" dirty="0"/>
          </a:p>
        </p:txBody>
      </p:sp>
    </p:spTree>
    <p:extLst>
      <p:ext uri="{BB962C8B-B14F-4D97-AF65-F5344CB8AC3E}">
        <p14:creationId xmlns:p14="http://schemas.microsoft.com/office/powerpoint/2010/main" val="1133305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457200" y="1481328"/>
            <a:ext cx="8229600" cy="4525963"/>
          </a:xfrm>
        </p:spPr>
        <p:txBody>
          <a:bodyPr/>
          <a:lstStyle/>
          <a:p>
            <a:endParaRPr lang="pt-BR" dirty="0" smtClean="0"/>
          </a:p>
          <a:p>
            <a:r>
              <a:rPr lang="pt-BR" dirty="0" err="1" smtClean="0">
                <a:solidFill>
                  <a:schemeClr val="bg1">
                    <a:lumMod val="95000"/>
                  </a:schemeClr>
                </a:solidFill>
              </a:rPr>
              <a:t>Microcontroladores</a:t>
            </a:r>
            <a:endParaRPr lang="pt-BR" dirty="0" smtClean="0">
              <a:solidFill>
                <a:schemeClr val="bg1">
                  <a:lumMod val="95000"/>
                </a:schemeClr>
              </a:solidFill>
            </a:endParaRPr>
          </a:p>
          <a:p>
            <a:pPr lvl="1"/>
            <a:r>
              <a:rPr lang="pt-BR" dirty="0" smtClean="0">
                <a:solidFill>
                  <a:schemeClr val="bg1">
                    <a:lumMod val="95000"/>
                  </a:schemeClr>
                </a:solidFill>
              </a:rPr>
              <a:t>Possuem várias interfaces</a:t>
            </a:r>
          </a:p>
          <a:p>
            <a:pPr lvl="1"/>
            <a:r>
              <a:rPr lang="pt-BR" dirty="0" smtClean="0"/>
              <a:t>Vários preços</a:t>
            </a:r>
            <a:endParaRPr lang="pt-BR" dirty="0" smtClean="0">
              <a:solidFill>
                <a:schemeClr val="bg1">
                  <a:lumMod val="95000"/>
                </a:schemeClr>
              </a:solidFill>
            </a:endParaRPr>
          </a:p>
          <a:p>
            <a:pPr lvl="1"/>
            <a:r>
              <a:rPr lang="pt-BR" dirty="0" smtClean="0">
                <a:solidFill>
                  <a:schemeClr val="bg1">
                    <a:lumMod val="95000"/>
                  </a:schemeClr>
                </a:solidFill>
              </a:rPr>
              <a:t>Famílias – maior duração</a:t>
            </a:r>
            <a:endParaRPr lang="pt-BR" dirty="0">
              <a:solidFill>
                <a:schemeClr val="bg1">
                  <a:lumMod val="95000"/>
                </a:schemeClr>
              </a:solidFill>
            </a:endParaRPr>
          </a:p>
        </p:txBody>
      </p:sp>
      <p:sp>
        <p:nvSpPr>
          <p:cNvPr id="5" name="Título 2"/>
          <p:cNvSpPr>
            <a:spLocks noGrp="1"/>
          </p:cNvSpPr>
          <p:nvPr>
            <p:ph type="title"/>
          </p:nvPr>
        </p:nvSpPr>
        <p:spPr>
          <a:xfrm>
            <a:off x="457200" y="274638"/>
            <a:ext cx="8229600" cy="1143000"/>
          </a:xfrm>
        </p:spPr>
        <p:txBody>
          <a:bodyPr/>
          <a:lstStyle/>
          <a:p>
            <a:r>
              <a:rPr lang="pt-BR" dirty="0" smtClean="0">
                <a:solidFill>
                  <a:schemeClr val="bg1">
                    <a:lumMod val="95000"/>
                  </a:schemeClr>
                </a:solidFill>
              </a:rPr>
              <a:t>Como escolher processador???</a:t>
            </a:r>
            <a:endParaRPr lang="pt-BR" dirty="0">
              <a:solidFill>
                <a:schemeClr val="bg1">
                  <a:lumMod val="95000"/>
                </a:schemeClr>
              </a:solidFill>
            </a:endParaRPr>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05037">
            <a:off x="5940152" y="2204864"/>
            <a:ext cx="2314575" cy="1971675"/>
          </a:xfrm>
          <a:prstGeom prst="rect">
            <a:avLst/>
          </a:prstGeom>
        </p:spPr>
      </p:pic>
    </p:spTree>
    <p:extLst>
      <p:ext uri="{BB962C8B-B14F-4D97-AF65-F5344CB8AC3E}">
        <p14:creationId xmlns:p14="http://schemas.microsoft.com/office/powerpoint/2010/main" val="192073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457200" y="1481328"/>
            <a:ext cx="8229600" cy="4525963"/>
          </a:xfrm>
        </p:spPr>
        <p:txBody>
          <a:bodyPr/>
          <a:lstStyle/>
          <a:p>
            <a:r>
              <a:rPr lang="pt-BR" dirty="0" smtClean="0"/>
              <a:t>Caso do namorado 3...</a:t>
            </a:r>
            <a:endParaRPr lang="pt-BR" dirty="0"/>
          </a:p>
        </p:txBody>
      </p:sp>
      <p:sp>
        <p:nvSpPr>
          <p:cNvPr id="5" name="Título 2"/>
          <p:cNvSpPr>
            <a:spLocks noGrp="1"/>
          </p:cNvSpPr>
          <p:nvPr>
            <p:ph type="title"/>
          </p:nvPr>
        </p:nvSpPr>
        <p:spPr>
          <a:xfrm>
            <a:off x="457200" y="274638"/>
            <a:ext cx="8229600" cy="1143000"/>
          </a:xfrm>
        </p:spPr>
        <p:txBody>
          <a:bodyPr/>
          <a:lstStyle/>
          <a:p>
            <a:r>
              <a:rPr lang="pt-BR" dirty="0" smtClean="0"/>
              <a:t>Como escolher processador???</a:t>
            </a:r>
            <a:endParaRPr lang="pt-BR" dirty="0"/>
          </a:p>
        </p:txBody>
      </p:sp>
      <p:sp>
        <p:nvSpPr>
          <p:cNvPr id="6" name="Texto explicativo em forma de nuvem 5"/>
          <p:cNvSpPr/>
          <p:nvPr/>
        </p:nvSpPr>
        <p:spPr>
          <a:xfrm>
            <a:off x="3563888" y="1772816"/>
            <a:ext cx="5364088" cy="4248472"/>
          </a:xfrm>
          <a:prstGeom prst="cloudCallout">
            <a:avLst>
              <a:gd name="adj1" fmla="val -62090"/>
              <a:gd name="adj2" fmla="val 54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 name="Imagem 6" descr="scooby-doo-picture-Fred_300.gif"/>
          <p:cNvPicPr>
            <a:picLocks noChangeAspect="1"/>
          </p:cNvPicPr>
          <p:nvPr/>
        </p:nvPicPr>
        <p:blipFill>
          <a:blip r:embed="rId3" cstate="print"/>
          <a:stretch>
            <a:fillRect/>
          </a:stretch>
        </p:blipFill>
        <p:spPr>
          <a:xfrm>
            <a:off x="5724128" y="2636912"/>
            <a:ext cx="952500" cy="2857500"/>
          </a:xfrm>
          <a:prstGeom prst="rect">
            <a:avLst/>
          </a:prstGeom>
        </p:spPr>
      </p:pic>
      <p:pic>
        <p:nvPicPr>
          <p:cNvPr id="8" name="Picture 2" descr="C:\Users\Mila\AppData\Local\Microsoft\Windows\Temporary Internet Files\Content.IE5\AF5HR1GY\MP900422410[1].jpg"/>
          <p:cNvPicPr>
            <a:picLocks noChangeAspect="1" noChangeArrowheads="1"/>
          </p:cNvPicPr>
          <p:nvPr/>
        </p:nvPicPr>
        <p:blipFill>
          <a:blip r:embed="rId4" cstate="print"/>
          <a:srcRect/>
          <a:stretch>
            <a:fillRect/>
          </a:stretch>
        </p:blipFill>
        <p:spPr bwMode="auto">
          <a:xfrm>
            <a:off x="4427984" y="2708920"/>
            <a:ext cx="894282" cy="1340768"/>
          </a:xfrm>
          <a:prstGeom prst="rect">
            <a:avLst/>
          </a:prstGeom>
          <a:noFill/>
        </p:spPr>
      </p:pic>
      <p:pic>
        <p:nvPicPr>
          <p:cNvPr id="9" name="Imagem 8" descr="gatas-desenhos-05g.gif"/>
          <p:cNvPicPr>
            <a:picLocks noChangeAspect="1"/>
          </p:cNvPicPr>
          <p:nvPr/>
        </p:nvPicPr>
        <p:blipFill>
          <a:blip r:embed="rId5" cstate="print"/>
          <a:stretch>
            <a:fillRect/>
          </a:stretch>
        </p:blipFill>
        <p:spPr>
          <a:xfrm>
            <a:off x="1547664" y="3933056"/>
            <a:ext cx="1615347" cy="2308151"/>
          </a:xfrm>
          <a:prstGeom prst="rect">
            <a:avLst/>
          </a:prstGeom>
        </p:spPr>
      </p:pic>
      <p:pic>
        <p:nvPicPr>
          <p:cNvPr id="10" name="Imagem 9" descr="alogamento_flexibilidade.gif"/>
          <p:cNvPicPr>
            <a:picLocks noChangeAspect="1"/>
          </p:cNvPicPr>
          <p:nvPr/>
        </p:nvPicPr>
        <p:blipFill>
          <a:blip r:embed="rId6" cstate="print"/>
          <a:stretch>
            <a:fillRect/>
          </a:stretch>
        </p:blipFill>
        <p:spPr>
          <a:xfrm>
            <a:off x="6804248" y="2502230"/>
            <a:ext cx="1656184" cy="1282009"/>
          </a:xfrm>
          <a:prstGeom prst="rect">
            <a:avLst/>
          </a:prstGeom>
        </p:spPr>
      </p:pic>
    </p:spTree>
    <p:extLst>
      <p:ext uri="{BB962C8B-B14F-4D97-AF65-F5344CB8AC3E}">
        <p14:creationId xmlns:p14="http://schemas.microsoft.com/office/powerpoint/2010/main" val="341983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457200" y="1481328"/>
            <a:ext cx="8229600" cy="4525963"/>
          </a:xfrm>
        </p:spPr>
        <p:txBody>
          <a:bodyPr/>
          <a:lstStyle/>
          <a:p>
            <a:r>
              <a:rPr lang="pt-BR" dirty="0" smtClean="0"/>
              <a:t>Processadores ASIPS</a:t>
            </a:r>
          </a:p>
          <a:p>
            <a:pPr>
              <a:buNone/>
            </a:pPr>
            <a:endParaRPr lang="pt-BR" dirty="0" smtClean="0"/>
          </a:p>
          <a:p>
            <a:pPr lvl="1"/>
            <a:r>
              <a:rPr lang="pt-BR" dirty="0" smtClean="0"/>
              <a:t>Flexíveis</a:t>
            </a:r>
          </a:p>
          <a:p>
            <a:pPr lvl="1"/>
            <a:r>
              <a:rPr lang="pt-BR" dirty="0" smtClean="0"/>
              <a:t>Mais lentos</a:t>
            </a:r>
          </a:p>
          <a:p>
            <a:pPr lvl="1"/>
            <a:r>
              <a:rPr lang="pt-BR" dirty="0" smtClean="0"/>
              <a:t>Dedicados a uma atividade</a:t>
            </a:r>
          </a:p>
          <a:p>
            <a:pPr lvl="1"/>
            <a:endParaRPr lang="pt-BR" dirty="0"/>
          </a:p>
        </p:txBody>
      </p:sp>
      <p:sp>
        <p:nvSpPr>
          <p:cNvPr id="5" name="Título 2"/>
          <p:cNvSpPr>
            <a:spLocks noGrp="1"/>
          </p:cNvSpPr>
          <p:nvPr>
            <p:ph type="title"/>
          </p:nvPr>
        </p:nvSpPr>
        <p:spPr>
          <a:xfrm>
            <a:off x="457200" y="274638"/>
            <a:ext cx="8229600" cy="1143000"/>
          </a:xfrm>
        </p:spPr>
        <p:txBody>
          <a:bodyPr/>
          <a:lstStyle/>
          <a:p>
            <a:r>
              <a:rPr lang="pt-BR" dirty="0" smtClean="0"/>
              <a:t>Como escolher processador???</a:t>
            </a:r>
            <a:endParaRPr lang="pt-BR" dirty="0"/>
          </a:p>
        </p:txBody>
      </p:sp>
    </p:spTree>
    <p:extLst>
      <p:ext uri="{BB962C8B-B14F-4D97-AF65-F5344CB8AC3E}">
        <p14:creationId xmlns:p14="http://schemas.microsoft.com/office/powerpoint/2010/main" val="156095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ox(i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ox(i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ox(i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457200" y="1481328"/>
            <a:ext cx="8229600" cy="4525963"/>
          </a:xfrm>
        </p:spPr>
        <p:txBody>
          <a:bodyPr/>
          <a:lstStyle/>
          <a:p>
            <a:r>
              <a:rPr lang="pt-BR" dirty="0" smtClean="0"/>
              <a:t>Caso namorado 4...Ta difícil!!!</a:t>
            </a:r>
            <a:endParaRPr lang="pt-BR" dirty="0"/>
          </a:p>
        </p:txBody>
      </p:sp>
      <p:sp>
        <p:nvSpPr>
          <p:cNvPr id="5" name="Título 2"/>
          <p:cNvSpPr>
            <a:spLocks noGrp="1"/>
          </p:cNvSpPr>
          <p:nvPr>
            <p:ph type="title"/>
          </p:nvPr>
        </p:nvSpPr>
        <p:spPr>
          <a:xfrm>
            <a:off x="457200" y="274638"/>
            <a:ext cx="8229600" cy="1143000"/>
          </a:xfrm>
        </p:spPr>
        <p:txBody>
          <a:bodyPr/>
          <a:lstStyle/>
          <a:p>
            <a:r>
              <a:rPr lang="pt-BR" dirty="0" smtClean="0"/>
              <a:t>Como escolher processador???</a:t>
            </a:r>
            <a:endParaRPr lang="pt-BR" dirty="0"/>
          </a:p>
        </p:txBody>
      </p:sp>
      <p:sp>
        <p:nvSpPr>
          <p:cNvPr id="6" name="Texto explicativo em forma de nuvem 5"/>
          <p:cNvSpPr/>
          <p:nvPr/>
        </p:nvSpPr>
        <p:spPr>
          <a:xfrm>
            <a:off x="3563888" y="1772816"/>
            <a:ext cx="5364088" cy="4248472"/>
          </a:xfrm>
          <a:prstGeom prst="cloudCallout">
            <a:avLst>
              <a:gd name="adj1" fmla="val -62090"/>
              <a:gd name="adj2" fmla="val 54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 name="Imagem 6" descr="scooby-doo-picture-Fred_300.gif"/>
          <p:cNvPicPr>
            <a:picLocks noChangeAspect="1"/>
          </p:cNvPicPr>
          <p:nvPr/>
        </p:nvPicPr>
        <p:blipFill>
          <a:blip r:embed="rId3" cstate="print"/>
          <a:stretch>
            <a:fillRect/>
          </a:stretch>
        </p:blipFill>
        <p:spPr>
          <a:xfrm>
            <a:off x="5724128" y="2636912"/>
            <a:ext cx="952500" cy="2857500"/>
          </a:xfrm>
          <a:prstGeom prst="rect">
            <a:avLst/>
          </a:prstGeom>
        </p:spPr>
      </p:pic>
      <p:pic>
        <p:nvPicPr>
          <p:cNvPr id="8" name="Picture 3" descr="C:\Users\Mila\AppData\Local\Microsoft\Windows\Temporary Internet Files\Content.IE5\AF5HR1GY\MC900442163[1].png"/>
          <p:cNvPicPr>
            <a:picLocks noChangeAspect="1" noChangeArrowheads="1"/>
          </p:cNvPicPr>
          <p:nvPr/>
        </p:nvPicPr>
        <p:blipFill>
          <a:blip r:embed="rId4" cstate="print"/>
          <a:srcRect/>
          <a:stretch>
            <a:fillRect/>
          </a:stretch>
        </p:blipFill>
        <p:spPr bwMode="auto">
          <a:xfrm>
            <a:off x="6948264" y="2708920"/>
            <a:ext cx="1180499" cy="1180499"/>
          </a:xfrm>
          <a:prstGeom prst="rect">
            <a:avLst/>
          </a:prstGeom>
          <a:noFill/>
        </p:spPr>
      </p:pic>
      <p:pic>
        <p:nvPicPr>
          <p:cNvPr id="9" name="Imagem 8" descr="gatas-desenhos-05g.gif"/>
          <p:cNvPicPr>
            <a:picLocks noChangeAspect="1"/>
          </p:cNvPicPr>
          <p:nvPr/>
        </p:nvPicPr>
        <p:blipFill>
          <a:blip r:embed="rId5" cstate="print"/>
          <a:stretch>
            <a:fillRect/>
          </a:stretch>
        </p:blipFill>
        <p:spPr>
          <a:xfrm>
            <a:off x="1547664" y="3933056"/>
            <a:ext cx="1615347" cy="2308151"/>
          </a:xfrm>
          <a:prstGeom prst="rect">
            <a:avLst/>
          </a:prstGeom>
        </p:spPr>
      </p:pic>
      <p:pic>
        <p:nvPicPr>
          <p:cNvPr id="10" name="Imagem 9" descr="servo.gif"/>
          <p:cNvPicPr>
            <a:picLocks noChangeAspect="1"/>
          </p:cNvPicPr>
          <p:nvPr/>
        </p:nvPicPr>
        <p:blipFill>
          <a:blip r:embed="rId6" cstate="print"/>
          <a:stretch>
            <a:fillRect/>
          </a:stretch>
        </p:blipFill>
        <p:spPr>
          <a:xfrm>
            <a:off x="4499992" y="3789040"/>
            <a:ext cx="1119635" cy="940891"/>
          </a:xfrm>
          <a:prstGeom prst="rect">
            <a:avLst/>
          </a:prstGeom>
        </p:spPr>
      </p:pic>
    </p:spTree>
    <p:extLst>
      <p:ext uri="{BB962C8B-B14F-4D97-AF65-F5344CB8AC3E}">
        <p14:creationId xmlns:p14="http://schemas.microsoft.com/office/powerpoint/2010/main" val="353673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457200" y="1481328"/>
            <a:ext cx="8229600" cy="4525963"/>
          </a:xfrm>
        </p:spPr>
        <p:txBody>
          <a:bodyPr/>
          <a:lstStyle/>
          <a:p>
            <a:r>
              <a:rPr lang="pt-BR" dirty="0" smtClean="0"/>
              <a:t>Hardware específico</a:t>
            </a:r>
          </a:p>
          <a:p>
            <a:endParaRPr lang="pt-BR" dirty="0" smtClean="0"/>
          </a:p>
          <a:p>
            <a:endParaRPr lang="pt-BR" dirty="0" smtClean="0"/>
          </a:p>
          <a:p>
            <a:pPr lvl="1"/>
            <a:r>
              <a:rPr lang="pt-BR" dirty="0" smtClean="0"/>
              <a:t>Faz o que se deseja</a:t>
            </a:r>
          </a:p>
          <a:p>
            <a:pPr lvl="1"/>
            <a:r>
              <a:rPr lang="pt-BR" dirty="0" smtClean="0"/>
              <a:t>Tem as interfaces desejadas</a:t>
            </a:r>
          </a:p>
          <a:p>
            <a:pPr lvl="1"/>
            <a:r>
              <a:rPr lang="pt-BR" dirty="0" smtClean="0"/>
              <a:t>Alto custo</a:t>
            </a:r>
          </a:p>
          <a:p>
            <a:pPr lvl="1"/>
            <a:r>
              <a:rPr lang="pt-BR" dirty="0" smtClean="0"/>
              <a:t>Muito tempo para implementação</a:t>
            </a:r>
          </a:p>
          <a:p>
            <a:pPr lvl="1"/>
            <a:endParaRPr lang="pt-BR" dirty="0"/>
          </a:p>
        </p:txBody>
      </p:sp>
      <p:sp>
        <p:nvSpPr>
          <p:cNvPr id="5" name="Título 2"/>
          <p:cNvSpPr>
            <a:spLocks noGrp="1"/>
          </p:cNvSpPr>
          <p:nvPr>
            <p:ph type="title"/>
          </p:nvPr>
        </p:nvSpPr>
        <p:spPr>
          <a:xfrm>
            <a:off x="457200" y="274638"/>
            <a:ext cx="8229600" cy="1143000"/>
          </a:xfrm>
        </p:spPr>
        <p:txBody>
          <a:bodyPr/>
          <a:lstStyle/>
          <a:p>
            <a:r>
              <a:rPr lang="pt-BR" dirty="0" smtClean="0"/>
              <a:t>Como escolher processador???</a:t>
            </a:r>
            <a:endParaRPr lang="pt-BR" dirty="0"/>
          </a:p>
        </p:txBody>
      </p:sp>
      <p:pic>
        <p:nvPicPr>
          <p:cNvPr id="3" name="Imagem 2"/>
          <p:cNvPicPr>
            <a:picLocks noChangeAspect="1"/>
          </p:cNvPicPr>
          <p:nvPr/>
        </p:nvPicPr>
        <p:blipFill rotWithShape="1">
          <a:blip r:embed="rId3" cstate="print">
            <a:extLst>
              <a:ext uri="{28A0092B-C50C-407E-A947-70E740481C1C}">
                <a14:useLocalDpi xmlns:a14="http://schemas.microsoft.com/office/drawing/2010/main" val="0"/>
              </a:ext>
            </a:extLst>
          </a:blip>
          <a:srcRect l="32530" t="18722" r="14940" b="8410"/>
          <a:stretch/>
        </p:blipFill>
        <p:spPr>
          <a:xfrm rot="1213699">
            <a:off x="5754845" y="1876095"/>
            <a:ext cx="2677566" cy="2321377"/>
          </a:xfrm>
          <a:prstGeom prst="rect">
            <a:avLst/>
          </a:prstGeom>
        </p:spPr>
      </p:pic>
    </p:spTree>
    <p:extLst>
      <p:ext uri="{BB962C8B-B14F-4D97-AF65-F5344CB8AC3E}">
        <p14:creationId xmlns:p14="http://schemas.microsoft.com/office/powerpoint/2010/main" val="225381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amond(in)">
                                      <p:cBhvr>
                                        <p:cTn id="7" dur="20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diamond(in)">
                                      <p:cBhvr>
                                        <p:cTn id="12" dur="20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diamond(in)">
                                      <p:cBhvr>
                                        <p:cTn id="17" dur="20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amond(in)">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457200" y="1481328"/>
            <a:ext cx="8229600" cy="4525963"/>
          </a:xfrm>
        </p:spPr>
        <p:txBody>
          <a:bodyPr/>
          <a:lstStyle/>
          <a:p>
            <a:r>
              <a:rPr lang="pt-BR" dirty="0" smtClean="0"/>
              <a:t>Caso namorado 5...Será que encontra???</a:t>
            </a:r>
          </a:p>
          <a:p>
            <a:endParaRPr lang="pt-BR" dirty="0"/>
          </a:p>
        </p:txBody>
      </p:sp>
      <p:sp>
        <p:nvSpPr>
          <p:cNvPr id="5" name="Título 2"/>
          <p:cNvSpPr>
            <a:spLocks noGrp="1"/>
          </p:cNvSpPr>
          <p:nvPr>
            <p:ph type="title"/>
          </p:nvPr>
        </p:nvSpPr>
        <p:spPr>
          <a:xfrm>
            <a:off x="457200" y="274638"/>
            <a:ext cx="8229600" cy="1143000"/>
          </a:xfrm>
        </p:spPr>
        <p:txBody>
          <a:bodyPr/>
          <a:lstStyle/>
          <a:p>
            <a:r>
              <a:rPr lang="pt-BR" dirty="0" smtClean="0"/>
              <a:t>Como escolher processador???</a:t>
            </a:r>
            <a:endParaRPr lang="pt-BR" dirty="0"/>
          </a:p>
        </p:txBody>
      </p:sp>
      <p:sp>
        <p:nvSpPr>
          <p:cNvPr id="6" name="Texto explicativo em forma de nuvem 5"/>
          <p:cNvSpPr/>
          <p:nvPr/>
        </p:nvSpPr>
        <p:spPr>
          <a:xfrm>
            <a:off x="3563888" y="1772816"/>
            <a:ext cx="5364088" cy="4248472"/>
          </a:xfrm>
          <a:prstGeom prst="cloudCallout">
            <a:avLst>
              <a:gd name="adj1" fmla="val -62090"/>
              <a:gd name="adj2" fmla="val 54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 name="Imagem 6" descr="scooby-doo-picture-Fred_300.gif"/>
          <p:cNvPicPr>
            <a:picLocks noChangeAspect="1"/>
          </p:cNvPicPr>
          <p:nvPr/>
        </p:nvPicPr>
        <p:blipFill>
          <a:blip r:embed="rId3" cstate="print"/>
          <a:stretch>
            <a:fillRect/>
          </a:stretch>
        </p:blipFill>
        <p:spPr>
          <a:xfrm>
            <a:off x="5724128" y="2636912"/>
            <a:ext cx="952500" cy="2857500"/>
          </a:xfrm>
          <a:prstGeom prst="rect">
            <a:avLst/>
          </a:prstGeom>
        </p:spPr>
      </p:pic>
      <p:pic>
        <p:nvPicPr>
          <p:cNvPr id="8" name="Picture 3" descr="C:\Users\Mila\AppData\Local\Microsoft\Windows\Temporary Internet Files\Content.IE5\AF5HR1GY\MC900442163[1].png"/>
          <p:cNvPicPr>
            <a:picLocks noChangeAspect="1" noChangeArrowheads="1"/>
          </p:cNvPicPr>
          <p:nvPr/>
        </p:nvPicPr>
        <p:blipFill>
          <a:blip r:embed="rId4" cstate="print"/>
          <a:srcRect/>
          <a:stretch>
            <a:fillRect/>
          </a:stretch>
        </p:blipFill>
        <p:spPr bwMode="auto">
          <a:xfrm>
            <a:off x="6948264" y="2708920"/>
            <a:ext cx="1180499" cy="1180499"/>
          </a:xfrm>
          <a:prstGeom prst="rect">
            <a:avLst/>
          </a:prstGeom>
          <a:noFill/>
        </p:spPr>
      </p:pic>
      <p:pic>
        <p:nvPicPr>
          <p:cNvPr id="9" name="Imagem 8" descr="gatas-desenhos-05g.gif"/>
          <p:cNvPicPr>
            <a:picLocks noChangeAspect="1"/>
          </p:cNvPicPr>
          <p:nvPr/>
        </p:nvPicPr>
        <p:blipFill>
          <a:blip r:embed="rId5" cstate="print"/>
          <a:stretch>
            <a:fillRect/>
          </a:stretch>
        </p:blipFill>
        <p:spPr>
          <a:xfrm>
            <a:off x="1547664" y="3933056"/>
            <a:ext cx="1615347" cy="2308151"/>
          </a:xfrm>
          <a:prstGeom prst="rect">
            <a:avLst/>
          </a:prstGeom>
        </p:spPr>
      </p:pic>
      <p:pic>
        <p:nvPicPr>
          <p:cNvPr id="10" name="Imagem 9" descr="adicionais.gif"/>
          <p:cNvPicPr>
            <a:picLocks noChangeAspect="1"/>
          </p:cNvPicPr>
          <p:nvPr/>
        </p:nvPicPr>
        <p:blipFill>
          <a:blip r:embed="rId6" cstate="print"/>
          <a:stretch>
            <a:fillRect/>
          </a:stretch>
        </p:blipFill>
        <p:spPr>
          <a:xfrm>
            <a:off x="4427984" y="2564904"/>
            <a:ext cx="1054569" cy="1210801"/>
          </a:xfrm>
          <a:prstGeom prst="rect">
            <a:avLst/>
          </a:prstGeom>
        </p:spPr>
      </p:pic>
      <p:pic>
        <p:nvPicPr>
          <p:cNvPr id="11" name="Imagem 10" descr="servo.gif"/>
          <p:cNvPicPr>
            <a:picLocks noChangeAspect="1"/>
          </p:cNvPicPr>
          <p:nvPr/>
        </p:nvPicPr>
        <p:blipFill>
          <a:blip r:embed="rId7" cstate="print"/>
          <a:stretch>
            <a:fillRect/>
          </a:stretch>
        </p:blipFill>
        <p:spPr>
          <a:xfrm>
            <a:off x="4572000" y="4149080"/>
            <a:ext cx="1119635" cy="940891"/>
          </a:xfrm>
          <a:prstGeom prst="rect">
            <a:avLst/>
          </a:prstGeom>
        </p:spPr>
      </p:pic>
    </p:spTree>
    <p:extLst>
      <p:ext uri="{BB962C8B-B14F-4D97-AF65-F5344CB8AC3E}">
        <p14:creationId xmlns:p14="http://schemas.microsoft.com/office/powerpoint/2010/main" val="33876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1"/>
          <p:cNvSpPr>
            <a:spLocks noGrp="1"/>
          </p:cNvSpPr>
          <p:nvPr>
            <p:ph idx="1"/>
          </p:nvPr>
        </p:nvSpPr>
        <p:spPr>
          <a:xfrm>
            <a:off x="457200" y="1481328"/>
            <a:ext cx="8229600" cy="4525963"/>
          </a:xfrm>
        </p:spPr>
        <p:txBody>
          <a:bodyPr>
            <a:normAutofit fontScale="92500" lnSpcReduction="20000"/>
          </a:bodyPr>
          <a:lstStyle/>
          <a:p>
            <a:r>
              <a:rPr lang="pt-BR" dirty="0" smtClean="0"/>
              <a:t>FPGA</a:t>
            </a:r>
          </a:p>
          <a:p>
            <a:endParaRPr lang="pt-BR" dirty="0" smtClean="0"/>
          </a:p>
          <a:p>
            <a:pPr>
              <a:buNone/>
            </a:pPr>
            <a:endParaRPr lang="pt-BR" dirty="0" smtClean="0"/>
          </a:p>
          <a:p>
            <a:pPr lvl="1"/>
            <a:r>
              <a:rPr lang="pt-BR" dirty="0" smtClean="0"/>
              <a:t>Serve para validação de sistemas</a:t>
            </a:r>
          </a:p>
          <a:p>
            <a:pPr lvl="1"/>
            <a:r>
              <a:rPr lang="pt-BR" dirty="0" smtClean="0"/>
              <a:t>Faz o que é ordenado</a:t>
            </a:r>
          </a:p>
          <a:p>
            <a:pPr lvl="1"/>
            <a:r>
              <a:rPr lang="pt-BR" dirty="0" smtClean="0"/>
              <a:t>Tem custo menor que a anterior</a:t>
            </a:r>
          </a:p>
          <a:p>
            <a:pPr lvl="1"/>
            <a:r>
              <a:rPr lang="pt-BR" dirty="0" smtClean="0"/>
              <a:t>Processamento em paralelo</a:t>
            </a:r>
          </a:p>
          <a:p>
            <a:pPr lvl="1"/>
            <a:r>
              <a:rPr lang="pt-BR" dirty="0" err="1" smtClean="0"/>
              <a:t>Reconfigurável</a:t>
            </a:r>
            <a:endParaRPr lang="pt-BR" dirty="0" smtClean="0"/>
          </a:p>
          <a:p>
            <a:pPr lvl="1"/>
            <a:endParaRPr lang="pt-BR" dirty="0" smtClean="0"/>
          </a:p>
          <a:p>
            <a:pPr lvl="1"/>
            <a:r>
              <a:rPr lang="pt-BR" dirty="0" smtClean="0"/>
              <a:t>ESCOLHA DO PROJETO – Namorado Perfeito</a:t>
            </a:r>
            <a:endParaRPr lang="pt-BR" dirty="0"/>
          </a:p>
        </p:txBody>
      </p:sp>
      <p:sp>
        <p:nvSpPr>
          <p:cNvPr id="8" name="Título 2"/>
          <p:cNvSpPr>
            <a:spLocks noGrp="1"/>
          </p:cNvSpPr>
          <p:nvPr>
            <p:ph type="title"/>
          </p:nvPr>
        </p:nvSpPr>
        <p:spPr>
          <a:xfrm>
            <a:off x="457200" y="274638"/>
            <a:ext cx="8229600" cy="1143000"/>
          </a:xfrm>
        </p:spPr>
        <p:txBody>
          <a:bodyPr/>
          <a:lstStyle/>
          <a:p>
            <a:r>
              <a:rPr lang="pt-BR" dirty="0" smtClean="0"/>
              <a:t>Como escolher processador???</a:t>
            </a:r>
            <a:endParaRPr lang="pt-BR" dirty="0"/>
          </a:p>
        </p:txBody>
      </p:sp>
      <p:pic>
        <p:nvPicPr>
          <p:cNvPr id="9" name="Imagem 8" descr="ALTERA_DE2_FPGA_Board.jpg"/>
          <p:cNvPicPr>
            <a:picLocks noChangeAspect="1"/>
          </p:cNvPicPr>
          <p:nvPr/>
        </p:nvPicPr>
        <p:blipFill>
          <a:blip r:embed="rId3" cstate="print"/>
          <a:stretch>
            <a:fillRect/>
          </a:stretch>
        </p:blipFill>
        <p:spPr>
          <a:xfrm rot="1399037">
            <a:off x="6084168" y="2780928"/>
            <a:ext cx="2527829" cy="1895872"/>
          </a:xfrm>
          <a:prstGeom prst="rect">
            <a:avLst/>
          </a:prstGeom>
        </p:spPr>
      </p:pic>
    </p:spTree>
    <p:extLst>
      <p:ext uri="{BB962C8B-B14F-4D97-AF65-F5344CB8AC3E}">
        <p14:creationId xmlns:p14="http://schemas.microsoft.com/office/powerpoint/2010/main" val="116722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1000" fill="hold"/>
                                        <p:tgtEl>
                                          <p:spTgt spid="7">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
                                          </p:val>
                                        </p:tav>
                                        <p:tav tm="100000">
                                          <p:val>
                                            <p:strVal val="#ppt_y"/>
                                          </p:val>
                                        </p:tav>
                                      </p:tavLst>
                                    </p:anim>
                                    <p:animEffect transition="in" filter="fade">
                                      <p:cBhvr>
                                        <p:cTn id="10" dur="10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p:cTn id="15" dur="1000" fill="hold"/>
                                        <p:tgtEl>
                                          <p:spTgt spid="7">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7">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7">
                                            <p:txEl>
                                              <p:pRg st="4" end="4"/>
                                            </p:txEl>
                                          </p:spTgt>
                                        </p:tgtEl>
                                        <p:attrNameLst>
                                          <p:attrName>ppt_y</p:attrName>
                                        </p:attrNameLst>
                                      </p:cBhvr>
                                      <p:tavLst>
                                        <p:tav tm="0">
                                          <p:val>
                                            <p:strVal val="#ppt_y"/>
                                          </p:val>
                                        </p:tav>
                                        <p:tav tm="100000">
                                          <p:val>
                                            <p:strVal val="#ppt_y"/>
                                          </p:val>
                                        </p:tav>
                                      </p:tavLst>
                                    </p:anim>
                                    <p:animEffect transition="in" filter="fade">
                                      <p:cBhvr>
                                        <p:cTn id="18" dur="10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p:cTn id="23" dur="1000" fill="hold"/>
                                        <p:tgtEl>
                                          <p:spTgt spid="7">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7">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7">
                                            <p:txEl>
                                              <p:pRg st="5" end="5"/>
                                            </p:txEl>
                                          </p:spTgt>
                                        </p:tgtEl>
                                        <p:attrNameLst>
                                          <p:attrName>ppt_y</p:attrName>
                                        </p:attrNameLst>
                                      </p:cBhvr>
                                      <p:tavLst>
                                        <p:tav tm="0">
                                          <p:val>
                                            <p:strVal val="#ppt_y"/>
                                          </p:val>
                                        </p:tav>
                                        <p:tav tm="100000">
                                          <p:val>
                                            <p:strVal val="#ppt_y"/>
                                          </p:val>
                                        </p:tav>
                                      </p:tavLst>
                                    </p:anim>
                                    <p:animEffect transition="in" filter="fade">
                                      <p:cBhvr>
                                        <p:cTn id="26" dur="10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p:cTn id="31" dur="1000" fill="hold"/>
                                        <p:tgtEl>
                                          <p:spTgt spid="7">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7">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7">
                                            <p:txEl>
                                              <p:pRg st="6" end="6"/>
                                            </p:txEl>
                                          </p:spTgt>
                                        </p:tgtEl>
                                        <p:attrNameLst>
                                          <p:attrName>ppt_y</p:attrName>
                                        </p:attrNameLst>
                                      </p:cBhvr>
                                      <p:tavLst>
                                        <p:tav tm="0">
                                          <p:val>
                                            <p:strVal val="#ppt_y"/>
                                          </p:val>
                                        </p:tav>
                                        <p:tav tm="100000">
                                          <p:val>
                                            <p:strVal val="#ppt_y"/>
                                          </p:val>
                                        </p:tav>
                                      </p:tavLst>
                                    </p:anim>
                                    <p:animEffect transition="in" filter="fade">
                                      <p:cBhvr>
                                        <p:cTn id="34" dur="1000"/>
                                        <p:tgtEl>
                                          <p:spTgt spid="7">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p:cTn id="39" dur="1000" fill="hold"/>
                                        <p:tgtEl>
                                          <p:spTgt spid="7">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7">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7">
                                            <p:txEl>
                                              <p:pRg st="7" end="7"/>
                                            </p:txEl>
                                          </p:spTgt>
                                        </p:tgtEl>
                                        <p:attrNameLst>
                                          <p:attrName>ppt_y</p:attrName>
                                        </p:attrNameLst>
                                      </p:cBhvr>
                                      <p:tavLst>
                                        <p:tav tm="0">
                                          <p:val>
                                            <p:strVal val="#ppt_y"/>
                                          </p:val>
                                        </p:tav>
                                        <p:tav tm="100000">
                                          <p:val>
                                            <p:strVal val="#ppt_y"/>
                                          </p:val>
                                        </p:tav>
                                      </p:tavLst>
                                    </p:anim>
                                    <p:animEffect transition="in" filter="fade">
                                      <p:cBhvr>
                                        <p:cTn id="42" dur="1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calcmode="lin" valueType="num">
                                      <p:cBhvr>
                                        <p:cTn id="47" dur="1000" fill="hold"/>
                                        <p:tgtEl>
                                          <p:spTgt spid="7">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7">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7">
                                            <p:txEl>
                                              <p:pRg st="9" end="9"/>
                                            </p:txEl>
                                          </p:spTgt>
                                        </p:tgtEl>
                                        <p:attrNameLst>
                                          <p:attrName>ppt_y</p:attrName>
                                        </p:attrNameLst>
                                      </p:cBhvr>
                                      <p:tavLst>
                                        <p:tav tm="0">
                                          <p:val>
                                            <p:strVal val="#ppt_y"/>
                                          </p:val>
                                        </p:tav>
                                        <p:tav tm="100000">
                                          <p:val>
                                            <p:strVal val="#ppt_y"/>
                                          </p:val>
                                        </p:tav>
                                      </p:tavLst>
                                    </p:anim>
                                    <p:animEffect transition="in" filter="fade">
                                      <p:cBhvr>
                                        <p:cTn id="50"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1"/>
          <p:cNvSpPr>
            <a:spLocks noGrp="1"/>
          </p:cNvSpPr>
          <p:nvPr>
            <p:ph idx="1"/>
          </p:nvPr>
        </p:nvSpPr>
        <p:spPr>
          <a:xfrm>
            <a:off x="457200" y="1481328"/>
            <a:ext cx="8229600" cy="4525963"/>
          </a:xfrm>
        </p:spPr>
        <p:txBody>
          <a:bodyPr>
            <a:normAutofit fontScale="92500" lnSpcReduction="20000"/>
          </a:bodyPr>
          <a:lstStyle/>
          <a:p>
            <a:r>
              <a:rPr lang="pt-BR" dirty="0" smtClean="0"/>
              <a:t>Uso de FPGA:</a:t>
            </a:r>
          </a:p>
          <a:p>
            <a:pPr lvl="1"/>
            <a:r>
              <a:rPr lang="pt-BR" dirty="0" smtClean="0"/>
              <a:t>Substituição funcionalidade </a:t>
            </a:r>
          </a:p>
          <a:p>
            <a:pPr lvl="1"/>
            <a:r>
              <a:rPr lang="pt-BR" dirty="0" smtClean="0"/>
              <a:t>Algoritmos </a:t>
            </a:r>
          </a:p>
          <a:p>
            <a:pPr lvl="1"/>
            <a:r>
              <a:rPr lang="pt-BR" dirty="0" smtClean="0"/>
              <a:t>Parâmetros</a:t>
            </a:r>
          </a:p>
          <a:p>
            <a:r>
              <a:rPr lang="pt-BR" dirty="0" smtClean="0"/>
              <a:t>Todas as modificações:</a:t>
            </a:r>
          </a:p>
          <a:p>
            <a:pPr lvl="1"/>
            <a:r>
              <a:rPr lang="pt-BR" dirty="0" smtClean="0"/>
              <a:t>Em hardware</a:t>
            </a:r>
          </a:p>
          <a:p>
            <a:pPr lvl="1"/>
            <a:r>
              <a:rPr lang="pt-BR" dirty="0" smtClean="0"/>
              <a:t>Em tempo de execução</a:t>
            </a:r>
          </a:p>
          <a:p>
            <a:r>
              <a:rPr lang="pt-BR" dirty="0" smtClean="0"/>
              <a:t>Melhoria</a:t>
            </a:r>
          </a:p>
          <a:p>
            <a:pPr lvl="1"/>
            <a:r>
              <a:rPr lang="pt-BR" dirty="0" smtClean="0"/>
              <a:t>Área de silício</a:t>
            </a:r>
          </a:p>
          <a:p>
            <a:pPr lvl="1"/>
            <a:r>
              <a:rPr lang="pt-BR" dirty="0" smtClean="0"/>
              <a:t>Aumento de flexibilidade  </a:t>
            </a:r>
            <a:endParaRPr lang="pt-BR" dirty="0"/>
          </a:p>
        </p:txBody>
      </p:sp>
      <p:sp>
        <p:nvSpPr>
          <p:cNvPr id="10" name="Título 2"/>
          <p:cNvSpPr>
            <a:spLocks noGrp="1"/>
          </p:cNvSpPr>
          <p:nvPr>
            <p:ph type="title"/>
          </p:nvPr>
        </p:nvSpPr>
        <p:spPr>
          <a:xfrm>
            <a:off x="457200" y="274638"/>
            <a:ext cx="8229600" cy="1143000"/>
          </a:xfrm>
        </p:spPr>
        <p:txBody>
          <a:bodyPr/>
          <a:lstStyle/>
          <a:p>
            <a:r>
              <a:rPr lang="pt-BR" dirty="0" smtClean="0"/>
              <a:t>O que faz o projeto???</a:t>
            </a:r>
            <a:endParaRPr lang="pt-BR" dirty="0"/>
          </a:p>
        </p:txBody>
      </p:sp>
    </p:spTree>
    <p:extLst>
      <p:ext uri="{BB962C8B-B14F-4D97-AF65-F5344CB8AC3E}">
        <p14:creationId xmlns:p14="http://schemas.microsoft.com/office/powerpoint/2010/main" val="175468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blinds(horizontal)">
                                      <p:cBhvr>
                                        <p:cTn id="32" dur="500"/>
                                        <p:tgtEl>
                                          <p:spTgt spid="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blinds(horizontal)">
                                      <p:cBhvr>
                                        <p:cTn id="3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Arquitetura de Reconfiguração</a:t>
            </a:r>
            <a:endParaRPr lang="pt-BR" dirty="0"/>
          </a:p>
        </p:txBody>
      </p:sp>
      <p:sp>
        <p:nvSpPr>
          <p:cNvPr id="5" name="Espaço Reservado para Texto 4"/>
          <p:cNvSpPr>
            <a:spLocks noGrp="1"/>
          </p:cNvSpPr>
          <p:nvPr>
            <p:ph type="body" idx="1"/>
          </p:nvPr>
        </p:nvSpPr>
        <p:spPr/>
        <p:txBody>
          <a:bodyPr/>
          <a:lstStyle/>
          <a:p>
            <a:r>
              <a:rPr lang="pt-BR" dirty="0" smtClean="0"/>
              <a:t>João Cleber Libório</a:t>
            </a:r>
            <a:endParaRPr lang="pt-BR" dirty="0"/>
          </a:p>
        </p:txBody>
      </p:sp>
    </p:spTree>
    <p:extLst>
      <p:ext uri="{BB962C8B-B14F-4D97-AF65-F5344CB8AC3E}">
        <p14:creationId xmlns:p14="http://schemas.microsoft.com/office/powerpoint/2010/main" val="2284224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FPGAs</a:t>
            </a:r>
            <a:r>
              <a:rPr lang="pt-BR" dirty="0" smtClean="0"/>
              <a:t> e Reconfiguração</a:t>
            </a:r>
            <a:endParaRPr lang="pt-BR" dirty="0"/>
          </a:p>
        </p:txBody>
      </p:sp>
      <p:sp>
        <p:nvSpPr>
          <p:cNvPr id="5" name="Espaço Reservado para Conteúdo 4"/>
          <p:cNvSpPr>
            <a:spLocks noGrp="1"/>
          </p:cNvSpPr>
          <p:nvPr>
            <p:ph sz="half" idx="2"/>
          </p:nvPr>
        </p:nvSpPr>
        <p:spPr/>
        <p:txBody>
          <a:bodyPr/>
          <a:lstStyle/>
          <a:p>
            <a:r>
              <a:rPr lang="pt-BR" dirty="0" smtClean="0"/>
              <a:t>Blocos lógicos e cristais</a:t>
            </a:r>
          </a:p>
          <a:p>
            <a:endParaRPr lang="pt-BR" dirty="0" smtClean="0"/>
          </a:p>
          <a:p>
            <a:r>
              <a:rPr lang="pt-BR" dirty="0" smtClean="0"/>
              <a:t>Carregar novo mapa de bits sem remover o anterior (reconfiguração parcial)</a:t>
            </a:r>
            <a:endParaRPr lang="pt-BR" dirty="0"/>
          </a:p>
          <a:p>
            <a:endParaRPr lang="pt-BR" dirty="0"/>
          </a:p>
          <a:p>
            <a:r>
              <a:rPr lang="pt-BR" dirty="0" smtClean="0"/>
              <a:t>Reconfiguração por área</a:t>
            </a:r>
            <a:endParaRPr lang="pt-BR" dirty="0"/>
          </a:p>
        </p:txBody>
      </p:sp>
      <p:pic>
        <p:nvPicPr>
          <p:cNvPr id="6" name="Picture 4" descr="C:\Paulo\Apresentações\FPGAsIntrodução\fig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2566"/>
          <a:stretch/>
        </p:blipFill>
        <p:spPr bwMode="auto">
          <a:xfrm>
            <a:off x="251520" y="1196752"/>
            <a:ext cx="4228947" cy="5105400"/>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de cantos arredondados 6"/>
          <p:cNvSpPr/>
          <p:nvPr/>
        </p:nvSpPr>
        <p:spPr>
          <a:xfrm>
            <a:off x="1403648" y="3212976"/>
            <a:ext cx="1296144" cy="14401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de cantos arredondados 7"/>
          <p:cNvSpPr/>
          <p:nvPr/>
        </p:nvSpPr>
        <p:spPr>
          <a:xfrm>
            <a:off x="3419871" y="3429000"/>
            <a:ext cx="864097" cy="93610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098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Roteiro</a:t>
            </a:r>
            <a:endParaRPr lang="pt-BR" dirty="0"/>
          </a:p>
        </p:txBody>
      </p:sp>
      <p:sp>
        <p:nvSpPr>
          <p:cNvPr id="3" name="Espaço Reservado para Conteúdo 2"/>
          <p:cNvSpPr>
            <a:spLocks noGrp="1"/>
          </p:cNvSpPr>
          <p:nvPr>
            <p:ph idx="1"/>
          </p:nvPr>
        </p:nvSpPr>
        <p:spPr/>
        <p:txBody>
          <a:bodyPr/>
          <a:lstStyle/>
          <a:p>
            <a:r>
              <a:rPr lang="pt-BR" dirty="0" smtClean="0">
                <a:solidFill>
                  <a:schemeClr val="bg1">
                    <a:lumMod val="85000"/>
                  </a:schemeClr>
                </a:solidFill>
              </a:rPr>
              <a:t>Motivação</a:t>
            </a:r>
          </a:p>
          <a:p>
            <a:r>
              <a:rPr lang="pt-BR" dirty="0" smtClean="0"/>
              <a:t>Arquitetura </a:t>
            </a:r>
            <a:r>
              <a:rPr lang="pt-BR" dirty="0" err="1" smtClean="0"/>
              <a:t>Reconfigurável</a:t>
            </a:r>
            <a:endParaRPr lang="pt-BR" dirty="0" smtClean="0"/>
          </a:p>
          <a:p>
            <a:r>
              <a:rPr lang="pt-BR" dirty="0" smtClean="0">
                <a:solidFill>
                  <a:schemeClr val="bg1">
                    <a:lumMod val="85000"/>
                  </a:schemeClr>
                </a:solidFill>
              </a:rPr>
              <a:t>Comunicação </a:t>
            </a:r>
            <a:r>
              <a:rPr lang="pt-BR" dirty="0" err="1" smtClean="0">
                <a:solidFill>
                  <a:schemeClr val="bg1">
                    <a:lumMod val="85000"/>
                  </a:schemeClr>
                </a:solidFill>
              </a:rPr>
              <a:t>On</a:t>
            </a:r>
            <a:r>
              <a:rPr lang="pt-BR" dirty="0" smtClean="0">
                <a:solidFill>
                  <a:schemeClr val="bg1">
                    <a:lumMod val="85000"/>
                  </a:schemeClr>
                </a:solidFill>
              </a:rPr>
              <a:t>-Chip e Off-Chip</a:t>
            </a:r>
          </a:p>
          <a:p>
            <a:r>
              <a:rPr lang="pt-BR" dirty="0" smtClean="0"/>
              <a:t>Processo de Reconfiguração Dinâmica</a:t>
            </a:r>
          </a:p>
          <a:p>
            <a:r>
              <a:rPr lang="pt-BR" dirty="0" smtClean="0">
                <a:solidFill>
                  <a:schemeClr val="bg1">
                    <a:lumMod val="85000"/>
                  </a:schemeClr>
                </a:solidFill>
              </a:rPr>
              <a:t>Aplicações</a:t>
            </a:r>
          </a:p>
          <a:p>
            <a:r>
              <a:rPr lang="pt-BR" dirty="0" smtClean="0"/>
              <a:t>Referências</a:t>
            </a:r>
            <a:endParaRPr lang="pt-BR" dirty="0">
              <a:solidFill>
                <a:schemeClr val="bg1">
                  <a:lumMod val="85000"/>
                </a:schemeClr>
              </a:solidFill>
            </a:endParaRPr>
          </a:p>
        </p:txBody>
      </p:sp>
    </p:spTree>
    <p:extLst>
      <p:ext uri="{BB962C8B-B14F-4D97-AF65-F5344CB8AC3E}">
        <p14:creationId xmlns:p14="http://schemas.microsoft.com/office/powerpoint/2010/main" val="32727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Reconfiguração Dinâmica = </a:t>
            </a:r>
            <a:r>
              <a:rPr lang="pt-BR" dirty="0" err="1" smtClean="0"/>
              <a:t>Xilinx</a:t>
            </a:r>
            <a:endParaRPr lang="pt-BR" dirty="0"/>
          </a:p>
        </p:txBody>
      </p:sp>
      <p:pic>
        <p:nvPicPr>
          <p:cNvPr id="6" name="Espaço Reservado para Conteúdo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3608" y="2524646"/>
            <a:ext cx="2448098" cy="914400"/>
          </a:xfrm>
        </p:spPr>
      </p:pic>
      <p:sp>
        <p:nvSpPr>
          <p:cNvPr id="10" name="Espaço Reservado para Conteúdo 9"/>
          <p:cNvSpPr>
            <a:spLocks noGrp="1"/>
          </p:cNvSpPr>
          <p:nvPr>
            <p:ph sz="half" idx="2"/>
          </p:nvPr>
        </p:nvSpPr>
        <p:spPr/>
        <p:txBody>
          <a:bodyPr/>
          <a:lstStyle/>
          <a:p>
            <a:r>
              <a:rPr lang="pt-BR" dirty="0" smtClean="0"/>
              <a:t>Fundada em 1984 – inventou os </a:t>
            </a:r>
            <a:r>
              <a:rPr lang="pt-BR" dirty="0" err="1" smtClean="0"/>
              <a:t>FPGAs</a:t>
            </a:r>
            <a:endParaRPr lang="pt-BR" dirty="0" smtClean="0"/>
          </a:p>
          <a:p>
            <a:endParaRPr lang="pt-BR" dirty="0" smtClean="0"/>
          </a:p>
          <a:p>
            <a:r>
              <a:rPr lang="pt-BR" dirty="0" smtClean="0"/>
              <a:t>Arquitetura menos hierárquica</a:t>
            </a:r>
          </a:p>
          <a:p>
            <a:endParaRPr lang="pt-BR" dirty="0" smtClean="0"/>
          </a:p>
          <a:p>
            <a:r>
              <a:rPr lang="pt-BR" dirty="0" smtClean="0"/>
              <a:t>Sistemas </a:t>
            </a:r>
            <a:r>
              <a:rPr lang="pt-BR" dirty="0" err="1" smtClean="0"/>
              <a:t>aero-espaciais</a:t>
            </a:r>
            <a:r>
              <a:rPr lang="pt-BR" dirty="0" smtClean="0"/>
              <a:t>, militares, telecomunicações...</a:t>
            </a:r>
          </a:p>
          <a:p>
            <a:endParaRPr lang="pt-BR" dirty="0"/>
          </a:p>
        </p:txBody>
      </p:sp>
      <p:pic>
        <p:nvPicPr>
          <p:cNvPr id="11" name="Espaço Reservado para Conteúdo 8"/>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808" t="16424" r="47837"/>
          <a:stretch/>
        </p:blipFill>
        <p:spPr>
          <a:xfrm>
            <a:off x="1403648" y="3676774"/>
            <a:ext cx="1686210" cy="1408410"/>
          </a:xfrm>
          <a:prstGeom prst="rect">
            <a:avLst/>
          </a:prstGeom>
        </p:spPr>
      </p:pic>
    </p:spTree>
    <p:extLst>
      <p:ext uri="{BB962C8B-B14F-4D97-AF65-F5344CB8AC3E}">
        <p14:creationId xmlns:p14="http://schemas.microsoft.com/office/powerpoint/2010/main" val="29882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15"/>
          <p:cNvGrpSpPr/>
          <p:nvPr/>
        </p:nvGrpSpPr>
        <p:grpSpPr>
          <a:xfrm>
            <a:off x="395536" y="1556793"/>
            <a:ext cx="3614093" cy="5040560"/>
            <a:chOff x="395536" y="1556793"/>
            <a:chExt cx="3614093" cy="5040560"/>
          </a:xfrm>
        </p:grpSpPr>
        <p:sp>
          <p:nvSpPr>
            <p:cNvPr id="6" name="Retângulo de cantos arredondados 5"/>
            <p:cNvSpPr/>
            <p:nvPr/>
          </p:nvSpPr>
          <p:spPr>
            <a:xfrm rot="5400000">
              <a:off x="-310232" y="3032957"/>
              <a:ext cx="5040560"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r>
                <a:rPr lang="pt-BR" dirty="0" smtClean="0"/>
                <a:t>Módulo</a:t>
              </a:r>
              <a:endParaRPr lang="pt-BR" dirty="0"/>
            </a:p>
          </p:txBody>
        </p:sp>
        <p:sp>
          <p:nvSpPr>
            <p:cNvPr id="11" name="Seta para a direita 10"/>
            <p:cNvSpPr/>
            <p:nvPr/>
          </p:nvSpPr>
          <p:spPr>
            <a:xfrm>
              <a:off x="410468" y="2996952"/>
              <a:ext cx="75546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p:cNvSpPr/>
            <p:nvPr/>
          </p:nvSpPr>
          <p:spPr>
            <a:xfrm>
              <a:off x="395536" y="4293099"/>
              <a:ext cx="75546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a:off x="3254165" y="3622008"/>
              <a:ext cx="75546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 name="Título 1"/>
          <p:cNvSpPr>
            <a:spLocks noGrp="1"/>
          </p:cNvSpPr>
          <p:nvPr>
            <p:ph type="title"/>
          </p:nvPr>
        </p:nvSpPr>
        <p:spPr/>
        <p:txBody>
          <a:bodyPr/>
          <a:lstStyle/>
          <a:p>
            <a:r>
              <a:rPr lang="pt-BR" dirty="0" smtClean="0"/>
              <a:t>Módulos e Tarefas</a:t>
            </a:r>
            <a:endParaRPr lang="pt-BR" dirty="0"/>
          </a:p>
        </p:txBody>
      </p:sp>
      <p:sp>
        <p:nvSpPr>
          <p:cNvPr id="5" name="Espaço Reservado para Conteúdo 4"/>
          <p:cNvSpPr>
            <a:spLocks noGrp="1"/>
          </p:cNvSpPr>
          <p:nvPr>
            <p:ph sz="half" idx="2"/>
          </p:nvPr>
        </p:nvSpPr>
        <p:spPr/>
        <p:txBody>
          <a:bodyPr>
            <a:normAutofit/>
          </a:bodyPr>
          <a:lstStyle/>
          <a:p>
            <a:r>
              <a:rPr lang="en-US" dirty="0" smtClean="0"/>
              <a:t>Um </a:t>
            </a:r>
            <a:r>
              <a:rPr lang="en-US" dirty="0" err="1" smtClean="0"/>
              <a:t>módulo</a:t>
            </a:r>
            <a:r>
              <a:rPr lang="en-US" dirty="0" smtClean="0"/>
              <a:t> é </a:t>
            </a:r>
            <a:r>
              <a:rPr lang="en-US" dirty="0" err="1" smtClean="0"/>
              <a:t>uma</a:t>
            </a:r>
            <a:r>
              <a:rPr lang="en-US" dirty="0" smtClean="0"/>
              <a:t> parte </a:t>
            </a:r>
            <a:r>
              <a:rPr lang="en-US" dirty="0" err="1" smtClean="0"/>
              <a:t>fixa</a:t>
            </a:r>
            <a:endParaRPr lang="en-US" dirty="0" smtClean="0"/>
          </a:p>
          <a:p>
            <a:endParaRPr lang="en-US" dirty="0" smtClean="0"/>
          </a:p>
          <a:p>
            <a:r>
              <a:rPr lang="en-US" dirty="0" err="1" smtClean="0"/>
              <a:t>Tarefas</a:t>
            </a:r>
            <a:r>
              <a:rPr lang="en-US" dirty="0" smtClean="0"/>
              <a:t> </a:t>
            </a:r>
            <a:r>
              <a:rPr lang="en-US" dirty="0" err="1" smtClean="0"/>
              <a:t>são</a:t>
            </a:r>
            <a:r>
              <a:rPr lang="en-US" dirty="0" smtClean="0"/>
              <a:t> </a:t>
            </a:r>
            <a:r>
              <a:rPr lang="en-US" dirty="0" err="1" smtClean="0"/>
              <a:t>diferentes</a:t>
            </a:r>
            <a:r>
              <a:rPr lang="en-US" dirty="0" smtClean="0"/>
              <a:t> </a:t>
            </a:r>
            <a:r>
              <a:rPr lang="en-US" dirty="0" err="1" smtClean="0"/>
              <a:t>formas</a:t>
            </a:r>
            <a:r>
              <a:rPr lang="en-US" dirty="0" smtClean="0"/>
              <a:t>  do </a:t>
            </a:r>
            <a:r>
              <a:rPr lang="en-US" dirty="0" err="1" smtClean="0"/>
              <a:t>módulo</a:t>
            </a:r>
            <a:r>
              <a:rPr lang="en-US" dirty="0" smtClean="0"/>
              <a:t> </a:t>
            </a:r>
            <a:r>
              <a:rPr lang="en-US" dirty="0" err="1" smtClean="0"/>
              <a:t>processar</a:t>
            </a:r>
            <a:r>
              <a:rPr lang="en-US" dirty="0" smtClean="0"/>
              <a:t> um </a:t>
            </a:r>
            <a:r>
              <a:rPr lang="en-US" dirty="0" err="1" smtClean="0"/>
              <a:t>sinal</a:t>
            </a:r>
            <a:endParaRPr lang="en-US" dirty="0" smtClean="0"/>
          </a:p>
          <a:p>
            <a:endParaRPr lang="en-US" dirty="0" smtClean="0"/>
          </a:p>
          <a:p>
            <a:r>
              <a:rPr lang="en-US" dirty="0" smtClean="0"/>
              <a:t>Uma </a:t>
            </a:r>
            <a:r>
              <a:rPr lang="en-US" dirty="0" err="1" smtClean="0"/>
              <a:t>única</a:t>
            </a:r>
            <a:r>
              <a:rPr lang="en-US" dirty="0" smtClean="0"/>
              <a:t> </a:t>
            </a:r>
            <a:r>
              <a:rPr lang="en-US" dirty="0" err="1" smtClean="0"/>
              <a:t>tarefa</a:t>
            </a:r>
            <a:r>
              <a:rPr lang="en-US" dirty="0" smtClean="0"/>
              <a:t> </a:t>
            </a:r>
            <a:r>
              <a:rPr lang="en-US" dirty="0" err="1" smtClean="0"/>
              <a:t>ativa</a:t>
            </a:r>
            <a:r>
              <a:rPr lang="en-US" dirty="0" smtClean="0"/>
              <a:t> </a:t>
            </a:r>
            <a:r>
              <a:rPr lang="en-US" dirty="0" err="1" smtClean="0"/>
              <a:t>por</a:t>
            </a:r>
            <a:r>
              <a:rPr lang="en-US" dirty="0" smtClean="0"/>
              <a:t> </a:t>
            </a:r>
            <a:r>
              <a:rPr lang="en-US" dirty="0" err="1" smtClean="0"/>
              <a:t>vez</a:t>
            </a:r>
            <a:endParaRPr lang="en-US" dirty="0" smtClean="0"/>
          </a:p>
          <a:p>
            <a:endParaRPr lang="pt-BR" dirty="0"/>
          </a:p>
        </p:txBody>
      </p:sp>
      <p:sp>
        <p:nvSpPr>
          <p:cNvPr id="7" name="Triângulo isósceles 6"/>
          <p:cNvSpPr/>
          <p:nvPr/>
        </p:nvSpPr>
        <p:spPr>
          <a:xfrm rot="5400000">
            <a:off x="1438164" y="1891016"/>
            <a:ext cx="1543767" cy="1187513"/>
          </a:xfrm>
          <a:prstGeom prst="triangle">
            <a:avLst>
              <a:gd name="adj" fmla="val 46279"/>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pt-BR" sz="1400" dirty="0" smtClean="0"/>
              <a:t>Tarefa</a:t>
            </a:r>
            <a:endParaRPr lang="pt-BR" sz="1400" dirty="0"/>
          </a:p>
        </p:txBody>
      </p:sp>
      <p:sp>
        <p:nvSpPr>
          <p:cNvPr id="8" name="Elipse 7"/>
          <p:cNvSpPr/>
          <p:nvPr/>
        </p:nvSpPr>
        <p:spPr>
          <a:xfrm rot="5400000">
            <a:off x="1904064" y="3742097"/>
            <a:ext cx="1728192" cy="7920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pt-BR" sz="1400" dirty="0" smtClean="0"/>
              <a:t>Tarefa</a:t>
            </a:r>
            <a:endParaRPr lang="pt-BR" sz="1400" dirty="0"/>
          </a:p>
        </p:txBody>
      </p:sp>
      <p:sp>
        <p:nvSpPr>
          <p:cNvPr id="9" name="Estrela de 5 pontas 8"/>
          <p:cNvSpPr/>
          <p:nvPr/>
        </p:nvSpPr>
        <p:spPr>
          <a:xfrm rot="5400000">
            <a:off x="1193269" y="4662425"/>
            <a:ext cx="1656184" cy="1493597"/>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pt-BR" sz="1400" dirty="0" smtClean="0"/>
              <a:t>Tarefa</a:t>
            </a:r>
            <a:endParaRPr lang="pt-BR" sz="1400" dirty="0"/>
          </a:p>
        </p:txBody>
      </p:sp>
    </p:spTree>
    <p:extLst>
      <p:ext uri="{BB962C8B-B14F-4D97-AF65-F5344CB8AC3E}">
        <p14:creationId xmlns:p14="http://schemas.microsoft.com/office/powerpoint/2010/main" val="18380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a:t>
            </a:r>
            <a:endParaRPr lang="pt-BR" dirty="0"/>
          </a:p>
        </p:txBody>
      </p:sp>
      <p:sp>
        <p:nvSpPr>
          <p:cNvPr id="3" name="Espaço Reservado para Conteúdo 2"/>
          <p:cNvSpPr>
            <a:spLocks noGrp="1"/>
          </p:cNvSpPr>
          <p:nvPr>
            <p:ph idx="1"/>
          </p:nvPr>
        </p:nvSpPr>
        <p:spPr/>
        <p:txBody>
          <a:bodyPr/>
          <a:lstStyle/>
          <a:p>
            <a:r>
              <a:rPr lang="pt-BR" dirty="0" smtClean="0"/>
              <a:t>Tempo de reconfiguração maior que amostragem do sinal</a:t>
            </a:r>
          </a:p>
          <a:p>
            <a:pPr marL="0" indent="0">
              <a:buNone/>
            </a:pPr>
            <a:endParaRPr lang="pt-BR" dirty="0"/>
          </a:p>
          <a:p>
            <a:r>
              <a:rPr lang="en-US" dirty="0" err="1"/>
              <a:t>Mais</a:t>
            </a:r>
            <a:r>
              <a:rPr lang="en-US" dirty="0"/>
              <a:t> de </a:t>
            </a:r>
            <a:r>
              <a:rPr lang="en-US" dirty="0" err="1"/>
              <a:t>uma</a:t>
            </a:r>
            <a:r>
              <a:rPr lang="en-US" dirty="0"/>
              <a:t> </a:t>
            </a:r>
            <a:r>
              <a:rPr lang="en-US" dirty="0" err="1"/>
              <a:t>tarefa</a:t>
            </a:r>
            <a:r>
              <a:rPr lang="en-US" dirty="0"/>
              <a:t> </a:t>
            </a:r>
            <a:r>
              <a:rPr lang="en-US" dirty="0" err="1"/>
              <a:t>carregada</a:t>
            </a:r>
            <a:r>
              <a:rPr lang="en-US" dirty="0"/>
              <a:t> </a:t>
            </a:r>
            <a:r>
              <a:rPr lang="en-US" dirty="0" err="1"/>
              <a:t>em</a:t>
            </a:r>
            <a:r>
              <a:rPr lang="en-US" dirty="0"/>
              <a:t> um </a:t>
            </a:r>
            <a:r>
              <a:rPr lang="en-US" dirty="0" err="1"/>
              <a:t>módulo</a:t>
            </a:r>
            <a:r>
              <a:rPr lang="en-US" dirty="0"/>
              <a:t>, </a:t>
            </a:r>
            <a:r>
              <a:rPr lang="en-US" dirty="0" err="1"/>
              <a:t>consumindo</a:t>
            </a:r>
            <a:r>
              <a:rPr lang="pt-BR" dirty="0"/>
              <a:t> </a:t>
            </a:r>
            <a:r>
              <a:rPr lang="pt-BR" dirty="0" smtClean="0"/>
              <a:t>área</a:t>
            </a:r>
          </a:p>
          <a:p>
            <a:endParaRPr lang="pt-BR" dirty="0" smtClean="0"/>
          </a:p>
          <a:p>
            <a:r>
              <a:rPr lang="pt-BR" dirty="0" smtClean="0"/>
              <a:t>Natureza real-time do sinal</a:t>
            </a:r>
            <a:endParaRPr lang="pt-BR" dirty="0"/>
          </a:p>
          <a:p>
            <a:endParaRPr lang="pt-BR" dirty="0"/>
          </a:p>
        </p:txBody>
      </p:sp>
    </p:spTree>
    <p:extLst>
      <p:ext uri="{BB962C8B-B14F-4D97-AF65-F5344CB8AC3E}">
        <p14:creationId xmlns:p14="http://schemas.microsoft.com/office/powerpoint/2010/main" val="7259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Arquitetura de Reconfiguração</a:t>
            </a:r>
            <a:endParaRPr lang="pt-BR" dirty="0"/>
          </a:p>
        </p:txBody>
      </p:sp>
      <p:sp>
        <p:nvSpPr>
          <p:cNvPr id="5" name="Espaço Reservado para Conteúdo 4"/>
          <p:cNvSpPr>
            <a:spLocks noGrp="1"/>
          </p:cNvSpPr>
          <p:nvPr>
            <p:ph sz="half" idx="2"/>
          </p:nvPr>
        </p:nvSpPr>
        <p:spPr/>
        <p:txBody>
          <a:bodyPr/>
          <a:lstStyle/>
          <a:p>
            <a:r>
              <a:rPr lang="pt-BR" dirty="0" smtClean="0"/>
              <a:t>Módulos fixos, com áreas para reconfiguração</a:t>
            </a:r>
          </a:p>
          <a:p>
            <a:endParaRPr lang="pt-BR" dirty="0" smtClean="0"/>
          </a:p>
          <a:p>
            <a:r>
              <a:rPr lang="pt-BR" dirty="0" smtClean="0"/>
              <a:t>Tarefas são chaveadas</a:t>
            </a:r>
          </a:p>
          <a:p>
            <a:endParaRPr lang="pt-BR" dirty="0" smtClean="0"/>
          </a:p>
          <a:p>
            <a:r>
              <a:rPr lang="pt-BR" dirty="0" smtClean="0"/>
              <a:t>Busca antecipada de tarefas</a:t>
            </a:r>
            <a:endParaRPr lang="pt-B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16831"/>
            <a:ext cx="38481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971600" y="2204864"/>
            <a:ext cx="2016224" cy="208823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de cantos arredondados 7"/>
          <p:cNvSpPr/>
          <p:nvPr/>
        </p:nvSpPr>
        <p:spPr>
          <a:xfrm>
            <a:off x="568276" y="3717032"/>
            <a:ext cx="2016224" cy="136815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1835696" y="2225328"/>
            <a:ext cx="1202730" cy="208823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439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6" grpId="1" animBg="1"/>
      <p:bldP spid="8" grpId="0" animBg="1"/>
      <p:bldP spid="8" grpId="1"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Arquitetura de Reconfiguração</a:t>
            </a:r>
            <a:endParaRPr lang="pt-BR" dirty="0"/>
          </a:p>
        </p:txBody>
      </p:sp>
      <p:sp>
        <p:nvSpPr>
          <p:cNvPr id="5" name="Espaço Reservado para Conteúdo 4"/>
          <p:cNvSpPr>
            <a:spLocks noGrp="1"/>
          </p:cNvSpPr>
          <p:nvPr>
            <p:ph sz="half" idx="2"/>
          </p:nvPr>
        </p:nvSpPr>
        <p:spPr/>
        <p:txBody>
          <a:bodyPr>
            <a:normAutofit lnSpcReduction="10000"/>
          </a:bodyPr>
          <a:lstStyle/>
          <a:p>
            <a:r>
              <a:rPr lang="pt-BR" dirty="0" smtClean="0"/>
              <a:t>Controle carrega as tarefas</a:t>
            </a:r>
          </a:p>
          <a:p>
            <a:endParaRPr lang="pt-BR" dirty="0"/>
          </a:p>
          <a:p>
            <a:r>
              <a:rPr lang="pt-BR" dirty="0" smtClean="0"/>
              <a:t>Sistema de comunicação</a:t>
            </a:r>
          </a:p>
          <a:p>
            <a:endParaRPr lang="pt-BR" dirty="0" smtClean="0"/>
          </a:p>
          <a:p>
            <a:r>
              <a:rPr lang="pt-BR" dirty="0" smtClean="0"/>
              <a:t>Conversores A/D e D/A</a:t>
            </a:r>
          </a:p>
          <a:p>
            <a:endParaRPr lang="pt-BR" dirty="0" smtClean="0"/>
          </a:p>
          <a:p>
            <a:r>
              <a:rPr lang="pt-BR" dirty="0" smtClean="0"/>
              <a:t>Interface de rede (fora do chip)</a:t>
            </a:r>
            <a:endParaRPr lang="pt-B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16831"/>
            <a:ext cx="38481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539552" y="1899195"/>
            <a:ext cx="3848100" cy="52169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de cantos arredondados 6"/>
          <p:cNvSpPr/>
          <p:nvPr/>
        </p:nvSpPr>
        <p:spPr>
          <a:xfrm>
            <a:off x="539552" y="2204864"/>
            <a:ext cx="648072" cy="208823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de cantos arredondados 7"/>
          <p:cNvSpPr/>
          <p:nvPr/>
        </p:nvSpPr>
        <p:spPr>
          <a:xfrm>
            <a:off x="3720704" y="2204864"/>
            <a:ext cx="648072" cy="208823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2771800" y="2204864"/>
            <a:ext cx="1152128" cy="208823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3541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500"/>
                                        <p:tgtEl>
                                          <p:spTgt spid="5">
                                            <p:txEl>
                                              <p:pRg st="6" end="6"/>
                                            </p:txEl>
                                          </p:spTgt>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6" grpId="1" animBg="1"/>
      <p:bldP spid="7" grpId="0" animBg="1"/>
      <p:bldP spid="7" grpId="1" animBg="1"/>
      <p:bldP spid="8" grpId="0"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Arquitetura de Reconfiguração</a:t>
            </a:r>
            <a:endParaRPr lang="pt-BR" dirty="0"/>
          </a:p>
        </p:txBody>
      </p:sp>
      <p:sp>
        <p:nvSpPr>
          <p:cNvPr id="5" name="Espaço Reservado para Conteúdo 4"/>
          <p:cNvSpPr>
            <a:spLocks noGrp="1"/>
          </p:cNvSpPr>
          <p:nvPr>
            <p:ph sz="half" idx="2"/>
          </p:nvPr>
        </p:nvSpPr>
        <p:spPr/>
        <p:txBody>
          <a:bodyPr>
            <a:normAutofit fontScale="92500" lnSpcReduction="10000"/>
          </a:bodyPr>
          <a:lstStyle/>
          <a:p>
            <a:r>
              <a:rPr lang="pt-BR" dirty="0" smtClean="0"/>
              <a:t>T-</a:t>
            </a:r>
            <a:r>
              <a:rPr lang="pt-BR" dirty="0" err="1" smtClean="0"/>
              <a:t>Marker</a:t>
            </a:r>
            <a:r>
              <a:rPr lang="pt-BR" smtClean="0"/>
              <a:t> - Identificadores </a:t>
            </a:r>
            <a:r>
              <a:rPr lang="pt-BR" dirty="0" smtClean="0"/>
              <a:t>globais para todas as tarefas</a:t>
            </a:r>
          </a:p>
          <a:p>
            <a:endParaRPr lang="pt-BR" dirty="0"/>
          </a:p>
          <a:p>
            <a:r>
              <a:rPr lang="pt-BR" dirty="0" smtClean="0"/>
              <a:t>Module-FSM</a:t>
            </a:r>
            <a:r>
              <a:rPr lang="pt-BR" dirty="0"/>
              <a:t> </a:t>
            </a:r>
            <a:r>
              <a:rPr lang="pt-BR" dirty="0" smtClean="0"/>
              <a:t>– para uma dada condição, uma tarefa é carregada</a:t>
            </a:r>
          </a:p>
          <a:p>
            <a:endParaRPr lang="pt-BR" dirty="0"/>
          </a:p>
          <a:p>
            <a:r>
              <a:rPr lang="pt-BR" dirty="0" err="1" smtClean="0"/>
              <a:t>Task</a:t>
            </a:r>
            <a:r>
              <a:rPr lang="pt-BR" dirty="0" smtClean="0"/>
              <a:t>-FSM – apenas uma tarefa por módulo pode estar ativa</a:t>
            </a:r>
            <a:endParaRPr lang="pt-B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628800"/>
            <a:ext cx="25812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006" y="3717032"/>
            <a:ext cx="34385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95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Arquitetura de Reconfiguração</a:t>
            </a:r>
          </a:p>
        </p:txBody>
      </p:sp>
      <p:sp>
        <p:nvSpPr>
          <p:cNvPr id="4" name="Espaço Reservado para Conteúdo 3"/>
          <p:cNvSpPr>
            <a:spLocks noGrp="1"/>
          </p:cNvSpPr>
          <p:nvPr>
            <p:ph idx="1"/>
          </p:nvPr>
        </p:nvSpPr>
        <p:spPr/>
        <p:txBody>
          <a:bodyPr/>
          <a:lstStyle/>
          <a:p>
            <a:r>
              <a:rPr lang="en-US" dirty="0" err="1" smtClean="0"/>
              <a:t>Tarefas</a:t>
            </a:r>
            <a:r>
              <a:rPr lang="en-US" dirty="0" smtClean="0"/>
              <a:t> e </a:t>
            </a:r>
            <a:r>
              <a:rPr lang="en-US" dirty="0" err="1" smtClean="0"/>
              <a:t>reconfiguração</a:t>
            </a:r>
            <a:r>
              <a:rPr lang="en-US" dirty="0" smtClean="0"/>
              <a:t> </a:t>
            </a:r>
            <a:r>
              <a:rPr lang="en-US" dirty="0" err="1" smtClean="0"/>
              <a:t>levam</a:t>
            </a:r>
            <a:r>
              <a:rPr lang="en-US" dirty="0" smtClean="0"/>
              <a:t> </a:t>
            </a:r>
            <a:r>
              <a:rPr lang="en-US" dirty="0" err="1" smtClean="0"/>
              <a:t>em</a:t>
            </a:r>
            <a:r>
              <a:rPr lang="en-US" dirty="0" smtClean="0"/>
              <a:t> </a:t>
            </a:r>
            <a:r>
              <a:rPr lang="en-US" dirty="0" err="1" smtClean="0"/>
              <a:t>conta</a:t>
            </a:r>
            <a:r>
              <a:rPr lang="en-US" dirty="0" smtClean="0"/>
              <a:t> a </a:t>
            </a:r>
            <a:r>
              <a:rPr lang="en-US" dirty="0" err="1" smtClean="0"/>
              <a:t>natureza</a:t>
            </a:r>
            <a:r>
              <a:rPr lang="en-US" dirty="0" smtClean="0"/>
              <a:t> de tempo real do </a:t>
            </a:r>
            <a:r>
              <a:rPr lang="en-US" dirty="0" err="1" smtClean="0"/>
              <a:t>sinal</a:t>
            </a:r>
            <a:endParaRPr lang="en-US" dirty="0" smtClean="0"/>
          </a:p>
          <a:p>
            <a:endParaRPr lang="en-US" dirty="0" smtClean="0"/>
          </a:p>
          <a:p>
            <a:r>
              <a:rPr lang="pt-BR" dirty="0"/>
              <a:t>Economia de </a:t>
            </a:r>
            <a:r>
              <a:rPr lang="pt-BR" dirty="0" smtClean="0"/>
              <a:t>área</a:t>
            </a:r>
          </a:p>
          <a:p>
            <a:endParaRPr lang="pt-BR" dirty="0"/>
          </a:p>
          <a:p>
            <a:r>
              <a:rPr lang="pt-BR" dirty="0"/>
              <a:t>Aumento de </a:t>
            </a:r>
            <a:r>
              <a:rPr lang="pt-BR" dirty="0" smtClean="0"/>
              <a:t>desempenho (tudo implementado em hardware)</a:t>
            </a:r>
            <a:endParaRPr lang="pt-BR" dirty="0"/>
          </a:p>
          <a:p>
            <a:endParaRPr lang="pt-BR" dirty="0"/>
          </a:p>
        </p:txBody>
      </p:sp>
    </p:spTree>
    <p:extLst>
      <p:ext uri="{BB962C8B-B14F-4D97-AF65-F5344CB8AC3E}">
        <p14:creationId xmlns:p14="http://schemas.microsoft.com/office/powerpoint/2010/main" val="27427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Arquitetura de Reconfiguração</a:t>
            </a:r>
          </a:p>
        </p:txBody>
      </p:sp>
      <p:sp>
        <p:nvSpPr>
          <p:cNvPr id="3" name="Espaço Reservado para Conteúdo 2"/>
          <p:cNvSpPr>
            <a:spLocks noGrp="1"/>
          </p:cNvSpPr>
          <p:nvPr>
            <p:ph idx="1"/>
          </p:nvPr>
        </p:nvSpPr>
        <p:spPr/>
        <p:txBody>
          <a:bodyPr>
            <a:normAutofit/>
          </a:bodyPr>
          <a:lstStyle/>
          <a:p>
            <a:r>
              <a:rPr lang="pt-BR" dirty="0" smtClean="0"/>
              <a:t>Conexão entre os níveis mais altos de controle e o controle de tempo real</a:t>
            </a:r>
          </a:p>
          <a:p>
            <a:endParaRPr lang="en-US" dirty="0" smtClean="0"/>
          </a:p>
          <a:p>
            <a:r>
              <a:rPr lang="en-US" dirty="0" smtClean="0"/>
              <a:t>O </a:t>
            </a:r>
            <a:r>
              <a:rPr lang="en-US" dirty="0" err="1" smtClean="0"/>
              <a:t>controle</a:t>
            </a:r>
            <a:r>
              <a:rPr lang="en-US" dirty="0" smtClean="0"/>
              <a:t> </a:t>
            </a:r>
            <a:r>
              <a:rPr lang="en-US" dirty="0" err="1" smtClean="0"/>
              <a:t>geral</a:t>
            </a:r>
            <a:r>
              <a:rPr lang="en-US" dirty="0" smtClean="0"/>
              <a:t> </a:t>
            </a:r>
            <a:r>
              <a:rPr lang="en-US" dirty="0" err="1" smtClean="0"/>
              <a:t>inicia</a:t>
            </a:r>
            <a:r>
              <a:rPr lang="en-US" dirty="0" smtClean="0"/>
              <a:t> e </a:t>
            </a:r>
            <a:r>
              <a:rPr lang="en-US" dirty="0" err="1" smtClean="0"/>
              <a:t>controla</a:t>
            </a:r>
            <a:r>
              <a:rPr lang="en-US" dirty="0" smtClean="0"/>
              <a:t> a </a:t>
            </a:r>
            <a:r>
              <a:rPr lang="en-US" dirty="0" err="1" smtClean="0"/>
              <a:t>reconfiguração</a:t>
            </a:r>
            <a:endParaRPr lang="en-US" dirty="0" smtClean="0"/>
          </a:p>
          <a:p>
            <a:endParaRPr lang="en-US" dirty="0" smtClean="0"/>
          </a:p>
          <a:p>
            <a:r>
              <a:rPr lang="en-US" dirty="0" err="1" smtClean="0"/>
              <a:t>Também</a:t>
            </a:r>
            <a:r>
              <a:rPr lang="en-US" dirty="0" smtClean="0"/>
              <a:t> </a:t>
            </a:r>
            <a:r>
              <a:rPr lang="en-US" dirty="0" err="1" smtClean="0"/>
              <a:t>implementa</a:t>
            </a:r>
            <a:r>
              <a:rPr lang="en-US" dirty="0" smtClean="0"/>
              <a:t> </a:t>
            </a:r>
            <a:r>
              <a:rPr lang="en-US" dirty="0" err="1" smtClean="0"/>
              <a:t>acesso</a:t>
            </a:r>
            <a:r>
              <a:rPr lang="en-US" dirty="0" smtClean="0"/>
              <a:t> a </a:t>
            </a:r>
            <a:r>
              <a:rPr lang="en-US" dirty="0" err="1" smtClean="0"/>
              <a:t>memória</a:t>
            </a:r>
            <a:endParaRPr lang="pt-BR" dirty="0"/>
          </a:p>
        </p:txBody>
      </p:sp>
    </p:spTree>
    <p:extLst>
      <p:ext uri="{BB962C8B-B14F-4D97-AF65-F5344CB8AC3E}">
        <p14:creationId xmlns:p14="http://schemas.microsoft.com/office/powerpoint/2010/main" val="4695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Comunicação </a:t>
            </a:r>
            <a:r>
              <a:rPr lang="pt-BR" dirty="0" err="1" smtClean="0"/>
              <a:t>On</a:t>
            </a:r>
            <a:r>
              <a:rPr lang="pt-BR" dirty="0" smtClean="0"/>
              <a:t>-Chip e</a:t>
            </a:r>
            <a:br>
              <a:rPr lang="pt-BR" dirty="0" smtClean="0"/>
            </a:br>
            <a:r>
              <a:rPr lang="pt-BR" dirty="0" smtClean="0"/>
              <a:t>Off-Chip</a:t>
            </a:r>
            <a:endParaRPr lang="pt-BR" dirty="0"/>
          </a:p>
        </p:txBody>
      </p:sp>
      <p:sp>
        <p:nvSpPr>
          <p:cNvPr id="3" name="Espaço Reservado para Texto 2"/>
          <p:cNvSpPr>
            <a:spLocks noGrp="1"/>
          </p:cNvSpPr>
          <p:nvPr>
            <p:ph type="body" idx="1"/>
          </p:nvPr>
        </p:nvSpPr>
        <p:spPr/>
        <p:txBody>
          <a:bodyPr/>
          <a:lstStyle/>
          <a:p>
            <a:r>
              <a:rPr lang="pt-BR" dirty="0" smtClean="0"/>
              <a:t>Severino Barros</a:t>
            </a:r>
            <a:endParaRPr lang="pt-BR" dirty="0"/>
          </a:p>
        </p:txBody>
      </p:sp>
    </p:spTree>
    <p:extLst>
      <p:ext uri="{BB962C8B-B14F-4D97-AF65-F5344CB8AC3E}">
        <p14:creationId xmlns:p14="http://schemas.microsoft.com/office/powerpoint/2010/main" val="1554381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457200" y="148132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err="1" smtClean="0"/>
              <a:t>On-chip</a:t>
            </a:r>
            <a:endParaRPr lang="pt-BR" dirty="0" smtClean="0"/>
          </a:p>
          <a:p>
            <a:pPr lvl="1"/>
            <a:r>
              <a:rPr lang="pt-BR" dirty="0" smtClean="0"/>
              <a:t>Reconfiguração e processamento de sinais</a:t>
            </a:r>
          </a:p>
          <a:p>
            <a:pPr lvl="1"/>
            <a:r>
              <a:rPr lang="pt-BR" dirty="0" smtClean="0"/>
              <a:t>Distribui sinais</a:t>
            </a:r>
          </a:p>
          <a:p>
            <a:pPr lvl="1"/>
            <a:r>
              <a:rPr lang="pt-BR" dirty="0" smtClean="0"/>
              <a:t>Interliga módulos</a:t>
            </a:r>
          </a:p>
          <a:p>
            <a:pPr lvl="1"/>
            <a:r>
              <a:rPr lang="pt-BR" dirty="0" smtClean="0"/>
              <a:t>Módulo de controle geral</a:t>
            </a:r>
          </a:p>
          <a:p>
            <a:pPr lvl="2"/>
            <a:r>
              <a:rPr lang="pt-BR" dirty="0" smtClean="0"/>
              <a:t>Possui </a:t>
            </a:r>
            <a:r>
              <a:rPr lang="pt-BR" dirty="0" err="1" smtClean="0"/>
              <a:t>watchdogs</a:t>
            </a:r>
            <a:r>
              <a:rPr lang="pt-BR" dirty="0" smtClean="0"/>
              <a:t> – reenvia os dados em caso de algum distúrbio</a:t>
            </a:r>
            <a:endParaRPr lang="pt-BR" dirty="0"/>
          </a:p>
        </p:txBody>
      </p:sp>
      <p:sp>
        <p:nvSpPr>
          <p:cNvPr id="3" name="Título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pt-BR" smtClean="0"/>
              <a:t>Entrada e Saída</a:t>
            </a:r>
            <a:endParaRPr lang="pt-BR" dirty="0"/>
          </a:p>
        </p:txBody>
      </p:sp>
    </p:spTree>
    <p:extLst>
      <p:ext uri="{BB962C8B-B14F-4D97-AF65-F5344CB8AC3E}">
        <p14:creationId xmlns:p14="http://schemas.microsoft.com/office/powerpoint/2010/main" val="4154885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Motivação</a:t>
            </a:r>
            <a:endParaRPr lang="pt-BR" dirty="0"/>
          </a:p>
        </p:txBody>
      </p:sp>
      <p:sp>
        <p:nvSpPr>
          <p:cNvPr id="5" name="Espaço Reservado para Texto 4"/>
          <p:cNvSpPr>
            <a:spLocks noGrp="1"/>
          </p:cNvSpPr>
          <p:nvPr>
            <p:ph type="body" idx="1"/>
          </p:nvPr>
        </p:nvSpPr>
        <p:spPr/>
        <p:txBody>
          <a:bodyPr/>
          <a:lstStyle/>
          <a:p>
            <a:r>
              <a:rPr lang="pt-BR" dirty="0" smtClean="0"/>
              <a:t>Camila </a:t>
            </a:r>
            <a:r>
              <a:rPr lang="pt-BR" dirty="0" err="1" smtClean="0"/>
              <a:t>Ascendina</a:t>
            </a:r>
            <a:endParaRPr lang="pt-BR" dirty="0"/>
          </a:p>
        </p:txBody>
      </p:sp>
    </p:spTree>
    <p:extLst>
      <p:ext uri="{BB962C8B-B14F-4D97-AF65-F5344CB8AC3E}">
        <p14:creationId xmlns:p14="http://schemas.microsoft.com/office/powerpoint/2010/main" val="2743133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457200" y="148132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smtClean="0"/>
              <a:t>Para o sistema de comunicação </a:t>
            </a:r>
          </a:p>
          <a:p>
            <a:pPr lvl="1"/>
            <a:r>
              <a:rPr lang="pt-BR" dirty="0" smtClean="0"/>
              <a:t>Todos os </a:t>
            </a:r>
            <a:r>
              <a:rPr lang="pt-BR" dirty="0" smtClean="0"/>
              <a:t>módulos </a:t>
            </a:r>
            <a:r>
              <a:rPr lang="pt-BR" dirty="0" smtClean="0"/>
              <a:t>que estiverem ligados terão um registrador de deslocamento (shift-</a:t>
            </a:r>
            <a:r>
              <a:rPr lang="pt-BR" dirty="0" err="1" smtClean="0"/>
              <a:t>register</a:t>
            </a:r>
            <a:r>
              <a:rPr lang="pt-BR" dirty="0" smtClean="0"/>
              <a:t>).</a:t>
            </a:r>
          </a:p>
          <a:p>
            <a:pPr lvl="1"/>
            <a:r>
              <a:rPr lang="pt-BR" dirty="0" smtClean="0"/>
              <a:t>As mensagens – frames – são enviados através do </a:t>
            </a:r>
            <a:r>
              <a:rPr lang="pt-BR" dirty="0" err="1" smtClean="0"/>
              <a:t>shift-register</a:t>
            </a:r>
            <a:endParaRPr lang="pt-BR" dirty="0" smtClean="0"/>
          </a:p>
          <a:p>
            <a:pPr lvl="1">
              <a:buFont typeface="Arial" pitchFamily="34" charset="0"/>
              <a:buNone/>
            </a:pPr>
            <a:endParaRPr lang="pt-BR" dirty="0"/>
          </a:p>
        </p:txBody>
      </p:sp>
      <p:sp>
        <p:nvSpPr>
          <p:cNvPr id="3" name="Título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pt-BR" smtClean="0"/>
              <a:t>Entrada e Saída</a:t>
            </a:r>
            <a:endParaRPr lang="pt-BR" dirty="0"/>
          </a:p>
        </p:txBody>
      </p:sp>
      <p:sp>
        <p:nvSpPr>
          <p:cNvPr id="4" name="Retângulo 3"/>
          <p:cNvSpPr/>
          <p:nvPr/>
        </p:nvSpPr>
        <p:spPr>
          <a:xfrm>
            <a:off x="611560" y="4077072"/>
            <a:ext cx="720080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Sistema de Comunicação</a:t>
            </a:r>
            <a:endParaRPr lang="pt-BR" dirty="0"/>
          </a:p>
        </p:txBody>
      </p:sp>
      <p:sp>
        <p:nvSpPr>
          <p:cNvPr id="5" name="Retângulo 4"/>
          <p:cNvSpPr/>
          <p:nvPr/>
        </p:nvSpPr>
        <p:spPr>
          <a:xfrm>
            <a:off x="1475656" y="5877272"/>
            <a:ext cx="1800200" cy="7200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err="1" smtClean="0"/>
              <a:t>Slot</a:t>
            </a:r>
            <a:r>
              <a:rPr lang="pt-BR" sz="1600" dirty="0" smtClean="0"/>
              <a:t> </a:t>
            </a:r>
          </a:p>
          <a:p>
            <a:pPr algn="ctr"/>
            <a:r>
              <a:rPr lang="pt-BR" sz="1600" dirty="0" smtClean="0"/>
              <a:t>Reconfigurável 1</a:t>
            </a:r>
            <a:endParaRPr lang="pt-BR" sz="1600" dirty="0"/>
          </a:p>
        </p:txBody>
      </p:sp>
      <p:sp>
        <p:nvSpPr>
          <p:cNvPr id="6" name="Retângulo 5"/>
          <p:cNvSpPr/>
          <p:nvPr/>
        </p:nvSpPr>
        <p:spPr>
          <a:xfrm>
            <a:off x="3275856" y="5877272"/>
            <a:ext cx="1728192"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err="1" smtClean="0"/>
              <a:t>Slot</a:t>
            </a:r>
            <a:r>
              <a:rPr lang="pt-BR" sz="1600" dirty="0" smtClean="0"/>
              <a:t> </a:t>
            </a:r>
            <a:r>
              <a:rPr lang="pt-BR" sz="1600" dirty="0" err="1" smtClean="0"/>
              <a:t>Reconfigurável</a:t>
            </a:r>
            <a:r>
              <a:rPr lang="pt-BR" sz="1600" dirty="0" smtClean="0"/>
              <a:t> 2</a:t>
            </a:r>
            <a:endParaRPr lang="pt-BR" sz="1600" dirty="0"/>
          </a:p>
        </p:txBody>
      </p:sp>
      <p:sp>
        <p:nvSpPr>
          <p:cNvPr id="7" name="Retângulo 6"/>
          <p:cNvSpPr/>
          <p:nvPr/>
        </p:nvSpPr>
        <p:spPr>
          <a:xfrm>
            <a:off x="5004048" y="5877272"/>
            <a:ext cx="1944216" cy="72008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Controle Geral</a:t>
            </a:r>
            <a:endParaRPr lang="pt-BR" dirty="0"/>
          </a:p>
        </p:txBody>
      </p:sp>
      <p:sp>
        <p:nvSpPr>
          <p:cNvPr id="8" name="Retângulo 7"/>
          <p:cNvSpPr/>
          <p:nvPr/>
        </p:nvSpPr>
        <p:spPr>
          <a:xfrm>
            <a:off x="1547664" y="5085184"/>
            <a:ext cx="1728192" cy="28803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err="1" smtClean="0"/>
              <a:t>Shift</a:t>
            </a:r>
            <a:r>
              <a:rPr lang="pt-BR" sz="1600" dirty="0" smtClean="0"/>
              <a:t> 1</a:t>
            </a:r>
            <a:endParaRPr lang="pt-BR" sz="1600" dirty="0"/>
          </a:p>
        </p:txBody>
      </p:sp>
      <p:sp>
        <p:nvSpPr>
          <p:cNvPr id="9" name="Retângulo 8"/>
          <p:cNvSpPr/>
          <p:nvPr/>
        </p:nvSpPr>
        <p:spPr>
          <a:xfrm>
            <a:off x="3275856" y="5085184"/>
            <a:ext cx="1728192" cy="28803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err="1" smtClean="0"/>
              <a:t>Shift</a:t>
            </a:r>
            <a:r>
              <a:rPr lang="pt-BR" sz="1600" dirty="0" smtClean="0"/>
              <a:t> 2</a:t>
            </a:r>
            <a:endParaRPr lang="pt-BR" sz="1600" dirty="0"/>
          </a:p>
        </p:txBody>
      </p:sp>
      <p:sp>
        <p:nvSpPr>
          <p:cNvPr id="10" name="Retângulo 9"/>
          <p:cNvSpPr/>
          <p:nvPr/>
        </p:nvSpPr>
        <p:spPr>
          <a:xfrm>
            <a:off x="5004048" y="5085184"/>
            <a:ext cx="1944216" cy="28803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err="1" smtClean="0"/>
              <a:t>Shift</a:t>
            </a:r>
            <a:r>
              <a:rPr lang="pt-BR" sz="1600" dirty="0" smtClean="0"/>
              <a:t> 3</a:t>
            </a:r>
            <a:endParaRPr lang="pt-BR" sz="1600" dirty="0"/>
          </a:p>
        </p:txBody>
      </p:sp>
      <p:sp>
        <p:nvSpPr>
          <p:cNvPr id="16" name="Seta para a direita 15"/>
          <p:cNvSpPr/>
          <p:nvPr/>
        </p:nvSpPr>
        <p:spPr>
          <a:xfrm>
            <a:off x="3059832" y="5229200"/>
            <a:ext cx="360040"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p:cNvSpPr/>
          <p:nvPr/>
        </p:nvSpPr>
        <p:spPr>
          <a:xfrm>
            <a:off x="4788024" y="5229200"/>
            <a:ext cx="360040" cy="4571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Seta para cima e para baixo 17"/>
          <p:cNvSpPr/>
          <p:nvPr/>
        </p:nvSpPr>
        <p:spPr>
          <a:xfrm>
            <a:off x="2339752" y="5373216"/>
            <a:ext cx="144016" cy="504056"/>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eta para cima e para baixo 18"/>
          <p:cNvSpPr/>
          <p:nvPr/>
        </p:nvSpPr>
        <p:spPr>
          <a:xfrm>
            <a:off x="4067944" y="5373216"/>
            <a:ext cx="144016" cy="504056"/>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Seta para cima e para baixo 19"/>
          <p:cNvSpPr/>
          <p:nvPr/>
        </p:nvSpPr>
        <p:spPr>
          <a:xfrm>
            <a:off x="5868144" y="5373216"/>
            <a:ext cx="144016" cy="504056"/>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590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6" grpId="0" animBg="1"/>
      <p:bldP spid="17" grpId="0" animBg="1"/>
      <p:bldP spid="18"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457200" y="148132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smtClean="0"/>
              <a:t>Para o sistema de comunicação </a:t>
            </a:r>
          </a:p>
          <a:p>
            <a:pPr lvl="1"/>
            <a:r>
              <a:rPr lang="pt-BR" dirty="0" smtClean="0"/>
              <a:t>Para a ativação de uma tarefa, um </a:t>
            </a:r>
            <a:r>
              <a:rPr lang="pt-BR" dirty="0" err="1" smtClean="0"/>
              <a:t>T-Marker</a:t>
            </a:r>
            <a:r>
              <a:rPr lang="pt-BR" dirty="0" smtClean="0"/>
              <a:t> é enviado para todos os </a:t>
            </a:r>
            <a:r>
              <a:rPr lang="pt-BR" dirty="0" err="1" smtClean="0"/>
              <a:t>slots</a:t>
            </a:r>
            <a:endParaRPr lang="pt-BR" dirty="0" smtClean="0"/>
          </a:p>
          <a:p>
            <a:pPr lvl="1"/>
            <a:r>
              <a:rPr lang="pt-BR" dirty="0" smtClean="0"/>
              <a:t>É feita uma comparação em cada </a:t>
            </a:r>
            <a:r>
              <a:rPr lang="pt-BR" dirty="0" err="1" smtClean="0"/>
              <a:t>slot</a:t>
            </a:r>
            <a:r>
              <a:rPr lang="pt-BR" dirty="0" smtClean="0"/>
              <a:t>, para reconhecer o </a:t>
            </a:r>
            <a:r>
              <a:rPr lang="pt-BR" dirty="0" err="1" smtClean="0"/>
              <a:t>T-Marker</a:t>
            </a:r>
            <a:r>
              <a:rPr lang="pt-BR" dirty="0" smtClean="0"/>
              <a:t> correspondente (</a:t>
            </a:r>
            <a:r>
              <a:rPr lang="pt-BR" dirty="0" err="1" smtClean="0"/>
              <a:t>hard</a:t>
            </a:r>
            <a:r>
              <a:rPr lang="pt-BR" dirty="0" smtClean="0"/>
              <a:t> </a:t>
            </a:r>
            <a:r>
              <a:rPr lang="pt-BR" dirty="0" err="1" smtClean="0"/>
              <a:t>coded</a:t>
            </a:r>
            <a:r>
              <a:rPr lang="pt-BR" dirty="0" smtClean="0"/>
              <a:t>)</a:t>
            </a:r>
          </a:p>
          <a:p>
            <a:pPr>
              <a:buNone/>
            </a:pPr>
            <a:endParaRPr lang="pt-BR" dirty="0" smtClean="0"/>
          </a:p>
          <a:p>
            <a:pPr lvl="1"/>
            <a:endParaRPr lang="pt-BR" dirty="0" smtClean="0"/>
          </a:p>
          <a:p>
            <a:pPr lvl="1">
              <a:buNone/>
            </a:pPr>
            <a:endParaRPr lang="pt-BR" dirty="0" smtClean="0"/>
          </a:p>
        </p:txBody>
      </p:sp>
      <p:sp>
        <p:nvSpPr>
          <p:cNvPr id="3" name="Título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pt-BR" smtClean="0"/>
              <a:t>Entrada e Saída</a:t>
            </a:r>
            <a:endParaRPr lang="pt-BR" dirty="0"/>
          </a:p>
        </p:txBody>
      </p:sp>
    </p:spTree>
    <p:extLst>
      <p:ext uri="{BB962C8B-B14F-4D97-AF65-F5344CB8AC3E}">
        <p14:creationId xmlns:p14="http://schemas.microsoft.com/office/powerpoint/2010/main" val="3959027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457200" y="148132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smtClean="0"/>
              <a:t>A comunicação entre </a:t>
            </a:r>
            <a:r>
              <a:rPr lang="pt-BR" dirty="0" err="1" smtClean="0"/>
              <a:t>slots</a:t>
            </a:r>
            <a:r>
              <a:rPr lang="pt-BR" dirty="0" smtClean="0"/>
              <a:t> precisa ser imune à reconfiguração</a:t>
            </a:r>
          </a:p>
          <a:p>
            <a:pPr lvl="1"/>
            <a:r>
              <a:rPr lang="pt-BR" dirty="0" smtClean="0"/>
              <a:t>Mesmo  se um </a:t>
            </a:r>
            <a:r>
              <a:rPr lang="pt-BR" dirty="0" err="1" smtClean="0"/>
              <a:t>slot</a:t>
            </a:r>
            <a:r>
              <a:rPr lang="pt-BR" dirty="0" smtClean="0"/>
              <a:t> estiver em </a:t>
            </a:r>
            <a:r>
              <a:rPr lang="pt-BR" i="1" dirty="0" err="1" smtClean="0"/>
              <a:t>under</a:t>
            </a:r>
            <a:r>
              <a:rPr lang="pt-BR" i="1" dirty="0" smtClean="0"/>
              <a:t> </a:t>
            </a:r>
            <a:r>
              <a:rPr lang="pt-BR" i="1" dirty="0" err="1" smtClean="0"/>
              <a:t>reconfiguration</a:t>
            </a:r>
            <a:endParaRPr lang="pt-BR" dirty="0" smtClean="0"/>
          </a:p>
          <a:p>
            <a:pPr lvl="1"/>
            <a:r>
              <a:rPr lang="pt-BR" dirty="0" smtClean="0"/>
              <a:t> Sua implementação é em região fixa para evitar sobreposição</a:t>
            </a:r>
          </a:p>
          <a:p>
            <a:pPr lvl="1"/>
            <a:endParaRPr lang="pt-BR" dirty="0" smtClean="0"/>
          </a:p>
          <a:p>
            <a:pPr lvl="1">
              <a:buNone/>
            </a:pPr>
            <a:endParaRPr lang="pt-BR" dirty="0" smtClean="0"/>
          </a:p>
        </p:txBody>
      </p:sp>
      <p:sp>
        <p:nvSpPr>
          <p:cNvPr id="3" name="Título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pt-BR" smtClean="0"/>
              <a:t>Entrada e Saída</a:t>
            </a:r>
            <a:endParaRPr lang="pt-BR" dirty="0"/>
          </a:p>
        </p:txBody>
      </p:sp>
      <p:sp>
        <p:nvSpPr>
          <p:cNvPr id="4" name="Retângulo 3"/>
          <p:cNvSpPr/>
          <p:nvPr/>
        </p:nvSpPr>
        <p:spPr>
          <a:xfrm>
            <a:off x="2987824" y="4725144"/>
            <a:ext cx="2880320" cy="158417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tx1"/>
                </a:solidFill>
              </a:rPr>
              <a:t>FPGA</a:t>
            </a:r>
            <a:endParaRPr lang="pt-BR" sz="3200" dirty="0">
              <a:solidFill>
                <a:schemeClr val="tx1"/>
              </a:solidFill>
            </a:endParaRPr>
          </a:p>
        </p:txBody>
      </p:sp>
      <p:sp>
        <p:nvSpPr>
          <p:cNvPr id="6" name="Retângulo 5"/>
          <p:cNvSpPr/>
          <p:nvPr/>
        </p:nvSpPr>
        <p:spPr>
          <a:xfrm>
            <a:off x="3059832" y="479715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59027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457200" y="1481328"/>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smtClean="0"/>
              <a:t>Off-chip</a:t>
            </a:r>
          </a:p>
          <a:p>
            <a:pPr lvl="1"/>
            <a:r>
              <a:rPr lang="pt-BR" dirty="0" smtClean="0"/>
              <a:t>Interfaces de alta qualidade para controle ou rede</a:t>
            </a:r>
          </a:p>
          <a:p>
            <a:pPr lvl="1"/>
            <a:r>
              <a:rPr lang="pt-BR" dirty="0" smtClean="0"/>
              <a:t>Processamento de sinais</a:t>
            </a:r>
          </a:p>
          <a:p>
            <a:pPr lvl="1"/>
            <a:endParaRPr lang="pt-BR" dirty="0" smtClean="0"/>
          </a:p>
          <a:p>
            <a:r>
              <a:rPr lang="pt-BR" dirty="0" smtClean="0"/>
              <a:t>Interface de controle</a:t>
            </a:r>
          </a:p>
          <a:p>
            <a:pPr lvl="1"/>
            <a:r>
              <a:rPr lang="pt-BR" dirty="0" smtClean="0"/>
              <a:t>USB (Universal Serial Bus) – 2.0</a:t>
            </a:r>
          </a:p>
          <a:p>
            <a:pPr lvl="2"/>
            <a:r>
              <a:rPr lang="pt-BR" dirty="0" smtClean="0"/>
              <a:t>Pode ser parte do módulo de controle geral (NÃO reconfigurável)</a:t>
            </a:r>
          </a:p>
          <a:p>
            <a:pPr lvl="2"/>
            <a:r>
              <a:rPr lang="pt-BR" dirty="0" smtClean="0"/>
              <a:t>Para o Sistema de </a:t>
            </a:r>
            <a:r>
              <a:rPr lang="pt-BR" dirty="0" err="1" smtClean="0"/>
              <a:t>hard</a:t>
            </a:r>
            <a:r>
              <a:rPr lang="pt-BR" dirty="0" smtClean="0"/>
              <a:t> real-time (</a:t>
            </a:r>
            <a:r>
              <a:rPr lang="pt-BR" dirty="0" err="1" smtClean="0"/>
              <a:t>Cypress</a:t>
            </a:r>
            <a:r>
              <a:rPr lang="pt-BR" dirty="0" smtClean="0"/>
              <a:t>)</a:t>
            </a:r>
          </a:p>
          <a:p>
            <a:pPr lvl="3"/>
            <a:r>
              <a:rPr lang="pt-BR" dirty="0" smtClean="0"/>
              <a:t>Dispositivo externo</a:t>
            </a:r>
          </a:p>
          <a:p>
            <a:pPr lvl="3"/>
            <a:r>
              <a:rPr lang="pt-BR" dirty="0" smtClean="0"/>
              <a:t>Serialização de dados (</a:t>
            </a:r>
            <a:r>
              <a:rPr lang="pt-BR" dirty="0" err="1" smtClean="0"/>
              <a:t>bitstreams</a:t>
            </a:r>
            <a:r>
              <a:rPr lang="pt-BR" dirty="0" smtClean="0"/>
              <a:t>)</a:t>
            </a:r>
          </a:p>
          <a:p>
            <a:pPr lvl="3"/>
            <a:r>
              <a:rPr lang="pt-BR" dirty="0" smtClean="0"/>
              <a:t>Ligado ao FPGA (módulo responsável) através de </a:t>
            </a:r>
            <a:r>
              <a:rPr lang="pt-BR" dirty="0" err="1" smtClean="0"/>
              <a:t>FIFO’s</a:t>
            </a:r>
            <a:r>
              <a:rPr lang="pt-BR" dirty="0" smtClean="0"/>
              <a:t> especiais</a:t>
            </a:r>
          </a:p>
          <a:p>
            <a:pPr lvl="2">
              <a:buNone/>
            </a:pPr>
            <a:endParaRPr lang="pt-BR" dirty="0" smtClean="0"/>
          </a:p>
        </p:txBody>
      </p:sp>
      <p:sp>
        <p:nvSpPr>
          <p:cNvPr id="3" name="Título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pt-BR" smtClean="0"/>
              <a:t>Entrada e Saída</a:t>
            </a:r>
            <a:endParaRPr lang="pt-BR" dirty="0"/>
          </a:p>
        </p:txBody>
      </p:sp>
    </p:spTree>
    <p:extLst>
      <p:ext uri="{BB962C8B-B14F-4D97-AF65-F5344CB8AC3E}">
        <p14:creationId xmlns:p14="http://schemas.microsoft.com/office/powerpoint/2010/main" val="730017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457200" y="1481328"/>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smtClean="0"/>
              <a:t>Sistema de processamento de sinais</a:t>
            </a:r>
          </a:p>
          <a:p>
            <a:pPr lvl="1"/>
            <a:r>
              <a:rPr lang="pt-BR" dirty="0" smtClean="0"/>
              <a:t>Receber dados de entrada do meio externo</a:t>
            </a:r>
          </a:p>
          <a:p>
            <a:pPr lvl="1"/>
            <a:r>
              <a:rPr lang="pt-BR" dirty="0" smtClean="0"/>
              <a:t>Delta-sigma </a:t>
            </a:r>
            <a:r>
              <a:rPr lang="pt-BR" dirty="0" err="1" smtClean="0"/>
              <a:t>modulator</a:t>
            </a:r>
            <a:endParaRPr lang="pt-BR" dirty="0" smtClean="0"/>
          </a:p>
          <a:p>
            <a:pPr lvl="1"/>
            <a:r>
              <a:rPr lang="pt-BR" dirty="0" smtClean="0"/>
              <a:t>Delta-sigma ADC</a:t>
            </a:r>
          </a:p>
          <a:p>
            <a:pPr lvl="1"/>
            <a:r>
              <a:rPr lang="pt-BR" dirty="0" smtClean="0"/>
              <a:t>São sistemas que usam a diferença </a:t>
            </a:r>
            <a:r>
              <a:rPr lang="pt-BR" dirty="0" smtClean="0"/>
              <a:t>de sinais </a:t>
            </a:r>
            <a:r>
              <a:rPr lang="pt-BR" dirty="0" smtClean="0"/>
              <a:t>para melhorar a </a:t>
            </a:r>
            <a:r>
              <a:rPr lang="pt-BR" dirty="0" smtClean="0"/>
              <a:t>conversão (Pulse </a:t>
            </a:r>
            <a:r>
              <a:rPr lang="pt-BR" dirty="0" err="1"/>
              <a:t>C</a:t>
            </a:r>
            <a:r>
              <a:rPr lang="pt-BR" dirty="0" err="1" smtClean="0"/>
              <a:t>ode</a:t>
            </a:r>
            <a:r>
              <a:rPr lang="pt-BR" dirty="0" smtClean="0"/>
              <a:t> </a:t>
            </a:r>
            <a:r>
              <a:rPr lang="pt-BR" dirty="0" err="1"/>
              <a:t>M</a:t>
            </a:r>
            <a:r>
              <a:rPr lang="pt-BR" dirty="0" err="1" smtClean="0"/>
              <a:t>odulated</a:t>
            </a:r>
            <a:r>
              <a:rPr lang="pt-BR" dirty="0" smtClean="0"/>
              <a:t>- PCM)</a:t>
            </a:r>
            <a:endParaRPr lang="pt-BR" dirty="0"/>
          </a:p>
        </p:txBody>
      </p:sp>
      <p:sp>
        <p:nvSpPr>
          <p:cNvPr id="3" name="Título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pt-BR" smtClean="0"/>
              <a:t>Entrada e Saída</a:t>
            </a:r>
            <a:endParaRPr lang="pt-BR" dirty="0"/>
          </a:p>
        </p:txBody>
      </p:sp>
    </p:spTree>
    <p:extLst>
      <p:ext uri="{BB962C8B-B14F-4D97-AF65-F5344CB8AC3E}">
        <p14:creationId xmlns:p14="http://schemas.microsoft.com/office/powerpoint/2010/main" val="730017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Processo de Reconfiguração Dinâmica</a:t>
            </a:r>
            <a:endParaRPr lang="pt-BR" dirty="0"/>
          </a:p>
        </p:txBody>
      </p:sp>
      <p:sp>
        <p:nvSpPr>
          <p:cNvPr id="3" name="Espaço Reservado para Texto 2"/>
          <p:cNvSpPr>
            <a:spLocks noGrp="1"/>
          </p:cNvSpPr>
          <p:nvPr>
            <p:ph type="body" idx="1"/>
          </p:nvPr>
        </p:nvSpPr>
        <p:spPr/>
        <p:txBody>
          <a:bodyPr/>
          <a:lstStyle/>
          <a:p>
            <a:r>
              <a:rPr lang="pt-BR" dirty="0" smtClean="0"/>
              <a:t>Bruno </a:t>
            </a:r>
            <a:r>
              <a:rPr lang="pt-BR" dirty="0" err="1" smtClean="0"/>
              <a:t>Pessôa</a:t>
            </a:r>
            <a:endParaRPr lang="pt-BR" dirty="0"/>
          </a:p>
        </p:txBody>
      </p:sp>
    </p:spTree>
    <p:extLst>
      <p:ext uri="{BB962C8B-B14F-4D97-AF65-F5344CB8AC3E}">
        <p14:creationId xmlns:p14="http://schemas.microsoft.com/office/powerpoint/2010/main" val="1986474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457200" y="1481328"/>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smtClean="0"/>
              <a:t>A reconfiguração é a substituição de uma tarefa por outra.</a:t>
            </a:r>
          </a:p>
          <a:p>
            <a:r>
              <a:rPr lang="pt-BR" dirty="0" smtClean="0"/>
              <a:t>O próprio sistema determina quando carregar uma tarefa e enviar dados para ICAP.</a:t>
            </a:r>
          </a:p>
          <a:p>
            <a:r>
              <a:rPr lang="pt-BR" dirty="0" smtClean="0"/>
              <a:t>Interface USB recebe dados de configuração, distribui e armazena em memória</a:t>
            </a:r>
          </a:p>
          <a:p>
            <a:pPr lvl="1"/>
            <a:r>
              <a:rPr lang="pt-BR" dirty="0" smtClean="0"/>
              <a:t>Memória interna a FPGA ou externa</a:t>
            </a:r>
          </a:p>
          <a:p>
            <a:r>
              <a:rPr lang="pt-BR" dirty="0" smtClean="0"/>
              <a:t>Depois de receber requisição e </a:t>
            </a:r>
            <a:r>
              <a:rPr lang="pt-BR" dirty="0" err="1" smtClean="0"/>
              <a:t>t_marker</a:t>
            </a:r>
            <a:r>
              <a:rPr lang="pt-BR" dirty="0" smtClean="0"/>
              <a:t>, o controle geral inicia o carregamento/ reconfiguração</a:t>
            </a:r>
          </a:p>
          <a:p>
            <a:r>
              <a:rPr lang="pt-BR" dirty="0" smtClean="0"/>
              <a:t>Dados enviados pelo ICAP</a:t>
            </a:r>
          </a:p>
          <a:p>
            <a:endParaRPr lang="pt-BR" dirty="0"/>
          </a:p>
        </p:txBody>
      </p:sp>
      <p:sp>
        <p:nvSpPr>
          <p:cNvPr id="3" name="Título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pt-BR" smtClean="0"/>
              <a:t>Reconfiguração</a:t>
            </a:r>
            <a:endParaRPr lang="pt-BR" dirty="0"/>
          </a:p>
        </p:txBody>
      </p:sp>
    </p:spTree>
    <p:extLst>
      <p:ext uri="{BB962C8B-B14F-4D97-AF65-F5344CB8AC3E}">
        <p14:creationId xmlns:p14="http://schemas.microsoft.com/office/powerpoint/2010/main" val="34513726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457200" y="1481328"/>
            <a:ext cx="8229600"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smtClean="0"/>
              <a:t>O modulo ICAP junto com a FSM emulam o protocolo de reconfiguração </a:t>
            </a:r>
            <a:r>
              <a:rPr lang="pt-BR" dirty="0" err="1" smtClean="0"/>
              <a:t>SelectMap</a:t>
            </a:r>
            <a:r>
              <a:rPr lang="pt-BR" dirty="0" smtClean="0"/>
              <a:t>, necessário para coordenar os dados de reconfiguração</a:t>
            </a:r>
            <a:r>
              <a:rPr lang="pt-BR" dirty="0" smtClean="0"/>
              <a:t>.</a:t>
            </a:r>
            <a:endParaRPr lang="pt-BR" dirty="0" smtClean="0"/>
          </a:p>
          <a:p>
            <a:r>
              <a:rPr lang="pt-BR" dirty="0" smtClean="0"/>
              <a:t>O processo de reconfiguração é rápido e exige apenas uma pequena quantidade de recursos lógicos.</a:t>
            </a:r>
            <a:endParaRPr lang="pt-BR" dirty="0" smtClean="0"/>
          </a:p>
          <a:p>
            <a:r>
              <a:rPr lang="pt-BR" dirty="0" smtClean="0"/>
              <a:t>Se o tempo de reconfiguração for maior que o período de amostra do processamento do sinal, a tarefa é carregada depois.</a:t>
            </a:r>
            <a:endParaRPr lang="pt-BR" dirty="0"/>
          </a:p>
        </p:txBody>
      </p:sp>
      <p:sp>
        <p:nvSpPr>
          <p:cNvPr id="3" name="Título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pt-BR" smtClean="0"/>
              <a:t>Reconfiguração</a:t>
            </a:r>
            <a:endParaRPr lang="pt-BR" dirty="0"/>
          </a:p>
        </p:txBody>
      </p:sp>
    </p:spTree>
    <p:extLst>
      <p:ext uri="{BB962C8B-B14F-4D97-AF65-F5344CB8AC3E}">
        <p14:creationId xmlns:p14="http://schemas.microsoft.com/office/powerpoint/2010/main" val="756907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Aplicações</a:t>
            </a:r>
            <a:endParaRPr lang="pt-BR" dirty="0"/>
          </a:p>
        </p:txBody>
      </p:sp>
      <p:sp>
        <p:nvSpPr>
          <p:cNvPr id="3" name="Espaço Reservado para Texto 2"/>
          <p:cNvSpPr>
            <a:spLocks noGrp="1"/>
          </p:cNvSpPr>
          <p:nvPr>
            <p:ph type="body" idx="1"/>
          </p:nvPr>
        </p:nvSpPr>
        <p:spPr/>
        <p:txBody>
          <a:bodyPr/>
          <a:lstStyle/>
          <a:p>
            <a:r>
              <a:rPr lang="pt-BR" dirty="0" smtClean="0"/>
              <a:t>Bruno </a:t>
            </a:r>
            <a:r>
              <a:rPr lang="pt-BR" dirty="0" err="1" smtClean="0"/>
              <a:t>Pessôa</a:t>
            </a:r>
            <a:endParaRPr lang="pt-BR" dirty="0"/>
          </a:p>
        </p:txBody>
      </p:sp>
    </p:spTree>
    <p:extLst>
      <p:ext uri="{BB962C8B-B14F-4D97-AF65-F5344CB8AC3E}">
        <p14:creationId xmlns:p14="http://schemas.microsoft.com/office/powerpoint/2010/main" val="1790845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457200" y="148132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smtClean="0"/>
              <a:t>Usado em:</a:t>
            </a:r>
          </a:p>
          <a:p>
            <a:pPr lvl="1"/>
            <a:r>
              <a:rPr lang="pt-BR" dirty="0" smtClean="0"/>
              <a:t>Sistema de controle de acionadores elétricos.</a:t>
            </a:r>
          </a:p>
          <a:p>
            <a:pPr lvl="1"/>
            <a:r>
              <a:rPr lang="pt-BR" dirty="0" smtClean="0"/>
              <a:t>Controle de motores.</a:t>
            </a:r>
          </a:p>
          <a:p>
            <a:pPr lvl="1"/>
            <a:r>
              <a:rPr lang="pt-BR" dirty="0" smtClean="0"/>
              <a:t>Atuadores de </a:t>
            </a:r>
            <a:r>
              <a:rPr lang="pt-BR" dirty="0" err="1" smtClean="0"/>
              <a:t>Piezoelétricos</a:t>
            </a:r>
            <a:r>
              <a:rPr lang="pt-BR" dirty="0" smtClean="0"/>
              <a:t>.</a:t>
            </a:r>
            <a:endParaRPr lang="pt-BR" dirty="0"/>
          </a:p>
        </p:txBody>
      </p:sp>
      <p:sp>
        <p:nvSpPr>
          <p:cNvPr id="3" name="Título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pt-BR" smtClean="0"/>
              <a:t>Aplicações</a:t>
            </a:r>
            <a:endParaRPr lang="pt-BR" dirty="0"/>
          </a:p>
        </p:txBody>
      </p:sp>
    </p:spTree>
    <p:extLst>
      <p:ext uri="{BB962C8B-B14F-4D97-AF65-F5344CB8AC3E}">
        <p14:creationId xmlns:p14="http://schemas.microsoft.com/office/powerpoint/2010/main" val="4040447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1143000"/>
          </a:xfrm>
        </p:spPr>
        <p:txBody>
          <a:bodyPr>
            <a:normAutofit/>
          </a:bodyPr>
          <a:lstStyle/>
          <a:p>
            <a:r>
              <a:rPr lang="pt-BR" dirty="0" smtClean="0">
                <a:solidFill>
                  <a:schemeClr val="bg1"/>
                </a:solidFill>
              </a:rPr>
              <a:t>Tempo Real – Viagem no Tempo</a:t>
            </a:r>
            <a:endParaRPr lang="pt-BR" dirty="0">
              <a:solidFill>
                <a:schemeClr val="bg1"/>
              </a:solidFill>
            </a:endParaRPr>
          </a:p>
        </p:txBody>
      </p:sp>
      <p:sp>
        <p:nvSpPr>
          <p:cNvPr id="5" name="Espaço Reservado para Conteúdo 2"/>
          <p:cNvSpPr>
            <a:spLocks noGrp="1"/>
          </p:cNvSpPr>
          <p:nvPr>
            <p:ph idx="1"/>
          </p:nvPr>
        </p:nvSpPr>
        <p:spPr>
          <a:xfrm>
            <a:off x="457200" y="1600200"/>
            <a:ext cx="8229600" cy="4525963"/>
          </a:xfrm>
        </p:spPr>
        <p:txBody>
          <a:bodyPr/>
          <a:lstStyle/>
          <a:p>
            <a:endParaRPr lang="pt-BR"/>
          </a:p>
        </p:txBody>
      </p:sp>
      <p:pic>
        <p:nvPicPr>
          <p:cNvPr id="6" name="Imagem 5" descr="automovel.jpg"/>
          <p:cNvPicPr>
            <a:picLocks noChangeAspect="1"/>
          </p:cNvPicPr>
          <p:nvPr/>
        </p:nvPicPr>
        <p:blipFill>
          <a:blip r:embed="rId3" cstate="print"/>
          <a:stretch>
            <a:fillRect/>
          </a:stretch>
        </p:blipFill>
        <p:spPr>
          <a:xfrm>
            <a:off x="323528" y="1844824"/>
            <a:ext cx="1988820" cy="1453896"/>
          </a:xfrm>
          <a:prstGeom prst="rect">
            <a:avLst/>
          </a:prstGeom>
        </p:spPr>
      </p:pic>
      <p:pic>
        <p:nvPicPr>
          <p:cNvPr id="7" name="Imagem 6" descr="jimbo2.gif"/>
          <p:cNvPicPr>
            <a:picLocks noChangeAspect="1"/>
          </p:cNvPicPr>
          <p:nvPr/>
        </p:nvPicPr>
        <p:blipFill>
          <a:blip r:embed="rId4" cstate="print"/>
          <a:stretch>
            <a:fillRect/>
          </a:stretch>
        </p:blipFill>
        <p:spPr>
          <a:xfrm>
            <a:off x="1187624" y="3429000"/>
            <a:ext cx="2124075" cy="1847850"/>
          </a:xfrm>
          <a:prstGeom prst="rect">
            <a:avLst/>
          </a:prstGeom>
        </p:spPr>
      </p:pic>
      <p:pic>
        <p:nvPicPr>
          <p:cNvPr id="8" name="Imagem 7" descr="acme-620-size-620.jpg"/>
          <p:cNvPicPr>
            <a:picLocks noChangeAspect="1"/>
          </p:cNvPicPr>
          <p:nvPr/>
        </p:nvPicPr>
        <p:blipFill>
          <a:blip r:embed="rId5" cstate="print"/>
          <a:stretch>
            <a:fillRect/>
          </a:stretch>
        </p:blipFill>
        <p:spPr>
          <a:xfrm>
            <a:off x="3203848" y="1772816"/>
            <a:ext cx="3425310" cy="1928118"/>
          </a:xfrm>
          <a:prstGeom prst="rect">
            <a:avLst/>
          </a:prstGeom>
        </p:spPr>
      </p:pic>
      <p:pic>
        <p:nvPicPr>
          <p:cNvPr id="9" name="Imagem 8" descr="Shock.jpg"/>
          <p:cNvPicPr>
            <a:picLocks noChangeAspect="1"/>
          </p:cNvPicPr>
          <p:nvPr/>
        </p:nvPicPr>
        <p:blipFill>
          <a:blip r:embed="rId6" cstate="print"/>
          <a:stretch>
            <a:fillRect/>
          </a:stretch>
        </p:blipFill>
        <p:spPr>
          <a:xfrm>
            <a:off x="4932040" y="3861048"/>
            <a:ext cx="3062526" cy="2492896"/>
          </a:xfrm>
          <a:prstGeom prst="rect">
            <a:avLst/>
          </a:prstGeom>
        </p:spPr>
      </p:pic>
      <p:pic>
        <p:nvPicPr>
          <p:cNvPr id="10" name="Imagem 9" descr="250px-Jetsons.jpg"/>
          <p:cNvPicPr>
            <a:picLocks noChangeAspect="1"/>
          </p:cNvPicPr>
          <p:nvPr/>
        </p:nvPicPr>
        <p:blipFill>
          <a:blip r:embed="rId7" cstate="print"/>
          <a:stretch>
            <a:fillRect/>
          </a:stretch>
        </p:blipFill>
        <p:spPr>
          <a:xfrm rot="1432538">
            <a:off x="6266112" y="2289871"/>
            <a:ext cx="2286000" cy="2093976"/>
          </a:xfrm>
          <a:prstGeom prst="rect">
            <a:avLst/>
          </a:prstGeom>
        </p:spPr>
      </p:pic>
      <p:pic>
        <p:nvPicPr>
          <p:cNvPr id="11" name="Imagem 10" descr="Os-Simpsons.jpg"/>
          <p:cNvPicPr>
            <a:picLocks noChangeAspect="1"/>
          </p:cNvPicPr>
          <p:nvPr/>
        </p:nvPicPr>
        <p:blipFill>
          <a:blip r:embed="rId8" cstate="print"/>
          <a:stretch>
            <a:fillRect/>
          </a:stretch>
        </p:blipFill>
        <p:spPr>
          <a:xfrm rot="20174204">
            <a:off x="784126" y="2412277"/>
            <a:ext cx="4572000" cy="3248025"/>
          </a:xfrm>
          <a:prstGeom prst="rect">
            <a:avLst/>
          </a:prstGeom>
        </p:spPr>
      </p:pic>
    </p:spTree>
    <p:extLst>
      <p:ext uri="{BB962C8B-B14F-4D97-AF65-F5344CB8AC3E}">
        <p14:creationId xmlns:p14="http://schemas.microsoft.com/office/powerpoint/2010/main" val="355247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457200" y="148132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pt-BR" dirty="0"/>
          </a:p>
        </p:txBody>
      </p:sp>
      <p:sp>
        <p:nvSpPr>
          <p:cNvPr id="3" name="Título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pt-BR" smtClean="0"/>
              <a:t>Aplicações</a:t>
            </a:r>
            <a:endParaRPr lang="pt-B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139008"/>
            <a:ext cx="4869574" cy="321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ço Reservado para Conteúdo 1"/>
          <p:cNvSpPr txBox="1">
            <a:spLocks/>
          </p:cNvSpPr>
          <p:nvPr/>
        </p:nvSpPr>
        <p:spPr>
          <a:xfrm>
            <a:off x="457200" y="1166018"/>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smtClean="0"/>
              <a:t>Um sistema de acionamento elétrico</a:t>
            </a:r>
          </a:p>
          <a:p>
            <a:endParaRPr lang="pt-BR" dirty="0"/>
          </a:p>
        </p:txBody>
      </p:sp>
    </p:spTree>
    <p:extLst>
      <p:ext uri="{BB962C8B-B14F-4D97-AF65-F5344CB8AC3E}">
        <p14:creationId xmlns:p14="http://schemas.microsoft.com/office/powerpoint/2010/main" val="158969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pt-BR" smtClean="0"/>
              <a:t>Aplicações</a:t>
            </a:r>
            <a:endParaRPr lang="pt-BR"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7579" y="2420888"/>
            <a:ext cx="5476709" cy="271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59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457200" y="148132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smtClean="0"/>
              <a:t>O sistema descrito foi completamente implementado e testado em uma FPGA </a:t>
            </a:r>
            <a:r>
              <a:rPr lang="pt-BR" dirty="0" err="1" smtClean="0"/>
              <a:t>Xilinx</a:t>
            </a:r>
            <a:r>
              <a:rPr lang="pt-BR" dirty="0" smtClean="0"/>
              <a:t> </a:t>
            </a:r>
            <a:r>
              <a:rPr lang="pt-BR" dirty="0" err="1" smtClean="0"/>
              <a:t>Virtex</a:t>
            </a:r>
            <a:r>
              <a:rPr lang="pt-BR" dirty="0" smtClean="0"/>
              <a:t> II.</a:t>
            </a:r>
          </a:p>
          <a:p>
            <a:r>
              <a:rPr lang="pt-BR" dirty="0" smtClean="0"/>
              <a:t>Suas principais </a:t>
            </a:r>
            <a:r>
              <a:rPr lang="pt-BR" dirty="0" err="1" smtClean="0"/>
              <a:t>areas</a:t>
            </a:r>
            <a:r>
              <a:rPr lang="pt-BR" dirty="0" smtClean="0"/>
              <a:t> de </a:t>
            </a:r>
            <a:r>
              <a:rPr lang="pt-BR" dirty="0" smtClean="0"/>
              <a:t>atuação </a:t>
            </a:r>
            <a:r>
              <a:rPr lang="pt-BR" dirty="0" smtClean="0"/>
              <a:t>são em sistemas automotivos e mecatrônicos. </a:t>
            </a:r>
          </a:p>
          <a:p>
            <a:r>
              <a:rPr lang="pt-BR" dirty="0" smtClean="0"/>
              <a:t>O sistema suporta a modificação dos algoritmos de controle em tempo de execução.</a:t>
            </a:r>
            <a:endParaRPr lang="pt-BR" dirty="0"/>
          </a:p>
        </p:txBody>
      </p:sp>
      <p:sp>
        <p:nvSpPr>
          <p:cNvPr id="3" name="Título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pt-BR" dirty="0" smtClean="0"/>
              <a:t>Conclusão</a:t>
            </a:r>
            <a:endParaRPr lang="pt-BR" dirty="0"/>
          </a:p>
        </p:txBody>
      </p:sp>
    </p:spTree>
    <p:extLst>
      <p:ext uri="{BB962C8B-B14F-4D97-AF65-F5344CB8AC3E}">
        <p14:creationId xmlns:p14="http://schemas.microsoft.com/office/powerpoint/2010/main" val="33668129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457200" y="1481328"/>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8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8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dirty="0" smtClean="0"/>
              <a:t>Nenhum microprocessador foi utilizado.</a:t>
            </a:r>
          </a:p>
          <a:p>
            <a:r>
              <a:rPr lang="pt-BR" dirty="0" smtClean="0"/>
              <a:t>O sistema compreende um controle geral, blocos funcionais e soluções de comunicação </a:t>
            </a:r>
            <a:r>
              <a:rPr lang="pt-BR" dirty="0" err="1" smtClean="0"/>
              <a:t>on</a:t>
            </a:r>
            <a:r>
              <a:rPr lang="pt-BR" dirty="0" smtClean="0"/>
              <a:t>-chip e off-chip.</a:t>
            </a:r>
          </a:p>
          <a:p>
            <a:r>
              <a:rPr lang="pt-BR" dirty="0" smtClean="0"/>
              <a:t>O sistema exposto é </a:t>
            </a:r>
            <a:r>
              <a:rPr lang="pt-BR" dirty="0" err="1" smtClean="0"/>
              <a:t>re</a:t>
            </a:r>
            <a:r>
              <a:rPr lang="pt-BR" dirty="0" err="1" smtClean="0"/>
              <a:t>-configurável</a:t>
            </a:r>
            <a:r>
              <a:rPr lang="pt-BR" dirty="0" smtClean="0"/>
              <a:t>. </a:t>
            </a:r>
            <a:endParaRPr lang="pt-BR" dirty="0" smtClean="0"/>
          </a:p>
        </p:txBody>
      </p:sp>
      <p:sp>
        <p:nvSpPr>
          <p:cNvPr id="3" name="Título 2"/>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pt-BR" dirty="0" smtClean="0"/>
              <a:t>Conclusão</a:t>
            </a:r>
            <a:endParaRPr lang="pt-BR" dirty="0"/>
          </a:p>
        </p:txBody>
      </p:sp>
    </p:spTree>
    <p:extLst>
      <p:ext uri="{BB962C8B-B14F-4D97-AF65-F5344CB8AC3E}">
        <p14:creationId xmlns:p14="http://schemas.microsoft.com/office/powerpoint/2010/main" val="17139357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29904955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Espaço Reservado para Conteúdo 2"/>
          <p:cNvSpPr>
            <a:spLocks noGrp="1"/>
          </p:cNvSpPr>
          <p:nvPr>
            <p:ph idx="1"/>
          </p:nvPr>
        </p:nvSpPr>
        <p:spPr/>
        <p:txBody>
          <a:bodyPr/>
          <a:lstStyle/>
          <a:p>
            <a:r>
              <a:rPr lang="pt-BR" dirty="0" err="1"/>
              <a:t>Steffen</a:t>
            </a:r>
            <a:r>
              <a:rPr lang="pt-BR" dirty="0"/>
              <a:t> </a:t>
            </a:r>
            <a:r>
              <a:rPr lang="pt-BR" dirty="0" err="1" smtClean="0"/>
              <a:t>Toscher</a:t>
            </a:r>
            <a:r>
              <a:rPr lang="pt-BR" dirty="0" smtClean="0"/>
              <a:t>. </a:t>
            </a:r>
            <a:r>
              <a:rPr lang="en-US" i="1" dirty="0" smtClean="0"/>
              <a:t>Implementation </a:t>
            </a:r>
            <a:r>
              <a:rPr lang="en-US" i="1" dirty="0"/>
              <a:t>of a Reconfigurable Hard Real-Time </a:t>
            </a:r>
            <a:r>
              <a:rPr lang="en-US" i="1" dirty="0" smtClean="0"/>
              <a:t>Control System </a:t>
            </a:r>
            <a:r>
              <a:rPr lang="en-US" i="1" dirty="0"/>
              <a:t>for Mechatronic and Automotive </a:t>
            </a:r>
            <a:r>
              <a:rPr lang="en-US" i="1" dirty="0" smtClean="0"/>
              <a:t>Applications</a:t>
            </a:r>
          </a:p>
          <a:p>
            <a:endParaRPr lang="en-US" b="1" dirty="0"/>
          </a:p>
          <a:p>
            <a:r>
              <a:rPr lang="en-US" dirty="0" smtClean="0"/>
              <a:t>Paulo </a:t>
            </a:r>
            <a:r>
              <a:rPr lang="en-US" dirty="0" err="1" smtClean="0"/>
              <a:t>Sérgio</a:t>
            </a:r>
            <a:r>
              <a:rPr lang="en-US" dirty="0" smtClean="0"/>
              <a:t>. </a:t>
            </a:r>
            <a:r>
              <a:rPr lang="en-US" i="1" dirty="0" err="1" smtClean="0"/>
              <a:t>Dispositivos</a:t>
            </a:r>
            <a:r>
              <a:rPr lang="en-US" i="1" dirty="0" smtClean="0"/>
              <a:t> </a:t>
            </a:r>
            <a:r>
              <a:rPr lang="en-US" i="1" dirty="0" err="1" smtClean="0"/>
              <a:t>Programáveis</a:t>
            </a:r>
            <a:r>
              <a:rPr lang="en-US" i="1" dirty="0" smtClean="0"/>
              <a:t> – Aula 1.</a:t>
            </a:r>
            <a:endParaRPr lang="pt-BR" i="1" dirty="0"/>
          </a:p>
        </p:txBody>
      </p:sp>
    </p:spTree>
    <p:extLst>
      <p:ext uri="{BB962C8B-B14F-4D97-AF65-F5344CB8AC3E}">
        <p14:creationId xmlns:p14="http://schemas.microsoft.com/office/powerpoint/2010/main" val="3100055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Dúvidas</a:t>
            </a:r>
            <a:endParaRPr lang="pt-BR" dirty="0"/>
          </a:p>
        </p:txBody>
      </p:sp>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620688"/>
            <a:ext cx="1968810" cy="2100064"/>
          </a:xfrm>
          <a:prstGeom prst="rect">
            <a:avLst/>
          </a:prstGeom>
        </p:spPr>
      </p:pic>
    </p:spTree>
    <p:extLst>
      <p:ext uri="{BB962C8B-B14F-4D97-AF65-F5344CB8AC3E}">
        <p14:creationId xmlns:p14="http://schemas.microsoft.com/office/powerpoint/2010/main" val="269208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pPr algn="ctr"/>
            <a:r>
              <a:rPr lang="pt-BR" b="1" dirty="0" smtClean="0"/>
              <a:t>Obrigado!!</a:t>
            </a:r>
            <a:endParaRPr lang="pt-BR" b="1" dirty="0"/>
          </a:p>
        </p:txBody>
      </p:sp>
      <p:sp>
        <p:nvSpPr>
          <p:cNvPr id="5" name="Subtítulo 4"/>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val="2315876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457200" y="274638"/>
            <a:ext cx="8229600" cy="1143000"/>
          </a:xfrm>
        </p:spPr>
        <p:txBody>
          <a:bodyPr/>
          <a:lstStyle/>
          <a:p>
            <a:r>
              <a:rPr lang="pt-BR" dirty="0" smtClean="0">
                <a:solidFill>
                  <a:schemeClr val="bg1"/>
                </a:solidFill>
              </a:rPr>
              <a:t>Sistemas Infelizes</a:t>
            </a:r>
            <a:endParaRPr lang="pt-BR" dirty="0">
              <a:solidFill>
                <a:schemeClr val="bg1"/>
              </a:solidFill>
            </a:endParaRPr>
          </a:p>
        </p:txBody>
      </p:sp>
      <p:pic>
        <p:nvPicPr>
          <p:cNvPr id="5" name="Espaço Reservado para Conteúdo 4" descr="Avião caído.jpg"/>
          <p:cNvPicPr>
            <a:picLocks noGrp="1" noChangeAspect="1"/>
          </p:cNvPicPr>
          <p:nvPr>
            <p:ph idx="1"/>
          </p:nvPr>
        </p:nvPicPr>
        <p:blipFill>
          <a:blip r:embed="rId3" cstate="print"/>
          <a:stretch>
            <a:fillRect/>
          </a:stretch>
        </p:blipFill>
        <p:spPr>
          <a:xfrm>
            <a:off x="251520" y="1556792"/>
            <a:ext cx="4084286" cy="2910483"/>
          </a:xfrm>
        </p:spPr>
      </p:pic>
      <p:pic>
        <p:nvPicPr>
          <p:cNvPr id="6" name="Imagem 5" descr="missil.jpg"/>
          <p:cNvPicPr>
            <a:picLocks noChangeAspect="1"/>
          </p:cNvPicPr>
          <p:nvPr/>
        </p:nvPicPr>
        <p:blipFill>
          <a:blip r:embed="rId4" cstate="print"/>
          <a:stretch>
            <a:fillRect/>
          </a:stretch>
        </p:blipFill>
        <p:spPr>
          <a:xfrm>
            <a:off x="2987824" y="1484784"/>
            <a:ext cx="3166912" cy="5203846"/>
          </a:xfrm>
          <a:prstGeom prst="rect">
            <a:avLst/>
          </a:prstGeom>
        </p:spPr>
      </p:pic>
      <p:pic>
        <p:nvPicPr>
          <p:cNvPr id="7" name="Imagem 6" descr="DSC00012.JPG"/>
          <p:cNvPicPr>
            <a:picLocks noChangeAspect="1"/>
          </p:cNvPicPr>
          <p:nvPr/>
        </p:nvPicPr>
        <p:blipFill>
          <a:blip r:embed="rId5" cstate="print"/>
          <a:stretch>
            <a:fillRect/>
          </a:stretch>
        </p:blipFill>
        <p:spPr>
          <a:xfrm>
            <a:off x="4211960" y="2564904"/>
            <a:ext cx="4488160" cy="3366120"/>
          </a:xfrm>
          <a:prstGeom prst="rect">
            <a:avLst/>
          </a:prstGeom>
        </p:spPr>
      </p:pic>
    </p:spTree>
    <p:extLst>
      <p:ext uri="{BB962C8B-B14F-4D97-AF65-F5344CB8AC3E}">
        <p14:creationId xmlns:p14="http://schemas.microsoft.com/office/powerpoint/2010/main" val="77637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457200" y="274638"/>
            <a:ext cx="8229600" cy="1143000"/>
          </a:xfrm>
        </p:spPr>
        <p:txBody>
          <a:bodyPr/>
          <a:lstStyle/>
          <a:p>
            <a:r>
              <a:rPr lang="pt-BR" dirty="0" smtClean="0">
                <a:solidFill>
                  <a:schemeClr val="bg1"/>
                </a:solidFill>
              </a:rPr>
              <a:t>Ganhando Tempo</a:t>
            </a:r>
            <a:endParaRPr lang="pt-BR" dirty="0">
              <a:solidFill>
                <a:schemeClr val="bg1"/>
              </a:solidFill>
            </a:endParaRPr>
          </a:p>
        </p:txBody>
      </p:sp>
      <p:sp>
        <p:nvSpPr>
          <p:cNvPr id="5" name="Espaço Reservado para Conteúdo 1"/>
          <p:cNvSpPr>
            <a:spLocks noGrp="1"/>
          </p:cNvSpPr>
          <p:nvPr>
            <p:ph idx="1"/>
          </p:nvPr>
        </p:nvSpPr>
        <p:spPr>
          <a:xfrm>
            <a:off x="457200" y="1600200"/>
            <a:ext cx="8229600" cy="4525963"/>
          </a:xfrm>
        </p:spPr>
        <p:txBody>
          <a:bodyPr/>
          <a:lstStyle/>
          <a:p>
            <a:r>
              <a:rPr lang="pt-BR" dirty="0" smtClean="0">
                <a:solidFill>
                  <a:schemeClr val="bg1">
                    <a:lumMod val="75000"/>
                  </a:schemeClr>
                </a:solidFill>
              </a:rPr>
              <a:t>Necessidade de processamento </a:t>
            </a:r>
          </a:p>
          <a:p>
            <a:r>
              <a:rPr lang="pt-BR" dirty="0" smtClean="0">
                <a:solidFill>
                  <a:schemeClr val="bg1">
                    <a:lumMod val="75000"/>
                  </a:schemeClr>
                </a:solidFill>
              </a:rPr>
              <a:t>Grande quantidade de entradas</a:t>
            </a:r>
          </a:p>
          <a:p>
            <a:r>
              <a:rPr lang="pt-BR" dirty="0" smtClean="0">
                <a:solidFill>
                  <a:schemeClr val="bg1">
                    <a:lumMod val="75000"/>
                  </a:schemeClr>
                </a:solidFill>
              </a:rPr>
              <a:t>Resposta rápida</a:t>
            </a:r>
          </a:p>
          <a:p>
            <a:r>
              <a:rPr lang="pt-BR" dirty="0" smtClean="0">
                <a:solidFill>
                  <a:schemeClr val="bg1">
                    <a:lumMod val="75000"/>
                  </a:schemeClr>
                </a:solidFill>
              </a:rPr>
              <a:t>Evitar catástrofes</a:t>
            </a:r>
          </a:p>
          <a:p>
            <a:endParaRPr lang="pt-BR" dirty="0" smtClean="0">
              <a:solidFill>
                <a:schemeClr val="bg1">
                  <a:lumMod val="75000"/>
                </a:schemeClr>
              </a:solidFill>
            </a:endParaRPr>
          </a:p>
          <a:p>
            <a:endParaRPr lang="pt-BR" dirty="0" smtClean="0">
              <a:solidFill>
                <a:schemeClr val="bg1">
                  <a:lumMod val="75000"/>
                </a:schemeClr>
              </a:solidFill>
            </a:endParaRPr>
          </a:p>
          <a:p>
            <a:r>
              <a:rPr lang="pt-BR" dirty="0" smtClean="0">
                <a:solidFill>
                  <a:schemeClr val="bg1">
                    <a:lumMod val="75000"/>
                  </a:schemeClr>
                </a:solidFill>
              </a:rPr>
              <a:t>RESOLVENDO O PROBLEMA...</a:t>
            </a:r>
            <a:endParaRPr lang="pt-BR" dirty="0">
              <a:solidFill>
                <a:schemeClr val="bg1">
                  <a:lumMod val="75000"/>
                </a:schemeClr>
              </a:solidFill>
            </a:endParaRPr>
          </a:p>
        </p:txBody>
      </p:sp>
    </p:spTree>
    <p:extLst>
      <p:ext uri="{BB962C8B-B14F-4D97-AF65-F5344CB8AC3E}">
        <p14:creationId xmlns:p14="http://schemas.microsoft.com/office/powerpoint/2010/main" val="320523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5">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5">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p:cTn id="39" dur="1000" fill="hold"/>
                                        <p:tgtEl>
                                          <p:spTgt spid="5">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5">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5">
                                            <p:txEl>
                                              <p:pRg st="6" end="6"/>
                                            </p:txEl>
                                          </p:spTgt>
                                        </p:tgtEl>
                                        <p:attrNameLst>
                                          <p:attrName>ppt_y</p:attrName>
                                        </p:attrNameLst>
                                      </p:cBhvr>
                                      <p:tavLst>
                                        <p:tav tm="0">
                                          <p:val>
                                            <p:strVal val="#ppt_y"/>
                                          </p:val>
                                        </p:tav>
                                        <p:tav tm="100000">
                                          <p:val>
                                            <p:strVal val="#ppt_y"/>
                                          </p:val>
                                        </p:tav>
                                      </p:tavLst>
                                    </p:anim>
                                    <p:animEffect transition="in" filter="fade">
                                      <p:cBhvr>
                                        <p:cTn id="4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457200" y="274638"/>
            <a:ext cx="8229600" cy="1143000"/>
          </a:xfrm>
        </p:spPr>
        <p:txBody>
          <a:bodyPr/>
          <a:lstStyle/>
          <a:p>
            <a:r>
              <a:rPr lang="pt-BR" dirty="0" smtClean="0">
                <a:solidFill>
                  <a:schemeClr val="bg1"/>
                </a:solidFill>
              </a:rPr>
              <a:t>Como escolher Processador???</a:t>
            </a:r>
            <a:endParaRPr lang="pt-BR" dirty="0">
              <a:solidFill>
                <a:schemeClr val="bg1"/>
              </a:solidFill>
            </a:endParaRPr>
          </a:p>
        </p:txBody>
      </p:sp>
      <p:sp>
        <p:nvSpPr>
          <p:cNvPr id="5" name="Espaço Reservado para Conteúdo 1"/>
          <p:cNvSpPr>
            <a:spLocks noGrp="1"/>
          </p:cNvSpPr>
          <p:nvPr>
            <p:ph idx="1"/>
          </p:nvPr>
        </p:nvSpPr>
        <p:spPr>
          <a:xfrm>
            <a:off x="457200" y="1600200"/>
            <a:ext cx="8229600" cy="4525963"/>
          </a:xfrm>
        </p:spPr>
        <p:txBody>
          <a:bodyPr/>
          <a:lstStyle/>
          <a:p>
            <a:r>
              <a:rPr lang="pt-BR" dirty="0" smtClean="0">
                <a:solidFill>
                  <a:schemeClr val="bg1">
                    <a:lumMod val="85000"/>
                  </a:schemeClr>
                </a:solidFill>
              </a:rPr>
              <a:t>Problema da escolha do namorado:</a:t>
            </a:r>
          </a:p>
          <a:p>
            <a:endParaRPr lang="pt-BR" dirty="0" smtClean="0">
              <a:solidFill>
                <a:schemeClr val="bg1">
                  <a:lumMod val="85000"/>
                </a:schemeClr>
              </a:solidFill>
            </a:endParaRPr>
          </a:p>
          <a:p>
            <a:pPr>
              <a:buNone/>
            </a:pPr>
            <a:endParaRPr lang="pt-BR" dirty="0" smtClean="0">
              <a:solidFill>
                <a:schemeClr val="bg1">
                  <a:lumMod val="85000"/>
                </a:schemeClr>
              </a:solidFill>
            </a:endParaRPr>
          </a:p>
          <a:p>
            <a:pPr>
              <a:buNone/>
            </a:pPr>
            <a:endParaRPr lang="pt-BR" dirty="0">
              <a:solidFill>
                <a:schemeClr val="bg1">
                  <a:lumMod val="85000"/>
                </a:schemeClr>
              </a:solidFill>
            </a:endParaRPr>
          </a:p>
        </p:txBody>
      </p:sp>
      <p:sp>
        <p:nvSpPr>
          <p:cNvPr id="6" name="Texto explicativo em forma de nuvem 5"/>
          <p:cNvSpPr/>
          <p:nvPr/>
        </p:nvSpPr>
        <p:spPr>
          <a:xfrm>
            <a:off x="3563888" y="1772816"/>
            <a:ext cx="5364088" cy="4248472"/>
          </a:xfrm>
          <a:prstGeom prst="cloudCallout">
            <a:avLst>
              <a:gd name="adj1" fmla="val -62090"/>
              <a:gd name="adj2" fmla="val 54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scooby-doo-picture-Fred_300.gif"/>
          <p:cNvPicPr>
            <a:picLocks noChangeAspect="1"/>
          </p:cNvPicPr>
          <p:nvPr/>
        </p:nvPicPr>
        <p:blipFill>
          <a:blip r:embed="rId3" cstate="print"/>
          <a:stretch>
            <a:fillRect/>
          </a:stretch>
        </p:blipFill>
        <p:spPr>
          <a:xfrm>
            <a:off x="5724128" y="2636912"/>
            <a:ext cx="952500" cy="2857500"/>
          </a:xfrm>
          <a:prstGeom prst="rect">
            <a:avLst/>
          </a:prstGeom>
        </p:spPr>
      </p:pic>
      <p:pic>
        <p:nvPicPr>
          <p:cNvPr id="8" name="Picture 3" descr="C:\Users\Mila\AppData\Local\Microsoft\Windows\Temporary Internet Files\Content.IE5\AF5HR1GY\MC900442163[1].png"/>
          <p:cNvPicPr>
            <a:picLocks noChangeAspect="1" noChangeArrowheads="1"/>
          </p:cNvPicPr>
          <p:nvPr/>
        </p:nvPicPr>
        <p:blipFill>
          <a:blip r:embed="rId4" cstate="print"/>
          <a:srcRect/>
          <a:stretch>
            <a:fillRect/>
          </a:stretch>
        </p:blipFill>
        <p:spPr bwMode="auto">
          <a:xfrm>
            <a:off x="6948264" y="2708920"/>
            <a:ext cx="1180499" cy="1180499"/>
          </a:xfrm>
          <a:prstGeom prst="rect">
            <a:avLst/>
          </a:prstGeom>
          <a:noFill/>
        </p:spPr>
      </p:pic>
      <p:pic>
        <p:nvPicPr>
          <p:cNvPr id="9" name="Picture 6" descr="C:\Users\Mila\AppData\Local\Microsoft\Windows\Temporary Internet Files\Content.IE5\SD0X34TH\MC900441736[1].png"/>
          <p:cNvPicPr>
            <a:picLocks noChangeAspect="1" noChangeArrowheads="1"/>
          </p:cNvPicPr>
          <p:nvPr/>
        </p:nvPicPr>
        <p:blipFill>
          <a:blip r:embed="rId5" cstate="print"/>
          <a:srcRect/>
          <a:stretch>
            <a:fillRect/>
          </a:stretch>
        </p:blipFill>
        <p:spPr bwMode="auto">
          <a:xfrm>
            <a:off x="4283968" y="2852936"/>
            <a:ext cx="1512168" cy="1512168"/>
          </a:xfrm>
          <a:prstGeom prst="rect">
            <a:avLst/>
          </a:prstGeom>
          <a:noFill/>
        </p:spPr>
      </p:pic>
      <p:pic>
        <p:nvPicPr>
          <p:cNvPr id="10" name="Imagem 9" descr="gatas-desenhos-05g.gif"/>
          <p:cNvPicPr>
            <a:picLocks noChangeAspect="1"/>
          </p:cNvPicPr>
          <p:nvPr/>
        </p:nvPicPr>
        <p:blipFill>
          <a:blip r:embed="rId6" cstate="print"/>
          <a:stretch>
            <a:fillRect/>
          </a:stretch>
        </p:blipFill>
        <p:spPr>
          <a:xfrm>
            <a:off x="1547664" y="3933056"/>
            <a:ext cx="1615347" cy="2308151"/>
          </a:xfrm>
          <a:prstGeom prst="rect">
            <a:avLst/>
          </a:prstGeom>
        </p:spPr>
      </p:pic>
    </p:spTree>
    <p:extLst>
      <p:ext uri="{BB962C8B-B14F-4D97-AF65-F5344CB8AC3E}">
        <p14:creationId xmlns:p14="http://schemas.microsoft.com/office/powerpoint/2010/main" val="116615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457200" y="1481328"/>
            <a:ext cx="8229600" cy="4525963"/>
          </a:xfrm>
        </p:spPr>
        <p:txBody>
          <a:bodyPr/>
          <a:lstStyle/>
          <a:p>
            <a:r>
              <a:rPr lang="pt-BR" dirty="0" smtClean="0">
                <a:solidFill>
                  <a:schemeClr val="bg1">
                    <a:lumMod val="95000"/>
                  </a:schemeClr>
                </a:solidFill>
              </a:rPr>
              <a:t>Processador de propósito geral</a:t>
            </a:r>
          </a:p>
          <a:p>
            <a:pPr>
              <a:buNone/>
            </a:pPr>
            <a:endParaRPr lang="pt-BR" dirty="0" smtClean="0">
              <a:solidFill>
                <a:schemeClr val="bg1">
                  <a:lumMod val="95000"/>
                </a:schemeClr>
              </a:solidFill>
            </a:endParaRPr>
          </a:p>
          <a:p>
            <a:pPr>
              <a:buNone/>
            </a:pPr>
            <a:endParaRPr lang="pt-BR" dirty="0" smtClean="0">
              <a:solidFill>
                <a:schemeClr val="bg1">
                  <a:lumMod val="95000"/>
                </a:schemeClr>
              </a:solidFill>
            </a:endParaRPr>
          </a:p>
          <a:p>
            <a:pPr lvl="1"/>
            <a:r>
              <a:rPr lang="pt-BR" dirty="0" smtClean="0"/>
              <a:t>Alto custo</a:t>
            </a:r>
            <a:endParaRPr lang="pt-BR" dirty="0" smtClean="0">
              <a:solidFill>
                <a:schemeClr val="bg1">
                  <a:lumMod val="95000"/>
                </a:schemeClr>
              </a:solidFill>
            </a:endParaRPr>
          </a:p>
          <a:p>
            <a:pPr lvl="1"/>
            <a:r>
              <a:rPr lang="pt-BR" dirty="0" smtClean="0">
                <a:solidFill>
                  <a:schemeClr val="bg1">
                    <a:lumMod val="95000"/>
                  </a:schemeClr>
                </a:solidFill>
              </a:rPr>
              <a:t>Precisa de adicionais</a:t>
            </a:r>
          </a:p>
          <a:p>
            <a:pPr lvl="1"/>
            <a:r>
              <a:rPr lang="pt-BR" dirty="0" smtClean="0">
                <a:solidFill>
                  <a:schemeClr val="bg1">
                    <a:lumMod val="95000"/>
                  </a:schemeClr>
                </a:solidFill>
              </a:rPr>
              <a:t>Software – o melhor</a:t>
            </a:r>
            <a:endParaRPr lang="pt-BR" dirty="0">
              <a:solidFill>
                <a:schemeClr val="bg1">
                  <a:lumMod val="95000"/>
                </a:schemeClr>
              </a:solidFill>
            </a:endParaRPr>
          </a:p>
        </p:txBody>
      </p:sp>
      <p:sp>
        <p:nvSpPr>
          <p:cNvPr id="5" name="Título 2"/>
          <p:cNvSpPr>
            <a:spLocks noGrp="1"/>
          </p:cNvSpPr>
          <p:nvPr>
            <p:ph type="title"/>
          </p:nvPr>
        </p:nvSpPr>
        <p:spPr>
          <a:xfrm>
            <a:off x="457200" y="274638"/>
            <a:ext cx="8229600" cy="1143000"/>
          </a:xfrm>
        </p:spPr>
        <p:txBody>
          <a:bodyPr/>
          <a:lstStyle/>
          <a:p>
            <a:r>
              <a:rPr lang="pt-BR" dirty="0" smtClean="0">
                <a:solidFill>
                  <a:schemeClr val="bg1"/>
                </a:solidFill>
              </a:rPr>
              <a:t>Como escolher processador???</a:t>
            </a:r>
            <a:endParaRPr lang="pt-BR" dirty="0">
              <a:solidFill>
                <a:schemeClr val="bg1"/>
              </a:solidFill>
            </a:endParaRPr>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66114">
            <a:off x="5580112" y="3284984"/>
            <a:ext cx="2609850" cy="1752600"/>
          </a:xfrm>
          <a:prstGeom prst="rect">
            <a:avLst/>
          </a:prstGeom>
        </p:spPr>
      </p:pic>
    </p:spTree>
    <p:extLst>
      <p:ext uri="{BB962C8B-B14F-4D97-AF65-F5344CB8AC3E}">
        <p14:creationId xmlns:p14="http://schemas.microsoft.com/office/powerpoint/2010/main" val="22079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457200" y="1481328"/>
            <a:ext cx="8229600" cy="4525963"/>
          </a:xfrm>
        </p:spPr>
        <p:txBody>
          <a:bodyPr/>
          <a:lstStyle/>
          <a:p>
            <a:r>
              <a:rPr lang="pt-BR" dirty="0" smtClean="0">
                <a:solidFill>
                  <a:schemeClr val="bg1">
                    <a:lumMod val="95000"/>
                  </a:schemeClr>
                </a:solidFill>
              </a:rPr>
              <a:t>Caso do namorado 2...</a:t>
            </a:r>
            <a:endParaRPr lang="pt-BR" dirty="0">
              <a:solidFill>
                <a:schemeClr val="bg1">
                  <a:lumMod val="95000"/>
                </a:schemeClr>
              </a:solidFill>
            </a:endParaRPr>
          </a:p>
        </p:txBody>
      </p:sp>
      <p:sp>
        <p:nvSpPr>
          <p:cNvPr id="5" name="Título 2"/>
          <p:cNvSpPr>
            <a:spLocks noGrp="1"/>
          </p:cNvSpPr>
          <p:nvPr>
            <p:ph type="title"/>
          </p:nvPr>
        </p:nvSpPr>
        <p:spPr>
          <a:xfrm>
            <a:off x="457200" y="274638"/>
            <a:ext cx="8229600" cy="1143000"/>
          </a:xfrm>
        </p:spPr>
        <p:txBody>
          <a:bodyPr/>
          <a:lstStyle/>
          <a:p>
            <a:r>
              <a:rPr lang="pt-BR" dirty="0" smtClean="0">
                <a:solidFill>
                  <a:schemeClr val="bg1"/>
                </a:solidFill>
              </a:rPr>
              <a:t>Como escolher processador???</a:t>
            </a:r>
            <a:endParaRPr lang="pt-BR" dirty="0">
              <a:solidFill>
                <a:schemeClr val="bg1"/>
              </a:solidFill>
            </a:endParaRPr>
          </a:p>
        </p:txBody>
      </p:sp>
      <p:sp>
        <p:nvSpPr>
          <p:cNvPr id="6" name="Texto explicativo em forma de nuvem 5"/>
          <p:cNvSpPr/>
          <p:nvPr/>
        </p:nvSpPr>
        <p:spPr>
          <a:xfrm>
            <a:off x="3563888" y="1772816"/>
            <a:ext cx="5364088" cy="4248472"/>
          </a:xfrm>
          <a:prstGeom prst="cloudCallout">
            <a:avLst>
              <a:gd name="adj1" fmla="val -62090"/>
              <a:gd name="adj2" fmla="val 54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 name="Imagem 6" descr="scooby-doo-picture-Fred_300.gif"/>
          <p:cNvPicPr>
            <a:picLocks noChangeAspect="1"/>
          </p:cNvPicPr>
          <p:nvPr/>
        </p:nvPicPr>
        <p:blipFill>
          <a:blip r:embed="rId3" cstate="print"/>
          <a:stretch>
            <a:fillRect/>
          </a:stretch>
        </p:blipFill>
        <p:spPr>
          <a:xfrm>
            <a:off x="5724128" y="2636912"/>
            <a:ext cx="952500" cy="2857500"/>
          </a:xfrm>
          <a:prstGeom prst="rect">
            <a:avLst/>
          </a:prstGeom>
        </p:spPr>
      </p:pic>
      <p:pic>
        <p:nvPicPr>
          <p:cNvPr id="8" name="Picture 3" descr="C:\Users\Mila\AppData\Local\Microsoft\Windows\Temporary Internet Files\Content.IE5\951ZIPJR\MP900409312[1].jpg"/>
          <p:cNvPicPr>
            <a:picLocks noChangeAspect="1" noChangeArrowheads="1"/>
          </p:cNvPicPr>
          <p:nvPr/>
        </p:nvPicPr>
        <p:blipFill>
          <a:blip r:embed="rId4" cstate="print"/>
          <a:srcRect/>
          <a:stretch>
            <a:fillRect/>
          </a:stretch>
        </p:blipFill>
        <p:spPr bwMode="auto">
          <a:xfrm>
            <a:off x="6876256" y="2204864"/>
            <a:ext cx="1405930" cy="1124744"/>
          </a:xfrm>
          <a:prstGeom prst="rect">
            <a:avLst/>
          </a:prstGeom>
          <a:noFill/>
        </p:spPr>
      </p:pic>
      <p:pic>
        <p:nvPicPr>
          <p:cNvPr id="9" name="Imagem 8" descr="gatas-desenhos-05g.gif"/>
          <p:cNvPicPr>
            <a:picLocks noChangeAspect="1"/>
          </p:cNvPicPr>
          <p:nvPr/>
        </p:nvPicPr>
        <p:blipFill>
          <a:blip r:embed="rId5" cstate="print"/>
          <a:stretch>
            <a:fillRect/>
          </a:stretch>
        </p:blipFill>
        <p:spPr>
          <a:xfrm>
            <a:off x="1547664" y="3933056"/>
            <a:ext cx="1615347" cy="2308151"/>
          </a:xfrm>
          <a:prstGeom prst="rect">
            <a:avLst/>
          </a:prstGeom>
        </p:spPr>
      </p:pic>
      <p:pic>
        <p:nvPicPr>
          <p:cNvPr id="10" name="Imagem 9" descr="adicionais.gif"/>
          <p:cNvPicPr>
            <a:picLocks noChangeAspect="1"/>
          </p:cNvPicPr>
          <p:nvPr/>
        </p:nvPicPr>
        <p:blipFill>
          <a:blip r:embed="rId6" cstate="print"/>
          <a:stretch>
            <a:fillRect/>
          </a:stretch>
        </p:blipFill>
        <p:spPr>
          <a:xfrm>
            <a:off x="4139952" y="3068960"/>
            <a:ext cx="1368152" cy="1570841"/>
          </a:xfrm>
          <a:prstGeom prst="rect">
            <a:avLst/>
          </a:prstGeom>
        </p:spPr>
      </p:pic>
    </p:spTree>
    <p:extLst>
      <p:ext uri="{BB962C8B-B14F-4D97-AF65-F5344CB8AC3E}">
        <p14:creationId xmlns:p14="http://schemas.microsoft.com/office/powerpoint/2010/main" val="514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2917</Words>
  <Application>Microsoft Office PowerPoint</Application>
  <PresentationFormat>Apresentação na tela (4:3)</PresentationFormat>
  <Paragraphs>336</Paragraphs>
  <Slides>47</Slides>
  <Notes>31</Notes>
  <HiddenSlides>0</HiddenSlides>
  <MMClips>0</MMClips>
  <ScaleCrop>false</ScaleCrop>
  <HeadingPairs>
    <vt:vector size="4" baseType="variant">
      <vt:variant>
        <vt:lpstr>Tema</vt:lpstr>
      </vt:variant>
      <vt:variant>
        <vt:i4>1</vt:i4>
      </vt:variant>
      <vt:variant>
        <vt:lpstr>Títulos de slides</vt:lpstr>
      </vt:variant>
      <vt:variant>
        <vt:i4>47</vt:i4>
      </vt:variant>
    </vt:vector>
  </HeadingPairs>
  <TitlesOfParts>
    <vt:vector size="48" baseType="lpstr">
      <vt:lpstr>Tema do Office</vt:lpstr>
      <vt:lpstr>Desenvolvimento de um Controle Reconfigurável para Sistemas de Tempo Real Crítico</vt:lpstr>
      <vt:lpstr>Roteiro</vt:lpstr>
      <vt:lpstr>Motivação</vt:lpstr>
      <vt:lpstr>Tempo Real – Viagem no Tempo</vt:lpstr>
      <vt:lpstr>Sistemas Infelizes</vt:lpstr>
      <vt:lpstr>Ganhando Tempo</vt:lpstr>
      <vt:lpstr>Como escolher Processador???</vt:lpstr>
      <vt:lpstr>Como escolher processador???</vt:lpstr>
      <vt:lpstr>Como escolher processador???</vt:lpstr>
      <vt:lpstr>Como escolher processador???</vt:lpstr>
      <vt:lpstr>Como escolher processador???</vt:lpstr>
      <vt:lpstr>Como escolher processador???</vt:lpstr>
      <vt:lpstr>Como escolher processador???</vt:lpstr>
      <vt:lpstr>Como escolher processador???</vt:lpstr>
      <vt:lpstr>Como escolher processador???</vt:lpstr>
      <vt:lpstr>Como escolher processador???</vt:lpstr>
      <vt:lpstr>O que faz o projeto???</vt:lpstr>
      <vt:lpstr>Arquitetura de Reconfiguração</vt:lpstr>
      <vt:lpstr>FPGAs e Reconfiguração</vt:lpstr>
      <vt:lpstr>Reconfiguração Dinâmica = Xilinx</vt:lpstr>
      <vt:lpstr>Módulos e Tarefas</vt:lpstr>
      <vt:lpstr>Desafios</vt:lpstr>
      <vt:lpstr>Arquitetura de Reconfiguração</vt:lpstr>
      <vt:lpstr>Arquitetura de Reconfiguração</vt:lpstr>
      <vt:lpstr>Arquitetura de Reconfiguração</vt:lpstr>
      <vt:lpstr>Arquitetura de Reconfiguração</vt:lpstr>
      <vt:lpstr>Arquitetura de Reconfiguração</vt:lpstr>
      <vt:lpstr>Comunicação On-Chip e Off-Chip</vt:lpstr>
      <vt:lpstr>Apresentação do PowerPoint</vt:lpstr>
      <vt:lpstr>Apresentação do PowerPoint</vt:lpstr>
      <vt:lpstr>Apresentação do PowerPoint</vt:lpstr>
      <vt:lpstr>Apresentação do PowerPoint</vt:lpstr>
      <vt:lpstr>Apresentação do PowerPoint</vt:lpstr>
      <vt:lpstr>Apresentação do PowerPoint</vt:lpstr>
      <vt:lpstr>Processo de Reconfiguração Dinâmica</vt:lpstr>
      <vt:lpstr>Apresentação do PowerPoint</vt:lpstr>
      <vt:lpstr>Apresentação do PowerPoint</vt:lpstr>
      <vt:lpstr>Aplicações</vt:lpstr>
      <vt:lpstr>Apresentação do PowerPoint</vt:lpstr>
      <vt:lpstr>Apresentação do PowerPoint</vt:lpstr>
      <vt:lpstr>Apresentação do PowerPoint</vt:lpstr>
      <vt:lpstr>Apresentação do PowerPoint</vt:lpstr>
      <vt:lpstr>Apresentação do PowerPoint</vt:lpstr>
      <vt:lpstr>Referências</vt:lpstr>
      <vt:lpstr>Referências</vt:lpstr>
      <vt:lpstr>Dúvidas</vt:lpstr>
      <vt:lpstr>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Desenvolvimento de um Controle Reconfigurável para Tempo Real Crítico</dc:title>
  <dc:creator>João Cleber Libório</dc:creator>
  <cp:lastModifiedBy>Junior</cp:lastModifiedBy>
  <cp:revision>48</cp:revision>
  <dcterms:created xsi:type="dcterms:W3CDTF">2011-11-26T21:01:33Z</dcterms:created>
  <dcterms:modified xsi:type="dcterms:W3CDTF">2011-11-28T21:44:19Z</dcterms:modified>
</cp:coreProperties>
</file>