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1"/>
  </p:notesMasterIdLst>
  <p:sldIdLst>
    <p:sldId id="326" r:id="rId2"/>
    <p:sldId id="340" r:id="rId3"/>
    <p:sldId id="313" r:id="rId4"/>
    <p:sldId id="314" r:id="rId5"/>
    <p:sldId id="322" r:id="rId6"/>
    <p:sldId id="316" r:id="rId7"/>
    <p:sldId id="317" r:id="rId8"/>
    <p:sldId id="318" r:id="rId9"/>
    <p:sldId id="319" r:id="rId10"/>
    <p:sldId id="320" r:id="rId11"/>
    <p:sldId id="321" r:id="rId12"/>
    <p:sldId id="343" r:id="rId13"/>
    <p:sldId id="323" r:id="rId14"/>
    <p:sldId id="324" r:id="rId15"/>
    <p:sldId id="325" r:id="rId16"/>
    <p:sldId id="344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5" r:id="rId29"/>
    <p:sldId id="338" r:id="rId30"/>
    <p:sldId id="339" r:id="rId31"/>
    <p:sldId id="256" r:id="rId32"/>
    <p:sldId id="257" r:id="rId33"/>
    <p:sldId id="258" r:id="rId34"/>
    <p:sldId id="259" r:id="rId35"/>
    <p:sldId id="260" r:id="rId36"/>
    <p:sldId id="262" r:id="rId37"/>
    <p:sldId id="261" r:id="rId38"/>
    <p:sldId id="263" r:id="rId39"/>
    <p:sldId id="272" r:id="rId40"/>
    <p:sldId id="264" r:id="rId41"/>
    <p:sldId id="273" r:id="rId42"/>
    <p:sldId id="265" r:id="rId43"/>
    <p:sldId id="266" r:id="rId44"/>
    <p:sldId id="348" r:id="rId45"/>
    <p:sldId id="274" r:id="rId46"/>
    <p:sldId id="267" r:id="rId47"/>
    <p:sldId id="269" r:id="rId48"/>
    <p:sldId id="268" r:id="rId49"/>
    <p:sldId id="270" r:id="rId50"/>
    <p:sldId id="271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34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275" r:id="rId89"/>
    <p:sldId id="347" r:id="rId9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0879" autoAdjust="0"/>
  </p:normalViewPr>
  <p:slideViewPr>
    <p:cSldViewPr>
      <p:cViewPr varScale="1">
        <p:scale>
          <a:sx n="64" d="100"/>
          <a:sy n="64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745F-ECBC-4BDC-A1CD-272295D1DF45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DC2B-DDCE-4AFE-B0BE-E6ECB06D3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4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80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aseline="0" dirty="0" smtClean="0"/>
              <a:t>As primitivas clássicas “fork” e “wait” permitem que uma tarefa crie ou espere pelo término de outra.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Acerca dos mecanismos de sincronização, Posix garante semáforos, que podem ser usados para sincronizar “threads” de tarefas distintas. Além dos comandos P e V, Posix apresenta uma primitiva para se determinar o valor atual do semáforo.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Para controlar o acesso a uma seção crítica, o mecanismo de “mutex” também é incluso. Os mutexes são monitorados através dos comandos “lock” e “unlock” e oferecem suporte aos protocolos de herança de prioridade (PHP) e prioridade teto (PCP).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sincronização pode ocorrer através de variáveis-condição. Uma variável-condição é um objeto que permite dois tipos de operação: wait e signal.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Uma thread/tarefa fica bloqueada junto à variável-condição através do wait ou timedwait. O porte do lock sobre o mutex associado também é passado adiante.</a:t>
            </a:r>
          </a:p>
          <a:p>
            <a:r>
              <a:rPr lang="pt-BR" baseline="0" dirty="0" smtClean="0"/>
              <a:t>Isso faz com que o mutex bloqueado pela thread/tarefa seja desbloqueado para que outra thread/tarefa possa acessar a região crítica.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outra thread/tarefa executa signal ou broadcast sobre a variável-condição, a thread/tarefa dormente é acordada ou todas as threads/tarefas são acordadas de uma vez, respectivamente. Quando uma thread é acordada, é automaticamente requisitado um lock sobre o mutex associado.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operação de mutexes e variáveis-condição permite a implementação de “monitores”, uma coleção de dados e métodos sobre esses dados que limita o acesso a si a apenas um processo por vez, ou seja, apenas um único método de um monitor pode estar ativo num determinado instante.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4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Uma thread/tarefa fica bloqueada junto à variável-condição através do wait ou timedwait. O porte do lock sobre o mutex associado também é passado adiante.</a:t>
            </a:r>
          </a:p>
          <a:p>
            <a:r>
              <a:rPr lang="pt-BR" baseline="0" dirty="0" smtClean="0"/>
              <a:t>Isso faz com que o mutex bloqueado pela thread/tarefa seja desbloqueado para que outra thread/tarefa possa acessar a região crítica.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outra thread/tarefa executa signal ou broadcast sobre a variável-condição, a thread/tarefa dormente é acordada ou todas as threads/tarefas são acordadas de uma vez, respectivamente. Quando uma thread é acordada, é automaticamente requisitado um lock sobre o mutex associado.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28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O Posix também define um mecanismo de fila de mensagens, caracterizando uma comunicação assíncrona e com endereçamento indireto (o endereço é da fila, e não da tarefa) entre processos.</a:t>
            </a:r>
          </a:p>
          <a:p>
            <a:r>
              <a:rPr lang="pt-BR" baseline="0" dirty="0" smtClean="0"/>
              <a:t>	Cada fila pode ter vários leitores e escritores.</a:t>
            </a:r>
          </a:p>
          <a:p>
            <a:r>
              <a:rPr lang="pt-BR" baseline="0" dirty="0" smtClean="0"/>
              <a:t>	Mensagens podem ter prioridade, sendo ordenadas apropriadamente.</a:t>
            </a:r>
          </a:p>
          <a:p>
            <a:r>
              <a:rPr lang="pt-BR" baseline="0" dirty="0" smtClean="0"/>
              <a:t>	Devido ao overhead associado faz mais sentido utilizar filas para comunicação entre threads de tarefas distintas, ao invés de threads de uma mesma tarefa, caso em que mutexes e variáveis compartilhadas são mais apropriados.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	As operações sobre filas são semelhantes às operações sobre arquivos. A fila recebe um nome ao ser criada e, para ser acessada, deve primeiro ser aberta. As operações para envio e coleta de mensagem são “send” e “receive” (que pode ser bloqueante ou não).</a:t>
            </a:r>
          </a:p>
          <a:p>
            <a:r>
              <a:rPr lang="pt-BR" baseline="0" dirty="0" smtClean="0"/>
              <a:t>	Quando mais de uma thread estiver tentando acessar uma fila, o acesso será definido através de um escalonamento baseado em prioridades, seja para coletar uma mensagem de uma fila vazia ou enviar uma mensagem para uma fila de capacidade limitada.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206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qualquer</a:t>
            </a:r>
            <a:r>
              <a:rPr lang="pt-BR" baseline="0" dirty="0" smtClean="0"/>
              <a:t> outro SO tipo Unix, os sinais cumprem um papel importante no Posix. Erros durante a execução de uma tarefa como acesso ilegal à memória (SIGSEGV), instrução ilegal (SIGILL) e divisão por zero (SIGFPE) são detectados pelo kernel, que gera um sinal para informar a aplicação.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mecanismo de sinais é importante para sistemas de tempo real, pois permite a implementação de técnicas de tolerância a falhas. O programador da aplicação pode tratar eventuais erros de execução através de rotinas ativadas pelo recebimento desses sinais.</a:t>
            </a:r>
          </a:p>
          <a:p>
            <a:r>
              <a:rPr lang="pt-BR" baseline="0" dirty="0" smtClean="0"/>
              <a:t>	Entretanto, por se tratar de uma ocorrência assíncrona, esse tipo de situação dificulta a análise de escalonabilidade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Sinais podem ser usados também como temporizadores. Uma temporização pode ser requisitada por uma tarefa ao kernel, que emitirá o sinal SIGALRM à mesma tarefa quando a temporização acabar.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Também são comumente usados para sinalizar a chegada de uma mensagem em uma fila, quando não existem threads bloqueadas esperando pela mesma. Outros acontecimentos importantes que podem ser indicados por sinais assíncronos incluem: a perda de um “deadline”, uma falha no hardware ou uma mudança no modo de operação.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33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qualquer</a:t>
            </a:r>
            <a:r>
              <a:rPr lang="pt-BR" baseline="0" dirty="0" smtClean="0"/>
              <a:t> outro SO tipo Unix, os sinais cumprem um papel importante no Posix. Erros durante a execução de uma tarefa como acesso ilegal à memória (SIGSEGV), instrução ilegal (SIGILL) e divisão por zero (SIGFPE) são detectados pelo kernel, que gera um sinal para informar a aplicação.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mecanismo de sinais é importante para sistemas de tempo real, pois permite a implementação de técnicas de tolerância a falhas. O programador da aplicação pode tratar eventuais erros de execução através de rotinas ativadas pelo recebimento desses sinais.</a:t>
            </a:r>
          </a:p>
          <a:p>
            <a:r>
              <a:rPr lang="pt-BR" baseline="0" dirty="0" smtClean="0"/>
              <a:t>	Entretanto, por se tratar de uma ocorrência assíncrona, esse tipo de situação dificulta a análise de escalonabilidade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Sinais podem ser usados também como temporizadores. Uma temporização pode ser requisitada por uma tarefa ao kernel, que emitirá o sinal SIGALRM à mesma tarefa quando a temporização acabar.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Também são comumente usados para sinalizar a chegada de uma mensagem em uma fila, quando não existem threads bloqueadas esperando pela mesma. Outros acontecimentos importantes que podem ser indicados por sinais assíncronos incluem: a perda de um “deadline”, uma falha no hardware ou uma mudança no modo de operação.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Posix,</a:t>
            </a:r>
            <a:r>
              <a:rPr lang="pt-BR" baseline="0" dirty="0" smtClean="0"/>
              <a:t> a aplicação em tempo real motivou a definição de um conjunto de sinais entre SIGRTMIN e SIGRTMAX, com no mínimo 8 sinais.</a:t>
            </a:r>
          </a:p>
          <a:p>
            <a:r>
              <a:rPr lang="pt-BR" baseline="0" dirty="0" smtClean="0"/>
              <a:t>	São enfileirados, ao invés de sobreescritos, e podem carregar dados adicionais além da sinalização.</a:t>
            </a:r>
          </a:p>
          <a:p>
            <a:r>
              <a:rPr lang="pt-BR" baseline="0" dirty="0" smtClean="0"/>
              <a:t>	Através da chamada de sistema “sigqueue”, o próprio código da aplicação pode gerar um sinal deste conjunto.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utilização dos sinais precisou ser adaptada para o contexto de múltiplas threads, uma vez que o conceito surgiu por volta de 1970, quando o conceito de threads ainda não era suportado pelo Unix.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Ao usar um SOTR compatível com Posix, o porte da aplicação para outro sistema operacional fica bastante facilitado, caso o outro SO também suporte Posix.</a:t>
            </a:r>
            <a:r>
              <a:rPr lang="pt-BR" baseline="0" dirty="0" smtClean="0"/>
              <a:t> Muitos SOTR suportam esse padrão.</a:t>
            </a:r>
          </a:p>
          <a:p>
            <a:r>
              <a:rPr lang="pt-BR" baseline="0" dirty="0" smtClean="0"/>
              <a:t>	Em termos funcionais o padrão Posix cobre muitas das necessidades que nós expusemos dos SOTR, oferecendo muito mais do que o necessário para STR pequenos.</a:t>
            </a:r>
          </a:p>
          <a:p>
            <a:r>
              <a:rPr lang="pt-BR" baseline="0" dirty="0" smtClean="0"/>
              <a:t>	O mecanismo de perfis permite que o SOTR contenha apenas as funcionalidades do mercado-alvo, que sempre seguirão uma interface padrão, criando um ambiente de programação familiar.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Muitas vezes, porém, o projetista do STR deve fazer um estudo detalhado de um SOTR que anuncia vagamente que “segue o Posix”, sem especificar o perfil em questão.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	Alguns SOTR suportam duas interfaces: uma Posix e uma proprietária. Isso pode ocorrer porque a proprietária já existia antes ou porque na interface proprietária foram realizadas otimizações fora do padrão que resultam em melhor desempenho.</a:t>
            </a:r>
          </a:p>
          <a:p>
            <a:r>
              <a:rPr lang="pt-BR" baseline="0" dirty="0" smtClean="0"/>
              <a:t>	Apesar do padrão se preocupar com funcionalidades que ofereçam suporte a aplicações de tempo real, como o modelo de escalonamento e a sincronização de processos, os aspectos temporais e da implementação do kernel não são especificados e devem ser respondidos pelo desenvolvedor do sistema operacional.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149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Desenvolvido</a:t>
            </a:r>
            <a:r>
              <a:rPr lang="pt-BR" baseline="0" dirty="0" smtClean="0"/>
              <a:t> pela </a:t>
            </a:r>
            <a:r>
              <a:rPr lang="pt-BR" dirty="0" smtClean="0"/>
              <a:t>AT&amp;T, foi a versão de maior sucesso</a:t>
            </a:r>
            <a:r>
              <a:rPr lang="pt-BR" baseline="0" dirty="0" smtClean="0"/>
              <a:t> comercial do Unix System V, sendo inclusive usada no primeiro Atari.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19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solução de escalonamento do Unix SVR4 é semelhante à do Posix, mas não</a:t>
            </a:r>
            <a:r>
              <a:rPr lang="pt-BR" baseline="0" dirty="0" smtClean="0"/>
              <a:t> idêntica.</a:t>
            </a:r>
          </a:p>
          <a:p>
            <a:r>
              <a:rPr lang="pt-BR" baseline="0" dirty="0" smtClean="0"/>
              <a:t>Primeiramente, existem classes de escalonamento. As classes “default” são: “time-sharing” e tempo real. Com exceção de partes não-interrompíveis do kernel, a tarefa de maior prioridade sempre executará (uma tarefa do kernel só pode ser preemptada no Unix SVR4 nos pontos de interrupção).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São definidos 160 níveis de prioridade, do mais baixo (0) ao mais alto (159). </a:t>
            </a:r>
          </a:p>
          <a:p>
            <a:r>
              <a:rPr lang="pt-BR" baseline="0" dirty="0" smtClean="0"/>
              <a:t>	A divisão prévia dos níveis nas classes é a seguinte: os 60 primeiros representam a classe time-sharing; os 40 seguintes, as prioridades usadas pelo código do sistema; e os 60 finais, a classe de tarefas de tempo real.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Novas classes de escalonamento podem ser escritas e instaladas no sistema, sendo responsável por atribuir e modificar as prioridades de cada tarefa da sua classe.</a:t>
            </a:r>
          </a:p>
          <a:p>
            <a:r>
              <a:rPr lang="pt-BR" baseline="0" dirty="0" smtClean="0"/>
              <a:t>	Esse código é semelhante a um tratador de dispositivo (driver), pois deve ser escrito de acordo com uma interface padrão do SVR4, cujas rotinas serão chamadas sempre que uma decisão de escalonamento deva ser tomada.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32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baseline="0" dirty="0" smtClean="0"/>
              <a:t>Na classe “time-sharing”, as tarefas terão suas prioridades definidas em tempo de execução. </a:t>
            </a:r>
          </a:p>
          <a:p>
            <a:r>
              <a:rPr lang="pt-BR" baseline="0" dirty="0" smtClean="0"/>
              <a:t>	Fatias de tempo são usadas para dividir o processador. A duração da fatia é inversamente proporcional à prioridade da tarefa.</a:t>
            </a:r>
          </a:p>
          <a:p>
            <a:r>
              <a:rPr lang="pt-BR" baseline="0" dirty="0" smtClean="0"/>
              <a:t>	O recálculo da prioridade de uma tarefa ocorre somente com eventos associados a essa tarefa, ao invés de a cada segundo (como no Unix SVR3).</a:t>
            </a:r>
          </a:p>
          <a:p>
            <a:r>
              <a:rPr lang="pt-BR" baseline="0" dirty="0" smtClean="0"/>
              <a:t>	A prioridade é reduzida quando a fatia de tempo é esgotada pela tarefa.</a:t>
            </a:r>
          </a:p>
          <a:p>
            <a:r>
              <a:rPr lang="pt-BR" baseline="0" dirty="0" smtClean="0"/>
              <a:t>	A prioridade é elevada sempre que a tarefa fica muito tempo sem esgotar sua fatia de tempo (possivelmente por estar sendo bloqueada constantemente).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classe tempo real utiliza as maiores prioridades do sistema. Quando uma tarefa é liberada, ela obtém o controle do processador automaticamente, a não ser que o mesmo execute outra tarefa da classe ou um código do kernel. Nesse último caso, é necessário aguardar a chegada do próximo ponto de interrupção (em que garante-se que as estruturas de dados do kernel estão consistentes). </a:t>
            </a:r>
          </a:p>
          <a:p>
            <a:r>
              <a:rPr lang="pt-BR" baseline="0" dirty="0" smtClean="0"/>
              <a:t>	No Unix SVR4, essa espera pode ser relativamente grande, representando uma de suas desvantagens.</a:t>
            </a:r>
          </a:p>
          <a:p>
            <a:r>
              <a:rPr lang="pt-BR" baseline="0" dirty="0" smtClean="0"/>
              <a:t>	Tipicamente as tarefas de prioridade maior recebem fatias de tempo menores, pois espera-se que sejam muito curtas.</a:t>
            </a:r>
          </a:p>
          <a:p>
            <a:r>
              <a:rPr lang="pt-BR" baseline="0" dirty="0" smtClean="0"/>
              <a:t>	Por fim, a latência até a execução da tarefa é a soma do processamento da interrupção causadora com a espera pelo ponto de interrupção do kernel, além das interferências causadas por outras tarefas da classe tempo real.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5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São dois os tipos de suporte para Tempo Real.</a:t>
            </a:r>
          </a:p>
          <a:p>
            <a:r>
              <a:rPr lang="pt-BR" dirty="0" smtClean="0"/>
              <a:t>O NTR consiste</a:t>
            </a:r>
            <a:r>
              <a:rPr lang="pt-BR" baseline="0" dirty="0" smtClean="0"/>
              <a:t> de um pequeno kernel com funcionalidade mínima, mas excelente comportamento temporal.</a:t>
            </a:r>
          </a:p>
          <a:p>
            <a:r>
              <a:rPr lang="pt-BR" baseline="0" dirty="0" smtClean="0"/>
              <a:t>	Seria a escolha indicada para o controlador de uma máquina industrial, por exemplo.</a:t>
            </a:r>
          </a:p>
          <a:p>
            <a:r>
              <a:rPr lang="pt-BR" baseline="0" dirty="0" smtClean="0"/>
              <a:t>O SOTR apresenta um kernel com funcionalidades de um sistema de propósito geral, porém adaptado para melhorar o comportamento temporal.</a:t>
            </a:r>
          </a:p>
          <a:p>
            <a:r>
              <a:rPr lang="pt-BR" baseline="0" dirty="0" smtClean="0"/>
              <a:t>	A qualidade do kernel adaptado varia de sistema para sistema, pois alguns são completamente reescritos com foco em tempo real e outros, recebendo apenas algumas otimizações.</a:t>
            </a:r>
          </a:p>
          <a:p>
            <a:r>
              <a:rPr lang="pt-BR" baseline="0" dirty="0" smtClean="0"/>
              <a:t>	Exemplo: Solaris, baseado em Unix, porém projetado com preocupação especial acerca do tempo de resposta.</a:t>
            </a:r>
          </a:p>
          <a:p>
            <a:r>
              <a:rPr lang="pt-BR" baseline="0" dirty="0" smtClean="0"/>
              <a:t>A solução de escalonamento oferecida por cada produto varia, de acordo com o mercado-alvo.</a:t>
            </a:r>
          </a:p>
          <a:p>
            <a:r>
              <a:rPr lang="pt-BR" baseline="0" dirty="0" smtClean="0"/>
              <a:t>	De qualquer forma, as soluções mais populares são o executivo cíclico, no caso do NTR, que oferece teste e escala em tempo de projeto, ou seja, total garantia dos requisitos temporais;</a:t>
            </a:r>
          </a:p>
          <a:p>
            <a:r>
              <a:rPr lang="pt-BR" baseline="0" dirty="0" smtClean="0"/>
              <a:t>	e o escalonamento baseado em prioridades no caso do SOTR, cuja produção da escala ocorre em tempo de execução.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5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solução de escalonamento no Unix SVR4 é melhor que no Unix tradicional para aplicações de tempo real,</a:t>
            </a:r>
            <a:r>
              <a:rPr lang="pt-BR" baseline="0" dirty="0" smtClean="0"/>
              <a:t> porém ainda apresenta problemas quanto à previsibilidade.</a:t>
            </a:r>
          </a:p>
          <a:p>
            <a:r>
              <a:rPr lang="pt-BR" baseline="0" dirty="0" smtClean="0"/>
              <a:t>	Além do kernel não ser preemptável em qualquer ponto, experiências confirmam que é complicado ajustar o sistema para um conjunto misto e diversificado de aplicações.</a:t>
            </a:r>
          </a:p>
          <a:p>
            <a:r>
              <a:rPr lang="pt-BR" baseline="0" dirty="0" smtClean="0"/>
              <a:t>	Os tempos de chamada do sistema e o tempo máximo de bloqueio pelo kernel também não são conhecidos.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36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81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54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39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962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81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78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221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26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tabela representa um</a:t>
            </a:r>
            <a:r>
              <a:rPr lang="pt-BR" baseline="0" dirty="0" smtClean="0"/>
              <a:t> resumo dos tipos de suporte em função da previsibilidade temporal e funcionalidades.</a:t>
            </a:r>
          </a:p>
          <a:p>
            <a:r>
              <a:rPr lang="pt-BR" baseline="0" dirty="0" smtClean="0"/>
              <a:t>Além do NTR e do SOTR, temos também a implementação trivial, direcionada e sem preocupação temporal, </a:t>
            </a:r>
          </a:p>
          <a:p>
            <a:r>
              <a:rPr lang="pt-BR" baseline="0" dirty="0" smtClean="0"/>
              <a:t>	e a implementação ideal, bastante complexa e objeto de diversos estudos, que implementa um conjunto genérico de funcionalidades oferecendo ótimo suporte temporal.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787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0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4036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801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940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0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63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76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57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963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40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sistemas</a:t>
            </a:r>
            <a:r>
              <a:rPr lang="pt-BR" baseline="0" dirty="0" smtClean="0"/>
              <a:t> operacionais estão organizados em camadas e, à medida que subimos de uma para outra, os serviços oferecidos tornam-se mais sofisticados, apesar de menos previsíveis.</a:t>
            </a:r>
          </a:p>
          <a:p>
            <a:r>
              <a:rPr lang="pt-BR" baseline="0" dirty="0" smtClean="0"/>
              <a:t>	Além do hardware, pode existir um microkernel que oferece serviços básicos como alocação e liberação de memória física, escalonamento de tarefas e mecanismo para sincronização de tarefas/processos.</a:t>
            </a:r>
          </a:p>
          <a:p>
            <a:r>
              <a:rPr lang="pt-BR" baseline="0" dirty="0" smtClean="0"/>
              <a:t>	O kernel oferecerá serviços mais elevados como sistema de arquivos, protocolos de comunicação </a:t>
            </a:r>
            <a:r>
              <a:rPr lang="pt-BR" baseline="0" smtClean="0"/>
              <a:t>e instalação de drivers de dispositivos.</a:t>
            </a:r>
            <a:endParaRPr lang="pt-BR" baseline="0" dirty="0" smtClean="0"/>
          </a:p>
          <a:p>
            <a:r>
              <a:rPr lang="pt-BR" baseline="0" dirty="0" smtClean="0"/>
              <a:t>Em sistemas em que uma única aplicação é executada ou em que todas as aplicações estão associadas com o mesmo usuário,</a:t>
            </a:r>
          </a:p>
          <a:p>
            <a:r>
              <a:rPr lang="pt-BR" baseline="0" dirty="0" smtClean="0"/>
              <a:t>	é interessante que a aplicação acesse diretamente o microkernel ou até mesmo o hardware, para cumprir com seus requisitos temporais. Nesse caso, o sistema operacional abre mão do controle completo sobre o que a aplicação pode ou não fazer.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072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59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207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21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809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425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28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677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98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29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7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escolha do suporte mais apropriado ao projeto sendo desenvolvido é difícil,</a:t>
            </a:r>
            <a:r>
              <a:rPr lang="pt-BR" baseline="0" dirty="0" smtClean="0"/>
              <a:t> uma vez que cada produto apresenta abordagens diferentes para os diversos fatores que influenciam a previsibilidade temporal do sistema.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Desenvolvedores de SOTR geralmente não publicam todas as métricas necessárias para uma análise detalhada.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Cada SOTR possui um sistema próprio para incorporação de novos drivers de dispositivos.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3905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714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357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5991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6140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139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47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X de</a:t>
            </a:r>
            <a:r>
              <a:rPr lang="pt-BR" baseline="0" dirty="0" smtClean="0"/>
              <a:t> </a:t>
            </a:r>
            <a:r>
              <a:rPr lang="pt-BR" dirty="0" smtClean="0"/>
              <a:t>Unix, em que o</a:t>
            </a:r>
            <a:r>
              <a:rPr lang="pt-BR" baseline="0" dirty="0" smtClean="0"/>
              <a:t> Posix é baseado.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40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Posix é um padrão que</a:t>
            </a:r>
            <a:r>
              <a:rPr lang="pt-BR" baseline="0" dirty="0" smtClean="0"/>
              <a:t> busca</a:t>
            </a:r>
            <a:r>
              <a:rPr lang="pt-BR" dirty="0" smtClean="0"/>
              <a:t> a portabilidade das</a:t>
            </a:r>
            <a:r>
              <a:rPr lang="pt-BR" baseline="0" dirty="0" smtClean="0"/>
              <a:t> aplicações, independente do fornecedor do sistema operacional, e que tem sido adotado pela maioria dos SOTR (Solaris, QNX, etc.).</a:t>
            </a:r>
          </a:p>
          <a:p>
            <a:r>
              <a:rPr lang="pt-BR" baseline="0" dirty="0" smtClean="0"/>
              <a:t>Baseado no Unix, foi criado pela IEEE, e representa um padrão para a interface do sistema, mas não sua implementação. (semelhante a uma API)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maioria dos SO implementam chamada de sistema através de interrupção de software. O Posix padroniza a sintaxe das rotinas de biblioteca que executam as interrupções de software, que são a interface do kernel. A interrupção em si depende do processador utilizado, mas as rotinas de biblioteca podem ser padronizadas.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sintaxe do Posix é em C e a semântica, na linguagem de abstrações e terminologia do Unix.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sua primeira versão, o padrão definia apenas a API de um sistema operacional de propósito geral. Com o passar do tempo, evoluiu e passou a incluir também serviços de suporte a aplicações de tempo real.</a:t>
            </a:r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7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Uma vez que o padrão Posix é bastante extenso, existem diversos perfis direcionados a tipos diferentes de aplicações, contendo uma implementação parcial e otimizada da interface. Isso facilita sua inclusão em sistemas embarcados, como equipamentos industriais e domésticos.</a:t>
            </a:r>
          </a:p>
          <a:p>
            <a:r>
              <a:rPr lang="pt-BR" baseline="0" dirty="0" smtClean="0"/>
              <a:t>	Alguns dos perfis destinados a tempo real incluem:</a:t>
            </a:r>
          </a:p>
          <a:p>
            <a:r>
              <a:rPr lang="pt-BR" baseline="0" dirty="0" smtClean="0"/>
              <a:t>	pequeno sistema controlando um ou mais dispositivos, sem interação com operador, sem sistema de arquivos, e com apenas uma tarefa de múltiplas threads;</a:t>
            </a:r>
          </a:p>
          <a:p>
            <a:r>
              <a:rPr lang="pt-BR" baseline="0" dirty="0" smtClean="0"/>
              <a:t>	mistura de tarefas de tempo real com tarefas convencionais, com suporte para MMU, dispositivos de armazenamento (discos) e suporte para rede.</a:t>
            </a:r>
          </a:p>
          <a:p>
            <a:endParaRPr lang="pt-BR" baseline="0" dirty="0" smtClean="0"/>
          </a:p>
          <a:p>
            <a:r>
              <a:rPr lang="pt-BR" dirty="0" smtClean="0"/>
              <a:t>Posix suporta escalonamento baseado em prioridades. No mínimo 32 níveis devem ser suportados, embora o número exato dependa de</a:t>
            </a:r>
            <a:r>
              <a:rPr lang="pt-BR" baseline="0" dirty="0" smtClean="0"/>
              <a:t> cada implementação.</a:t>
            </a:r>
          </a:p>
          <a:p>
            <a:r>
              <a:rPr lang="pt-BR" baseline="0" dirty="0" smtClean="0"/>
              <a:t>O escalonamento de threads de mesma prioridade pode ser feito por FIFO, fatias de tempo ou outra implementação especificada pelo desenvolvedor do SOTR.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8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O documento de extensões de tempo real do Posix inclui especificações de: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Suporta também a existência de múltiplos relógios (temporizadores) identificáveis, com resolução mínima de 20 ns.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DC2B-DDCE-4AFE-B0BE-E6ECB06D3144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4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FC6FB2-6A4B-4C2C-917A-9A9D9B9EA846}" type="datetimeFigureOut">
              <a:rPr lang="pt-BR" smtClean="0"/>
              <a:pPr/>
              <a:t>19/09/2016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BCA58B-7755-426D-B987-C6E3F1DCD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x.com/products/neutrino-rtos/neutrino-rtos.html" TargetMode="External"/><Relationship Id="rId2" Type="http://schemas.openxmlformats.org/officeDocument/2006/relationships/hyperlink" Target="https://rt.wiki.kernel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5376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Sistemas Operacionais de Tempo Real (SOTR)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Luís (</a:t>
            </a:r>
            <a:r>
              <a:rPr lang="pt-BR" dirty="0" err="1" smtClean="0"/>
              <a:t>lfpd</a:t>
            </a:r>
            <a:r>
              <a:rPr lang="pt-BR" dirty="0" smtClean="0"/>
              <a:t>), David (</a:t>
            </a:r>
            <a:r>
              <a:rPr lang="pt-BR" dirty="0" err="1" smtClean="0"/>
              <a:t>dbi</a:t>
            </a:r>
            <a:r>
              <a:rPr lang="pt-BR" dirty="0" smtClean="0"/>
              <a:t>), Julio (jdf2) e Hector (</a:t>
            </a:r>
            <a:r>
              <a:rPr lang="pt-BR" dirty="0" err="1" smtClean="0"/>
              <a:t>hnbp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Temporizadores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Tipicamente necessários.</a:t>
            </a:r>
          </a:p>
          <a:p>
            <a:pPr lvl="1"/>
            <a:r>
              <a:rPr lang="pt-BR" sz="1800" dirty="0"/>
              <a:t>Time-outs</a:t>
            </a:r>
          </a:p>
          <a:p>
            <a:pPr lvl="1"/>
            <a:r>
              <a:rPr lang="pt-BR" sz="1800" dirty="0"/>
              <a:t>Watch-dogs</a:t>
            </a:r>
          </a:p>
          <a:p>
            <a:pPr lvl="1"/>
            <a:r>
              <a:rPr lang="pt-BR" sz="1800" dirty="0"/>
              <a:t>Realização de tarefas periódicas</a:t>
            </a:r>
          </a:p>
          <a:p>
            <a:r>
              <a:rPr lang="pt-BR" dirty="0" smtClean="0"/>
              <a:t>Hardware capaz de gerar interrupções com uma dada frequência.</a:t>
            </a:r>
          </a:p>
          <a:p>
            <a:pPr lvl="1"/>
            <a:r>
              <a:rPr lang="pt-BR" sz="1800" dirty="0" smtClean="0"/>
              <a:t>A cada interrupção o SOTR realiza as operações necessárias</a:t>
            </a:r>
            <a:endParaRPr lang="pt-BR" sz="1800" dirty="0"/>
          </a:p>
          <a:p>
            <a:r>
              <a:rPr lang="pt-BR" dirty="0" smtClean="0"/>
              <a:t>Resolução</a:t>
            </a:r>
          </a:p>
          <a:p>
            <a:pPr lvl="1"/>
            <a:r>
              <a:rPr lang="pt-BR" sz="1800" dirty="0" smtClean="0"/>
              <a:t>Tempo entre interrupções geradas</a:t>
            </a:r>
          </a:p>
          <a:p>
            <a:pPr lvl="1"/>
            <a:r>
              <a:rPr lang="pt-BR" sz="1800" dirty="0" smtClean="0"/>
              <a:t>Pode ser modificada configurando o temporizador</a:t>
            </a:r>
          </a:p>
          <a:p>
            <a:pPr lvl="2"/>
            <a:r>
              <a:rPr lang="pt-BR" sz="1500" dirty="0" smtClean="0"/>
              <a:t>Entretanto, isto representa um custo para o sistema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3450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Temporizadores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Imprecisão</a:t>
            </a:r>
          </a:p>
          <a:p>
            <a:pPr lvl="1"/>
            <a:r>
              <a:rPr lang="pt-BR" sz="1800" dirty="0"/>
              <a:t>Período múltiplo da resolução</a:t>
            </a:r>
          </a:p>
          <a:p>
            <a:pPr lvl="1"/>
            <a:r>
              <a:rPr lang="pt-BR" sz="1800" dirty="0"/>
              <a:t>Requisição no meio entre duas interrupções</a:t>
            </a:r>
          </a:p>
          <a:p>
            <a:pPr lvl="1"/>
            <a:r>
              <a:rPr lang="pt-BR" sz="1800" dirty="0"/>
              <a:t>Threads com prioridade alta</a:t>
            </a:r>
          </a:p>
          <a:p>
            <a:pPr lvl="1"/>
            <a:r>
              <a:rPr lang="pt-BR" sz="1800" dirty="0"/>
              <a:t>Sempre é uma aproximação!</a:t>
            </a:r>
          </a:p>
          <a:p>
            <a:pPr lvl="2"/>
            <a:r>
              <a:rPr lang="pt-BR" dirty="0"/>
              <a:t>Maior resolução</a:t>
            </a:r>
          </a:p>
          <a:p>
            <a:pPr lvl="2"/>
            <a:r>
              <a:rPr lang="pt-BR" dirty="0"/>
              <a:t>Maior prioridade da ação</a:t>
            </a:r>
          </a:p>
          <a:p>
            <a:endParaRPr lang="pt-BR" dirty="0"/>
          </a:p>
          <a:p>
            <a:endParaRPr lang="pt-BR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70398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Limitações de </a:t>
            </a:r>
            <a:r>
              <a:rPr lang="pt-BR" dirty="0" err="1" smtClean="0"/>
              <a:t>SOPGs</a:t>
            </a:r>
            <a:r>
              <a:rPr lang="pt-BR" dirty="0" smtClean="0"/>
              <a:t> para aplicações de tempo real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dos SOPG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Aplicações de tempo real estão cada vez mais complexas.</a:t>
            </a:r>
          </a:p>
          <a:p>
            <a:pPr lvl="1"/>
            <a:r>
              <a:rPr lang="pt-BR" sz="1800" dirty="0" smtClean="0"/>
              <a:t>Conexão </a:t>
            </a:r>
            <a:r>
              <a:rPr lang="pt-BR" sz="1800" dirty="0"/>
              <a:t>via rede local</a:t>
            </a:r>
          </a:p>
          <a:p>
            <a:pPr lvl="1"/>
            <a:r>
              <a:rPr lang="pt-BR" sz="1800" dirty="0"/>
              <a:t>Algoritmos de controle inteligentes</a:t>
            </a:r>
          </a:p>
          <a:p>
            <a:r>
              <a:rPr lang="pt-BR" dirty="0" smtClean="0"/>
              <a:t>Facilidades de um SOPG</a:t>
            </a:r>
          </a:p>
          <a:p>
            <a:pPr lvl="1"/>
            <a:r>
              <a:rPr lang="pt-BR" sz="1800" dirty="0" smtClean="0"/>
              <a:t>Experiência de desenvolvimento</a:t>
            </a:r>
          </a:p>
          <a:p>
            <a:pPr lvl="1"/>
            <a:r>
              <a:rPr lang="pt-BR" sz="1800" dirty="0" smtClean="0"/>
              <a:t>Custo (solução de prateleira)</a:t>
            </a:r>
          </a:p>
          <a:p>
            <a:r>
              <a:rPr lang="pt-BR" dirty="0" smtClean="0"/>
              <a:t>Restrições temporais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9621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dos SOPG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SOPG adaptado para o contexto de tempo real</a:t>
            </a:r>
          </a:p>
          <a:p>
            <a:pPr lvl="1"/>
            <a:r>
              <a:rPr lang="pt-BR" sz="1800" dirty="0" smtClean="0"/>
              <a:t>Mostra alguma preocupação com a resposta em tempo real</a:t>
            </a:r>
          </a:p>
          <a:p>
            <a:pPr lvl="1"/>
            <a:r>
              <a:rPr lang="pt-BR" sz="1800" dirty="0" smtClean="0"/>
              <a:t>Não é capaz de oferecer previsibilidade determinística</a:t>
            </a:r>
          </a:p>
          <a:p>
            <a:r>
              <a:rPr lang="pt-BR" dirty="0" smtClean="0"/>
              <a:t>Técnicas de SOPG podem não ser ideais para aplicações de tempo real</a:t>
            </a:r>
          </a:p>
          <a:p>
            <a:pPr lvl="1"/>
            <a:r>
              <a:rPr lang="pt-BR" sz="1800" dirty="0" smtClean="0"/>
              <a:t>Memória virtual</a:t>
            </a:r>
          </a:p>
          <a:p>
            <a:r>
              <a:rPr lang="pt-BR" dirty="0" smtClean="0"/>
              <a:t>O que é feito:</a:t>
            </a:r>
          </a:p>
          <a:p>
            <a:pPr lvl="1"/>
            <a:r>
              <a:rPr lang="pt-BR" sz="1800" dirty="0" smtClean="0"/>
              <a:t>Desativa-se o mecanismos</a:t>
            </a:r>
          </a:p>
          <a:p>
            <a:pPr lvl="1"/>
            <a:r>
              <a:rPr lang="pt-BR" sz="1800" dirty="0" smtClean="0"/>
              <a:t>Utiliza apenas para tarefas sem requisitos temporais rigorosos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5268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 dos SOPG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Divisão de tempo do processador, enquanto não há escalonamento de outros recursos</a:t>
            </a:r>
          </a:p>
          <a:p>
            <a:r>
              <a:rPr lang="pt-BR" dirty="0" smtClean="0"/>
              <a:t>Mecanismos </a:t>
            </a:r>
          </a:p>
          <a:p>
            <a:pPr lvl="1"/>
            <a:r>
              <a:rPr lang="pt-BR" dirty="0" smtClean="0"/>
              <a:t>Buscam  “justiça”</a:t>
            </a:r>
          </a:p>
          <a:p>
            <a:pPr lvl="1"/>
            <a:r>
              <a:rPr lang="pt-BR" dirty="0" smtClean="0"/>
              <a:t>Cumprimento dos requisitos temporais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Métricas de avaliação de SOTR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Métricas de avaliação de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Latência de Chaveamento de Contexto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Latência de Interrupção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Tempo de execução de chamadas ao sistema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pt-BR" dirty="0" smtClean="0">
                <a:solidFill>
                  <a:schemeClr val="tx1"/>
                </a:solidFill>
              </a:rPr>
              <a:t>Latência de Chaveamento de Contexto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Restaurar o estado da CPU para a tarefa que estava sendo executada até a sua preempção</a:t>
            </a:r>
          </a:p>
          <a:p>
            <a:r>
              <a:rPr lang="pt-BR" dirty="0" smtClean="0"/>
              <a:t>Salvar os registradores da tarefa</a:t>
            </a:r>
          </a:p>
          <a:p>
            <a:r>
              <a:rPr lang="pt-BR" dirty="0" smtClean="0"/>
              <a:t>Carregar os registradores da nova tarefa</a:t>
            </a:r>
          </a:p>
          <a:p>
            <a:r>
              <a:rPr lang="pt-BR" dirty="0" smtClean="0"/>
              <a:t>Não inclui o tempo de decisão do escalonador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uma Interrupção?</a:t>
            </a:r>
          </a:p>
          <a:p>
            <a:r>
              <a:rPr lang="pt-BR" dirty="0" smtClean="0"/>
              <a:t>Finalidade</a:t>
            </a:r>
          </a:p>
          <a:p>
            <a:r>
              <a:rPr lang="pt-BR" dirty="0" smtClean="0"/>
              <a:t>Implementação</a:t>
            </a:r>
          </a:p>
          <a:p>
            <a:pPr lvl="1"/>
            <a:r>
              <a:rPr lang="pt-BR" dirty="0" smtClean="0"/>
              <a:t>PIC</a:t>
            </a:r>
          </a:p>
          <a:p>
            <a:pPr lvl="1"/>
            <a:r>
              <a:rPr lang="pt-BR" dirty="0" smtClean="0"/>
              <a:t>IRQ</a:t>
            </a:r>
          </a:p>
          <a:p>
            <a:pPr lvl="1"/>
            <a:r>
              <a:rPr lang="pt-BR" dirty="0" smtClean="0"/>
              <a:t>Prioridades</a:t>
            </a:r>
          </a:p>
          <a:p>
            <a:r>
              <a:rPr lang="pt-BR" dirty="0" err="1" smtClean="0"/>
              <a:t>Interrupt</a:t>
            </a:r>
            <a:r>
              <a:rPr lang="pt-BR" dirty="0" smtClean="0"/>
              <a:t> </a:t>
            </a:r>
            <a:r>
              <a:rPr lang="pt-BR" dirty="0" err="1" smtClean="0"/>
              <a:t>Handler</a:t>
            </a:r>
            <a:endParaRPr lang="pt-BR" dirty="0" smtClean="0"/>
          </a:p>
          <a:p>
            <a:r>
              <a:rPr lang="pt-BR" dirty="0" smtClean="0"/>
              <a:t>Vetor de Interrupção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18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t-BR" dirty="0" smtClean="0"/>
              <a:t>Tempo entre a sinalização de uma interrupção e o início do tratador da interrupção</a:t>
            </a:r>
          </a:p>
          <a:p>
            <a:r>
              <a:rPr lang="pt-BR" dirty="0" smtClean="0"/>
              <a:t>Equivale ao release </a:t>
            </a:r>
            <a:r>
              <a:rPr lang="pt-BR" dirty="0" err="1" smtClean="0"/>
              <a:t>jitter</a:t>
            </a:r>
            <a:r>
              <a:rPr lang="pt-BR" dirty="0" smtClean="0"/>
              <a:t> da rotina tratadora</a:t>
            </a:r>
          </a:p>
          <a:p>
            <a:r>
              <a:rPr lang="pt-BR" dirty="0" smtClean="0"/>
              <a:t>SOTR permitem código da aplicação no tratador</a:t>
            </a:r>
          </a:p>
          <a:p>
            <a:pPr lvl="1"/>
            <a:r>
              <a:rPr lang="pt-BR" dirty="0" smtClean="0"/>
              <a:t>Prioridade</a:t>
            </a:r>
          </a:p>
          <a:p>
            <a:pPr lvl="1"/>
            <a:r>
              <a:rPr lang="pt-BR" dirty="0" smtClean="0"/>
              <a:t>Eficiência</a:t>
            </a:r>
          </a:p>
          <a:p>
            <a:pPr lvl="1"/>
            <a:r>
              <a:rPr lang="pt-BR" dirty="0" smtClean="0"/>
              <a:t>Abordagem menos segura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2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Código da aplicação no tratador</a:t>
            </a:r>
          </a:p>
          <a:p>
            <a:r>
              <a:rPr lang="pt-BR" dirty="0" smtClean="0"/>
              <a:t>Problema 1: Interrupção ocorre quando o </a:t>
            </a:r>
            <a:r>
              <a:rPr lang="pt-BR" dirty="0" err="1" smtClean="0"/>
              <a:t>kernel</a:t>
            </a:r>
            <a:r>
              <a:rPr lang="pt-BR" dirty="0" smtClean="0"/>
              <a:t> está executando</a:t>
            </a:r>
          </a:p>
          <a:p>
            <a:pPr lvl="1"/>
            <a:r>
              <a:rPr lang="pt-BR" dirty="0" smtClean="0"/>
              <a:t>É desejável que o </a:t>
            </a:r>
            <a:r>
              <a:rPr lang="pt-BR" dirty="0" err="1" smtClean="0"/>
              <a:t>kernel</a:t>
            </a:r>
            <a:r>
              <a:rPr lang="pt-BR" dirty="0" smtClean="0"/>
              <a:t> seja </a:t>
            </a:r>
            <a:r>
              <a:rPr lang="pt-BR" dirty="0" err="1" smtClean="0"/>
              <a:t>interropível</a:t>
            </a:r>
            <a:endParaRPr lang="pt-BR" dirty="0" smtClean="0"/>
          </a:p>
          <a:p>
            <a:r>
              <a:rPr lang="pt-BR" dirty="0" smtClean="0"/>
              <a:t>Problema 2: A rotina de tratamento possui uma chamada do </a:t>
            </a:r>
            <a:r>
              <a:rPr lang="pt-BR" dirty="0" err="1" smtClean="0"/>
              <a:t>kernel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deve interromper num estado consistente para que a rotina de tratamento possa utilizar os serviços</a:t>
            </a:r>
          </a:p>
        </p:txBody>
      </p:sp>
    </p:spTree>
    <p:extLst>
      <p:ext uri="{BB962C8B-B14F-4D97-AF65-F5344CB8AC3E}">
        <p14:creationId xmlns:p14="http://schemas.microsoft.com/office/powerpoint/2010/main" val="2554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Abordagens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desabilita as interrupções e o tratador só é ativado quando a tarefa em execução deixa o </a:t>
            </a:r>
            <a:r>
              <a:rPr lang="pt-BR" dirty="0" err="1" smtClean="0"/>
              <a:t>kernel</a:t>
            </a:r>
            <a:endParaRPr lang="pt-BR" dirty="0" smtClean="0"/>
          </a:p>
          <a:p>
            <a:pPr lvl="2"/>
            <a:r>
              <a:rPr lang="pt-BR" dirty="0" smtClean="0"/>
              <a:t>Para a latência de interrupção deverá ser considerado o pior caso, ou seja, a chamada ao sistema que demora mais tempo para ser processada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tem pontos de preempção previamente programados</a:t>
            </a:r>
          </a:p>
          <a:p>
            <a:pPr lvl="2"/>
            <a:r>
              <a:rPr lang="pt-BR" dirty="0" smtClean="0"/>
              <a:t>Não é necessário que a tarefa do </a:t>
            </a:r>
            <a:r>
              <a:rPr lang="pt-BR" dirty="0" err="1" smtClean="0"/>
              <a:t>kernel</a:t>
            </a:r>
            <a:r>
              <a:rPr lang="pt-BR" dirty="0" smtClean="0"/>
              <a:t> termine, mas que chegue no ponto de preempção em que as estruturas de dados estão consistentes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é completamente interrompível</a:t>
            </a:r>
          </a:p>
          <a:p>
            <a:pPr lvl="2"/>
            <a:r>
              <a:rPr lang="pt-BR" dirty="0" smtClean="0"/>
              <a:t>Verifica se há compartilhamento das estruturas de dados da tarefa executando e do tratador </a:t>
            </a:r>
          </a:p>
          <a:p>
            <a:pPr lvl="2"/>
            <a:r>
              <a:rPr lang="pt-BR" dirty="0" smtClean="0"/>
              <a:t>Mecanismo de sincronização, </a:t>
            </a:r>
            <a:r>
              <a:rPr lang="pt-BR" dirty="0" err="1" smtClean="0"/>
              <a:t>ex</a:t>
            </a:r>
            <a:r>
              <a:rPr lang="pt-BR" dirty="0" smtClean="0"/>
              <a:t>: interrupções são desabilitadas enquanto as estruturas de dados compartilhadas usadas pelo tratador estão sendo modificadas</a:t>
            </a:r>
          </a:p>
        </p:txBody>
      </p:sp>
    </p:spTree>
    <p:extLst>
      <p:ext uri="{BB962C8B-B14F-4D97-AF65-F5344CB8AC3E}">
        <p14:creationId xmlns:p14="http://schemas.microsoft.com/office/powerpoint/2010/main" val="25941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Latência de Interrupção</a:t>
            </a:r>
            <a:endParaRPr lang="pt-BR" dirty="0"/>
          </a:p>
        </p:txBody>
      </p:sp>
      <p:pic>
        <p:nvPicPr>
          <p:cNvPr id="1027" name="Picture 3" descr="C:\Users\David\Desktop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977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Tempo de execução de chamadas ao sistema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Tempo de execução de cada uma das chamadas do sistema</a:t>
            </a:r>
          </a:p>
          <a:p>
            <a:r>
              <a:rPr lang="pt-BR" dirty="0" smtClean="0"/>
              <a:t>Depende do estado do </a:t>
            </a:r>
            <a:r>
              <a:rPr lang="pt-BR" dirty="0" err="1" smtClean="0"/>
              <a:t>kernel</a:t>
            </a:r>
            <a:r>
              <a:rPr lang="pt-BR" dirty="0" smtClean="0"/>
              <a:t> quando a chamada é feita</a:t>
            </a:r>
          </a:p>
          <a:p>
            <a:r>
              <a:rPr lang="pt-BR" dirty="0" smtClean="0"/>
              <a:t>Depende da arquitetura onde o sistema é executado</a:t>
            </a:r>
          </a:p>
          <a:p>
            <a:r>
              <a:rPr lang="pt-BR" dirty="0" smtClean="0"/>
              <a:t>O manual pode informar os tempos das chamadas em diferentes situações e estados do </a:t>
            </a:r>
            <a:r>
              <a:rPr lang="pt-BR" dirty="0" err="1" smtClean="0"/>
              <a:t>kernel</a:t>
            </a:r>
            <a:r>
              <a:rPr lang="pt-BR" dirty="0" smtClean="0"/>
              <a:t>, na análise de </a:t>
            </a:r>
            <a:r>
              <a:rPr lang="pt-BR" dirty="0" err="1" smtClean="0"/>
              <a:t>escalonabilidade</a:t>
            </a:r>
            <a:r>
              <a:rPr lang="pt-BR" dirty="0" smtClean="0"/>
              <a:t> considerar o pior caso</a:t>
            </a:r>
          </a:p>
          <a:p>
            <a:r>
              <a:rPr lang="pt-BR" dirty="0" smtClean="0"/>
              <a:t>Na prática raramente estes valores estão disponíveis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5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Necessidade de uma referência temporal confiável</a:t>
            </a:r>
          </a:p>
          <a:p>
            <a:r>
              <a:rPr lang="pt-BR" dirty="0" smtClean="0"/>
              <a:t>Em geral SOTR dispões de temporizadores mas muitas vezes não possuem a resolução necessária</a:t>
            </a:r>
          </a:p>
          <a:p>
            <a:r>
              <a:rPr lang="pt-BR" dirty="0" smtClean="0"/>
              <a:t>A inclusão do código para realizar medições acaba por alterar o comportamento temporal do sistema</a:t>
            </a:r>
          </a:p>
          <a:p>
            <a:r>
              <a:rPr lang="pt-BR" dirty="0" smtClean="0"/>
              <a:t>Variação dos valores obtidos conforme a carga do sistema</a:t>
            </a:r>
          </a:p>
          <a:p>
            <a:r>
              <a:rPr lang="pt-BR" dirty="0" smtClean="0"/>
              <a:t>A melhor abordagem é a utilização de um hardware externo que observa os eventos,  mede intervalos e monitora os barramentos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98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84784"/>
            <a:ext cx="6768753" cy="52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4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de Tempos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Valores médios e variância não bastam no caso de SOTR</a:t>
            </a:r>
          </a:p>
          <a:p>
            <a:r>
              <a:rPr lang="pt-BR" dirty="0" smtClean="0"/>
              <a:t>O valor máximo pode ser utilizado para garantir um comportamento do pior caso</a:t>
            </a:r>
          </a:p>
          <a:p>
            <a:r>
              <a:rPr lang="pt-BR" dirty="0" smtClean="0"/>
              <a:t>Conhecimento da distribuição de probabilidades permite optimizações no sistema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71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Requisitos Mínimos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Requisítos</a:t>
            </a:r>
            <a:r>
              <a:rPr lang="pt-BR" dirty="0" smtClean="0"/>
              <a:t> Mínimos para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suporte a </a:t>
            </a:r>
            <a:r>
              <a:rPr lang="pt-BR" dirty="0" err="1" smtClean="0"/>
              <a:t>multi-thread</a:t>
            </a:r>
            <a:r>
              <a:rPr lang="pt-BR" dirty="0" smtClean="0"/>
              <a:t> com escalonamento baseado em prioridades e preempção</a:t>
            </a:r>
          </a:p>
          <a:p>
            <a:r>
              <a:rPr lang="pt-BR" dirty="0" smtClean="0"/>
              <a:t>Prioridades são associadas à execução das threads e deve existir um numero suficiente de níveis de prioridade para atender à aplicação alvo</a:t>
            </a:r>
          </a:p>
          <a:p>
            <a:r>
              <a:rPr lang="pt-BR" dirty="0" smtClean="0"/>
              <a:t>Incluir um mecanismo de sincronização de threads com comportamento previsível</a:t>
            </a:r>
          </a:p>
          <a:p>
            <a:r>
              <a:rPr lang="pt-BR" dirty="0" smtClean="0"/>
              <a:t>Deve haver um mecanismo para </a:t>
            </a:r>
            <a:r>
              <a:rPr lang="pt-BR" dirty="0" err="1" smtClean="0"/>
              <a:t>previnir</a:t>
            </a:r>
            <a:r>
              <a:rPr lang="pt-BR" dirty="0" smtClean="0"/>
              <a:t> a inversão de prioridades</a:t>
            </a:r>
          </a:p>
          <a:p>
            <a:r>
              <a:rPr lang="pt-BR" dirty="0" smtClean="0"/>
              <a:t>O comportamento do SO em termos de métricas deve ser conhecido e previsível, para todos os cenários possíveis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Necessidade de SO para aplicações com requisitos temporais.</a:t>
            </a:r>
          </a:p>
          <a:p>
            <a:pPr lvl="1"/>
            <a:r>
              <a:rPr lang="pt-BR" sz="1800" dirty="0" smtClean="0"/>
              <a:t>Previsibilidade</a:t>
            </a:r>
          </a:p>
          <a:p>
            <a:pPr lvl="1"/>
            <a:r>
              <a:rPr lang="pt-BR" sz="1800" dirty="0" smtClean="0"/>
              <a:t>Teste de escalonabilidade</a:t>
            </a:r>
          </a:p>
          <a:p>
            <a:r>
              <a:rPr lang="pt-BR" dirty="0" smtClean="0"/>
              <a:t>Serviços também definidos por aspectos temporais</a:t>
            </a:r>
          </a:p>
          <a:p>
            <a:r>
              <a:rPr lang="pt-BR" dirty="0" smtClean="0"/>
              <a:t>Concorrência</a:t>
            </a:r>
          </a:p>
          <a:p>
            <a:pPr lvl="1"/>
            <a:r>
              <a:rPr lang="pt-BR" sz="1800" dirty="0" smtClean="0"/>
              <a:t>Comunicação entre tarefas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92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Questões Importantes para Análise de </a:t>
            </a:r>
            <a:r>
              <a:rPr lang="pt-BR" dirty="0" err="1" smtClean="0"/>
              <a:t>Escalonabilidade</a:t>
            </a:r>
            <a:r>
              <a:rPr lang="pt-BR" dirty="0" smtClean="0"/>
              <a:t> e escolha de SOTR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É possível desativar todos os mecanismos que tornam o comportamento temporal menos previsível? Ex.: memória virtual, </a:t>
            </a:r>
            <a:r>
              <a:rPr lang="pt-BR" dirty="0" err="1" smtClean="0"/>
              <a:t>garbage</a:t>
            </a:r>
            <a:r>
              <a:rPr lang="pt-BR" dirty="0" smtClean="0"/>
              <a:t> </a:t>
            </a:r>
            <a:r>
              <a:rPr lang="pt-BR" dirty="0" err="1" smtClean="0"/>
              <a:t>collection</a:t>
            </a:r>
            <a:endParaRPr lang="pt-BR" dirty="0" smtClean="0"/>
          </a:p>
          <a:p>
            <a:r>
              <a:rPr lang="pt-BR" dirty="0" smtClean="0"/>
              <a:t>Os tratadores de dispositivo atendem as requisições conforme as prioridades da aplicação ou simplesmente pela ordem de chegada?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do sistema pode ser interrompido a qualquer momento para executar o tratador de uma interrupção?</a:t>
            </a:r>
          </a:p>
          <a:p>
            <a:r>
              <a:rPr lang="pt-BR" dirty="0" smtClean="0"/>
              <a:t>Qual o maior intervalo de tempo contínuo no qual as interrupções permanecem desabilitadas?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0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de Suporte para Tempo Real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Suporte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NTR (Núcleo de Tempo Real)</a:t>
            </a:r>
          </a:p>
          <a:p>
            <a:pPr lvl="1"/>
            <a:r>
              <a:rPr lang="pt-BR" dirty="0" smtClean="0"/>
              <a:t>Funcionalidade mínima</a:t>
            </a:r>
          </a:p>
          <a:p>
            <a:pPr lvl="1"/>
            <a:r>
              <a:rPr lang="pt-BR" dirty="0" smtClean="0"/>
              <a:t>Excelente comportamento temporal</a:t>
            </a:r>
          </a:p>
          <a:p>
            <a:pPr lvl="1"/>
            <a:r>
              <a:rPr lang="pt-BR" dirty="0" smtClean="0"/>
              <a:t>Ex.: controlador industrial de propósito único.</a:t>
            </a:r>
          </a:p>
          <a:p>
            <a:pPr lvl="1"/>
            <a:r>
              <a:rPr lang="pt-BR" dirty="0" smtClean="0"/>
              <a:t>Escalonamento executivo cíclico</a:t>
            </a:r>
          </a:p>
          <a:p>
            <a:r>
              <a:rPr lang="pt-BR" dirty="0" smtClean="0"/>
              <a:t>SOTR (Sistema Operacional)</a:t>
            </a:r>
          </a:p>
          <a:p>
            <a:pPr lvl="1"/>
            <a:r>
              <a:rPr lang="pt-BR" dirty="0" smtClean="0"/>
              <a:t>Funcionalidades de um SOPG</a:t>
            </a:r>
          </a:p>
          <a:p>
            <a:pPr lvl="1"/>
            <a:r>
              <a:rPr lang="pt-BR" dirty="0" smtClean="0"/>
              <a:t>Adaptado para melhorar o tempo de resposta médio</a:t>
            </a:r>
          </a:p>
          <a:p>
            <a:pPr lvl="1"/>
            <a:r>
              <a:rPr lang="pt-BR" dirty="0" smtClean="0"/>
              <a:t>Qualidade variável</a:t>
            </a:r>
          </a:p>
          <a:p>
            <a:pPr lvl="1"/>
            <a:r>
              <a:rPr lang="pt-BR" dirty="0" smtClean="0"/>
              <a:t>Ex.: Unix SVR4, Solaris, QNX, etc.</a:t>
            </a:r>
          </a:p>
          <a:p>
            <a:pPr lvl="1"/>
            <a:r>
              <a:rPr lang="pt-BR" dirty="0" smtClean="0"/>
              <a:t>Escalonamento baseado em prioridades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Suporte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9273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aos Serviços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Organização em camadas</a:t>
            </a:r>
          </a:p>
          <a:p>
            <a:pPr lvl="1"/>
            <a:r>
              <a:rPr lang="pt-BR" dirty="0" smtClean="0"/>
              <a:t>Maior abstração / Menor previsibilidade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Menor abstração / Maior previsibilidade</a:t>
            </a:r>
          </a:p>
          <a:p>
            <a:r>
              <a:rPr lang="pt-BR" dirty="0" smtClean="0"/>
              <a:t>Acesso direto a camadas inferiores</a:t>
            </a:r>
          </a:p>
          <a:p>
            <a:pPr lvl="1"/>
            <a:r>
              <a:rPr lang="pt-BR" dirty="0" smtClean="0"/>
              <a:t>Cumprimento dos requisitos temporais</a:t>
            </a:r>
          </a:p>
          <a:p>
            <a:pPr lvl="1"/>
            <a:r>
              <a:rPr lang="pt-BR" dirty="0" smtClean="0"/>
              <a:t>Liberdade da aplicação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4209411" cy="21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do Suporte de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Fatores</a:t>
            </a:r>
          </a:p>
          <a:p>
            <a:pPr lvl="1"/>
            <a:r>
              <a:rPr lang="pt-BR" dirty="0" smtClean="0"/>
              <a:t>Diferentes abordagens de escalonamento</a:t>
            </a:r>
          </a:p>
          <a:p>
            <a:pPr lvl="1"/>
            <a:r>
              <a:rPr lang="pt-BR" dirty="0" smtClean="0"/>
              <a:t>Diferentes métricas publicadas </a:t>
            </a:r>
          </a:p>
          <a:p>
            <a:pPr lvl="1"/>
            <a:r>
              <a:rPr lang="pt-BR" dirty="0" smtClean="0"/>
              <a:t>Métricas obtidas numa plataforma diferente</a:t>
            </a:r>
          </a:p>
          <a:p>
            <a:pPr lvl="1"/>
            <a:r>
              <a:rPr lang="pt-BR" dirty="0" smtClean="0"/>
              <a:t>Variação nas ferramentas e linguagens suportadas</a:t>
            </a:r>
          </a:p>
          <a:p>
            <a:pPr lvl="1"/>
            <a:r>
              <a:rPr lang="pt-BR" dirty="0" smtClean="0"/>
              <a:t>Variação no suporte a periféricos</a:t>
            </a:r>
          </a:p>
          <a:p>
            <a:pPr lvl="1"/>
            <a:r>
              <a:rPr lang="pt-BR" dirty="0" smtClean="0"/>
              <a:t>Variação nas plataformas de hardware suportadas</a:t>
            </a:r>
          </a:p>
          <a:p>
            <a:pPr lvl="1"/>
            <a:r>
              <a:rPr lang="pt-BR" dirty="0" smtClean="0"/>
              <a:t>Diferentes níveis de conformidade com os padrões de interface de SO</a:t>
            </a:r>
          </a:p>
          <a:p>
            <a:pPr lvl="1"/>
            <a:r>
              <a:rPr lang="pt-BR" dirty="0" smtClean="0"/>
              <a:t>Variação na política de licenciamento e custo associado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Padrão Posix </a:t>
            </a:r>
            <a:r>
              <a:rPr lang="pt-BR" b="1" dirty="0" smtClean="0"/>
              <a:t>P</a:t>
            </a:r>
            <a:r>
              <a:rPr lang="pt-BR" dirty="0" smtClean="0"/>
              <a:t>ortable </a:t>
            </a:r>
            <a:r>
              <a:rPr lang="pt-BR" b="1" dirty="0" smtClean="0"/>
              <a:t>O</a:t>
            </a:r>
            <a:r>
              <a:rPr lang="pt-BR" dirty="0" smtClean="0"/>
              <a:t>perating </a:t>
            </a:r>
            <a:r>
              <a:rPr lang="pt-BR" b="1" dirty="0" smtClean="0"/>
              <a:t>S</a:t>
            </a:r>
            <a:r>
              <a:rPr lang="pt-BR" dirty="0" smtClean="0"/>
              <a:t>ystem </a:t>
            </a:r>
            <a:r>
              <a:rPr lang="pt-BR" b="1" dirty="0" smtClean="0"/>
              <a:t>I</a:t>
            </a:r>
            <a:r>
              <a:rPr lang="pt-BR" dirty="0" smtClean="0"/>
              <a:t>nterface </a:t>
            </a: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Padrão de interface de um sistema operacional</a:t>
            </a:r>
          </a:p>
          <a:p>
            <a:pPr lvl="1"/>
            <a:r>
              <a:rPr lang="pt-BR" dirty="0" smtClean="0"/>
              <a:t>Foco na portabilidade entre sistemas operacionais</a:t>
            </a:r>
          </a:p>
          <a:p>
            <a:pPr lvl="1"/>
            <a:r>
              <a:rPr lang="pt-BR" dirty="0" smtClean="0"/>
              <a:t>Criado pela IEEE em 1988</a:t>
            </a:r>
          </a:p>
          <a:p>
            <a:pPr lvl="1"/>
            <a:r>
              <a:rPr lang="pt-BR" dirty="0" smtClean="0"/>
              <a:t>Baseado no Unix</a:t>
            </a:r>
          </a:p>
          <a:p>
            <a:pPr lvl="1"/>
            <a:r>
              <a:rPr lang="pt-BR" dirty="0" smtClean="0"/>
              <a:t>Sistemas operacionais 100% compatíveis</a:t>
            </a:r>
          </a:p>
          <a:p>
            <a:pPr lvl="2"/>
            <a:r>
              <a:rPr lang="pt-BR" dirty="0" smtClean="0"/>
              <a:t>Solaris, QNX, Mac OS X, dentre outros.</a:t>
            </a:r>
          </a:p>
          <a:p>
            <a:r>
              <a:rPr lang="pt-BR" dirty="0" smtClean="0"/>
              <a:t>Padroniza a sintaxe das rotinas do SO</a:t>
            </a:r>
          </a:p>
          <a:p>
            <a:pPr lvl="1"/>
            <a:r>
              <a:rPr lang="pt-BR" dirty="0" smtClean="0"/>
              <a:t>Interrupções de software / System calls</a:t>
            </a:r>
          </a:p>
          <a:p>
            <a:r>
              <a:rPr lang="pt-BR" dirty="0" smtClean="0"/>
              <a:t>Evolução</a:t>
            </a:r>
          </a:p>
          <a:p>
            <a:pPr lvl="1"/>
            <a:r>
              <a:rPr lang="pt-BR" dirty="0" smtClean="0"/>
              <a:t>Inicialmente, API de um SOPG</a:t>
            </a:r>
          </a:p>
          <a:p>
            <a:pPr lvl="1"/>
            <a:r>
              <a:rPr lang="pt-BR" dirty="0" smtClean="0"/>
              <a:t>Inclusão posterior de suporte a tempo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“Perfis”</a:t>
            </a:r>
          </a:p>
          <a:p>
            <a:pPr lvl="1"/>
            <a:r>
              <a:rPr lang="pt-BR" dirty="0" smtClean="0"/>
              <a:t>Implementações parciais da interface (originalmente extensa)</a:t>
            </a:r>
          </a:p>
          <a:p>
            <a:pPr lvl="1"/>
            <a:r>
              <a:rPr lang="pt-BR" dirty="0" smtClean="0"/>
              <a:t>Direcionados a mercados específicos</a:t>
            </a:r>
          </a:p>
          <a:p>
            <a:pPr lvl="1"/>
            <a:r>
              <a:rPr lang="pt-BR" dirty="0" smtClean="0"/>
              <a:t>Perfis destinados a tempo real</a:t>
            </a:r>
          </a:p>
          <a:p>
            <a:pPr lvl="2"/>
            <a:r>
              <a:rPr lang="pt-BR" dirty="0" smtClean="0"/>
              <a:t>Ex.: controlador de múltiplos dispositivos, com apenas uma tarefa de várias threads, sem operador e sistema de arquivos </a:t>
            </a:r>
          </a:p>
          <a:p>
            <a:r>
              <a:rPr lang="pt-BR" dirty="0" smtClean="0"/>
              <a:t>Escalonamento</a:t>
            </a:r>
          </a:p>
          <a:p>
            <a:pPr lvl="1"/>
            <a:r>
              <a:rPr lang="pt-BR" dirty="0" smtClean="0"/>
              <a:t>Suporte a escalonamento baseado em prioridades deve ser garantido</a:t>
            </a:r>
          </a:p>
          <a:p>
            <a:pPr lvl="2"/>
            <a:r>
              <a:rPr lang="pt-BR" dirty="0" smtClean="0"/>
              <a:t>No mínimo 32 níveis de prioridade</a:t>
            </a:r>
          </a:p>
          <a:p>
            <a:pPr lvl="2"/>
            <a:r>
              <a:rPr lang="pt-BR" dirty="0" smtClean="0"/>
              <a:t>Escalonamento de threads de mesma prioridade depende do SOTR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Extensões de Tempo Real</a:t>
            </a:r>
          </a:p>
          <a:p>
            <a:pPr lvl="1"/>
            <a:r>
              <a:rPr lang="pt-BR" dirty="0" smtClean="0"/>
              <a:t>Clocks e Timers</a:t>
            </a:r>
          </a:p>
          <a:p>
            <a:pPr lvl="2"/>
            <a:r>
              <a:rPr lang="pt-BR" dirty="0" smtClean="0"/>
              <a:t>Resolução mínima de 20 ns</a:t>
            </a:r>
          </a:p>
          <a:p>
            <a:pPr lvl="1"/>
            <a:r>
              <a:rPr lang="pt-BR" dirty="0" smtClean="0"/>
              <a:t>Mecanismos de Sincronização de tarefas</a:t>
            </a:r>
          </a:p>
          <a:p>
            <a:pPr lvl="2"/>
            <a:r>
              <a:rPr lang="pt-BR" dirty="0" smtClean="0"/>
              <a:t>“</a:t>
            </a:r>
            <a:r>
              <a:rPr lang="pt-BR" dirty="0" err="1" smtClean="0"/>
              <a:t>mutex</a:t>
            </a:r>
            <a:r>
              <a:rPr lang="pt-BR" dirty="0" smtClean="0"/>
              <a:t>”, </a:t>
            </a:r>
            <a:r>
              <a:rPr lang="pt-BR" dirty="0" err="1" smtClean="0"/>
              <a:t>variáveis-condição</a:t>
            </a:r>
            <a:r>
              <a:rPr lang="pt-BR" dirty="0" smtClean="0"/>
              <a:t>, monitores</a:t>
            </a:r>
          </a:p>
          <a:p>
            <a:pPr lvl="1"/>
            <a:r>
              <a:rPr lang="pt-BR" dirty="0" smtClean="0"/>
              <a:t>Mecanismos de Comunicação entre tarefas</a:t>
            </a:r>
          </a:p>
          <a:p>
            <a:pPr lvl="2"/>
            <a:r>
              <a:rPr lang="pt-BR" dirty="0" smtClean="0"/>
              <a:t>Fila de mensagens</a:t>
            </a:r>
          </a:p>
          <a:p>
            <a:pPr lvl="2"/>
            <a:r>
              <a:rPr lang="pt-BR" dirty="0" smtClean="0"/>
              <a:t>Sinais do Sistema</a:t>
            </a:r>
          </a:p>
          <a:p>
            <a:pPr lvl="3"/>
            <a:r>
              <a:rPr lang="pt-BR" dirty="0" smtClean="0"/>
              <a:t>Comunicação assíncrona</a:t>
            </a:r>
          </a:p>
          <a:p>
            <a:pPr lvl="3"/>
            <a:r>
              <a:rPr lang="pt-BR" dirty="0" smtClean="0"/>
              <a:t>Ao enviar um sinal, o SOTR interrompe o fluxo de execução normal do processo</a:t>
            </a:r>
          </a:p>
          <a:p>
            <a:pPr lvl="3"/>
            <a:r>
              <a:rPr lang="pt-BR" dirty="0" smtClean="0"/>
              <a:t>“Default” ou “</a:t>
            </a:r>
            <a:r>
              <a:rPr lang="pt-BR" dirty="0" err="1" smtClean="0"/>
              <a:t>custom</a:t>
            </a:r>
            <a:r>
              <a:rPr lang="pt-BR" dirty="0" smtClean="0"/>
              <a:t>” </a:t>
            </a:r>
            <a:r>
              <a:rPr lang="pt-BR" i="1" dirty="0" err="1" smtClean="0"/>
              <a:t>signal</a:t>
            </a:r>
            <a:r>
              <a:rPr lang="pt-BR" i="1" dirty="0" smtClean="0"/>
              <a:t> </a:t>
            </a:r>
            <a:r>
              <a:rPr lang="pt-BR" i="1" dirty="0" err="1" smtClean="0"/>
              <a:t>handlers</a:t>
            </a:r>
            <a:endParaRPr lang="pt-BR" i="1" dirty="0" smtClean="0"/>
          </a:p>
          <a:p>
            <a:pPr lvl="1"/>
            <a:endParaRPr lang="pt-B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SOPG X SOTR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Propósito</a:t>
            </a:r>
          </a:p>
          <a:p>
            <a:pPr lvl="1"/>
            <a:r>
              <a:rPr lang="pt-BR" sz="1800" dirty="0" smtClean="0"/>
              <a:t>Atender deadlines</a:t>
            </a:r>
          </a:p>
          <a:p>
            <a:pPr lvl="1"/>
            <a:r>
              <a:rPr lang="pt-BR" sz="1800" dirty="0" smtClean="0"/>
              <a:t>Distribuir uniformemente os recursos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Desempenho médio X Previsibilidade temporal</a:t>
            </a:r>
          </a:p>
          <a:p>
            <a:pPr lvl="1"/>
            <a:r>
              <a:rPr lang="pt-BR" sz="1800" dirty="0" smtClean="0"/>
              <a:t>Cache</a:t>
            </a:r>
          </a:p>
          <a:p>
            <a:pPr lvl="1"/>
            <a:r>
              <a:rPr lang="pt-BR" sz="1800" dirty="0" smtClean="0"/>
              <a:t>Memória Virtual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http://t2.gstatic.com/images?q=tbn:ANd9GcQKOAOX-L8DL15X5v4PX4xkwE_nX_LL9KOPJg3hLd1e99mAAsA6bPcm5IcV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133600" cy="24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Sincronização entre tarefas no 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“fork” e “wait”</a:t>
            </a:r>
          </a:p>
          <a:p>
            <a:pPr lvl="1"/>
            <a:r>
              <a:rPr lang="pt-BR" dirty="0" smtClean="0"/>
              <a:t>Tarefas podem criar ou esperar pelo término de outra</a:t>
            </a:r>
          </a:p>
          <a:p>
            <a:r>
              <a:rPr lang="pt-BR" dirty="0" smtClean="0"/>
              <a:t>Variáveis “mutex”</a:t>
            </a:r>
          </a:p>
          <a:p>
            <a:pPr lvl="1"/>
            <a:r>
              <a:rPr lang="pt-BR" dirty="0" smtClean="0"/>
              <a:t>Controle do acesso a uma seção crítica</a:t>
            </a:r>
          </a:p>
          <a:p>
            <a:pPr lvl="1"/>
            <a:r>
              <a:rPr lang="pt-BR" dirty="0" smtClean="0"/>
              <a:t>“lock” e “unlock”</a:t>
            </a:r>
          </a:p>
          <a:p>
            <a:pPr lvl="1"/>
            <a:r>
              <a:rPr lang="pt-BR" dirty="0" smtClean="0"/>
              <a:t>Suporte aos protocolos PHP e PCP</a:t>
            </a:r>
          </a:p>
          <a:p>
            <a:r>
              <a:rPr lang="pt-BR" dirty="0" smtClean="0"/>
              <a:t>Variáveis-condição</a:t>
            </a:r>
          </a:p>
          <a:p>
            <a:pPr lvl="1"/>
            <a:r>
              <a:rPr lang="pt-BR" dirty="0" smtClean="0"/>
              <a:t>“wait” e “signal”</a:t>
            </a:r>
          </a:p>
          <a:p>
            <a:pPr lvl="1"/>
            <a:r>
              <a:rPr lang="pt-BR" dirty="0" smtClean="0"/>
              <a:t>Recebe o “mutex” portado por uma tarefa bloqueada</a:t>
            </a:r>
          </a:p>
          <a:p>
            <a:pPr lvl="1"/>
            <a:r>
              <a:rPr lang="pt-BR" dirty="0" smtClean="0"/>
              <a:t>Libera a região crítica para outra tarefa até sinalização</a:t>
            </a:r>
          </a:p>
          <a:p>
            <a:r>
              <a:rPr lang="pt-BR" dirty="0" smtClean="0"/>
              <a:t>Monitores</a:t>
            </a:r>
          </a:p>
          <a:p>
            <a:pPr lvl="1"/>
            <a:r>
              <a:rPr lang="pt-BR" dirty="0" smtClean="0"/>
              <a:t>Coleção de dados e métodos</a:t>
            </a:r>
          </a:p>
          <a:p>
            <a:pPr lvl="1"/>
            <a:r>
              <a:rPr lang="pt-BR" dirty="0" smtClean="0"/>
              <a:t>Apenas um método pode estar ativo por vez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Sincronização entre tarefas no Posix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publib.boulder.ibm.com/infocenter/zos/v1r12/topic/com.ibm.zos.r12.euvmo00/euva3a00.p52z.gif?mode=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554688" cy="4681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entre tarefas no Posix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Fila de mensagens</a:t>
            </a:r>
          </a:p>
          <a:p>
            <a:pPr lvl="1"/>
            <a:r>
              <a:rPr lang="pt-BR" dirty="0" smtClean="0"/>
              <a:t>Comunicação assíncrona</a:t>
            </a:r>
          </a:p>
          <a:p>
            <a:pPr lvl="1"/>
            <a:r>
              <a:rPr lang="pt-BR" dirty="0" smtClean="0"/>
              <a:t>Acesso indireto à outra tarefa</a:t>
            </a:r>
          </a:p>
          <a:p>
            <a:pPr lvl="1"/>
            <a:r>
              <a:rPr lang="pt-BR" dirty="0" smtClean="0"/>
              <a:t>Vários leitores e escritores por fila</a:t>
            </a:r>
          </a:p>
          <a:p>
            <a:pPr lvl="1"/>
            <a:r>
              <a:rPr lang="pt-BR" dirty="0" smtClean="0"/>
              <a:t>Prioridade entre mensagens (ordenação dinâmica)</a:t>
            </a:r>
          </a:p>
          <a:p>
            <a:pPr lvl="1"/>
            <a:r>
              <a:rPr lang="pt-BR" dirty="0" smtClean="0"/>
              <a:t>Operações</a:t>
            </a:r>
          </a:p>
          <a:p>
            <a:pPr lvl="2"/>
            <a:r>
              <a:rPr lang="pt-BR" dirty="0" smtClean="0"/>
              <a:t>“send” e “receive”</a:t>
            </a:r>
          </a:p>
          <a:p>
            <a:pPr lvl="2"/>
            <a:r>
              <a:rPr lang="pt-BR" dirty="0" smtClean="0"/>
              <a:t>Ordem de acesso definida através de escalonamento baseado em prioridades</a:t>
            </a:r>
          </a:p>
          <a:p>
            <a:pPr lvl="3"/>
            <a:r>
              <a:rPr lang="pt-BR" dirty="0" smtClean="0"/>
              <a:t>Coleta de mensagem de uma fila vazia</a:t>
            </a:r>
          </a:p>
          <a:p>
            <a:pPr lvl="3"/>
            <a:r>
              <a:rPr lang="pt-BR" dirty="0" smtClean="0"/>
              <a:t>Envio de mensagem a uma fila de capacidade limitada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Gerados pelo kernel para informar a aplicação</a:t>
            </a:r>
          </a:p>
          <a:p>
            <a:pPr lvl="1"/>
            <a:r>
              <a:rPr lang="pt-BR" dirty="0" smtClean="0"/>
              <a:t>Em resposta a erros durante a execução de uma tarefa</a:t>
            </a:r>
          </a:p>
          <a:p>
            <a:pPr lvl="2"/>
            <a:r>
              <a:rPr lang="pt-BR" dirty="0" smtClean="0"/>
              <a:t>Acesso ilegal à memória (SIGSEGV)</a:t>
            </a:r>
          </a:p>
          <a:p>
            <a:pPr lvl="2"/>
            <a:r>
              <a:rPr lang="pt-BR" dirty="0" smtClean="0"/>
              <a:t>Instrução ilegal (SIGILL)</a:t>
            </a:r>
          </a:p>
          <a:p>
            <a:pPr lvl="2"/>
            <a:r>
              <a:rPr lang="pt-BR" dirty="0" smtClean="0"/>
              <a:t>Divisão por zero (SIGFPE)</a:t>
            </a:r>
          </a:p>
          <a:p>
            <a:r>
              <a:rPr lang="pt-BR" dirty="0" smtClean="0"/>
              <a:t>Permite implementação de tolerância a falhas</a:t>
            </a:r>
          </a:p>
          <a:p>
            <a:pPr lvl="1"/>
            <a:r>
              <a:rPr lang="pt-BR" dirty="0" smtClean="0"/>
              <a:t>Rotinas ativadas pela detecção dos sinais</a:t>
            </a:r>
          </a:p>
          <a:p>
            <a:pPr lvl="1"/>
            <a:r>
              <a:rPr lang="pt-BR" dirty="0" smtClean="0"/>
              <a:t>Ocorrência assíncrona, dificultando previsibilidade do sistema</a:t>
            </a:r>
          </a:p>
          <a:p>
            <a:r>
              <a:rPr lang="pt-BR" dirty="0" smtClean="0"/>
              <a:t>Outras aplicações</a:t>
            </a:r>
          </a:p>
          <a:p>
            <a:pPr lvl="1"/>
            <a:r>
              <a:rPr lang="pt-BR" dirty="0" smtClean="0"/>
              <a:t>Temporizadores (SIGALRM)</a:t>
            </a:r>
          </a:p>
          <a:p>
            <a:pPr lvl="1"/>
            <a:r>
              <a:rPr lang="pt-BR" dirty="0" smtClean="0"/>
              <a:t>Nova entrada na fila de mensagens</a:t>
            </a:r>
          </a:p>
          <a:p>
            <a:pPr lvl="1"/>
            <a:r>
              <a:rPr lang="pt-BR" dirty="0" smtClean="0"/>
              <a:t>Perda de um deadline, falha no hardware, etc.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Standard </a:t>
            </a:r>
            <a:r>
              <a:rPr lang="pt-BR" dirty="0" err="1" smtClean="0"/>
              <a:t>Signals</a:t>
            </a:r>
            <a:r>
              <a:rPr lang="pt-BR" dirty="0" smtClean="0"/>
              <a:t> do Unix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9746" name="Picture 2" descr="http://2.bp.blogspot.com/_MQa_rKnACRw/Srn_RqHMjZI/AAAAAAAABxI/WKtUA-yWEKA/s4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3993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Sinais de Tempo Real</a:t>
            </a:r>
          </a:p>
          <a:p>
            <a:pPr lvl="1"/>
            <a:r>
              <a:rPr lang="pt-BR" dirty="0" smtClean="0"/>
              <a:t>No mínimo 8 sinais entre SIGRTMIN e SIGRTMAX</a:t>
            </a:r>
          </a:p>
          <a:p>
            <a:pPr lvl="1"/>
            <a:r>
              <a:rPr lang="pt-BR" dirty="0" smtClean="0"/>
              <a:t>Cada sinal possui um número associado</a:t>
            </a:r>
          </a:p>
          <a:p>
            <a:pPr lvl="1"/>
            <a:r>
              <a:rPr lang="pt-BR" dirty="0" smtClean="0"/>
              <a:t>São enfileirados, ao invés de sobreescritos</a:t>
            </a:r>
          </a:p>
          <a:p>
            <a:pPr lvl="1"/>
            <a:r>
              <a:rPr lang="pt-BR" dirty="0" smtClean="0"/>
              <a:t>System call “sigqueue”</a:t>
            </a:r>
          </a:p>
          <a:p>
            <a:pPr lvl="2"/>
            <a:r>
              <a:rPr lang="pt-BR" dirty="0" smtClean="0"/>
              <a:t>A própria aplicação pode gerar um sinal deste conjunto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Posix e SOTRs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Facilidade de porte da aplicação entre diferentes SOs</a:t>
            </a:r>
          </a:p>
          <a:p>
            <a:pPr lvl="1"/>
            <a:r>
              <a:rPr lang="pt-BR" dirty="0" smtClean="0"/>
              <a:t>Otimização do SOTR através do mecanismo de perfis</a:t>
            </a:r>
          </a:p>
          <a:p>
            <a:pPr lvl="1"/>
            <a:r>
              <a:rPr lang="pt-BR" dirty="0" smtClean="0"/>
              <a:t>Suporte a conceitos de tempo real</a:t>
            </a:r>
          </a:p>
          <a:p>
            <a:r>
              <a:rPr lang="pt-BR" dirty="0" smtClean="0"/>
              <a:t>Atenção</a:t>
            </a:r>
          </a:p>
          <a:p>
            <a:pPr lvl="1"/>
            <a:r>
              <a:rPr lang="pt-BR" dirty="0" smtClean="0"/>
              <a:t>Alguns SOTR suportam interface Posix e proprietária</a:t>
            </a:r>
          </a:p>
          <a:p>
            <a:pPr lvl="2"/>
            <a:r>
              <a:rPr lang="pt-BR" dirty="0" smtClean="0"/>
              <a:t>A proprietátia provavelmente apresenta melhor desempenho</a:t>
            </a:r>
          </a:p>
          <a:p>
            <a:pPr lvl="1"/>
            <a:r>
              <a:rPr lang="pt-BR" dirty="0" smtClean="0"/>
              <a:t>SOTR que, vagamente, “segue o padrão Posix”</a:t>
            </a:r>
          </a:p>
          <a:p>
            <a:pPr lvl="2"/>
            <a:r>
              <a:rPr lang="pt-BR" dirty="0" smtClean="0"/>
              <a:t>Necessidade de estudo detalhado</a:t>
            </a:r>
          </a:p>
          <a:p>
            <a:pPr lvl="1"/>
            <a:r>
              <a:rPr lang="pt-BR" dirty="0" smtClean="0"/>
              <a:t>Aspectos temporais e de implementação estão fora do Posix</a:t>
            </a:r>
          </a:p>
          <a:p>
            <a:pPr lvl="2"/>
            <a:r>
              <a:rPr lang="pt-BR" dirty="0" smtClean="0"/>
              <a:t>Responsabilidade do desenvolvedor do SOTR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Escalonamento no Unix SVR4</a:t>
            </a:r>
            <a:br>
              <a:rPr lang="pt-BR" dirty="0" smtClean="0"/>
            </a:br>
            <a:r>
              <a:rPr lang="pt-BR" dirty="0" smtClean="0"/>
              <a:t>Unix </a:t>
            </a:r>
            <a:r>
              <a:rPr lang="pt-BR" b="1" dirty="0" smtClean="0"/>
              <a:t>S</a:t>
            </a:r>
            <a:r>
              <a:rPr lang="pt-BR" dirty="0" smtClean="0"/>
              <a:t>ystem </a:t>
            </a:r>
            <a:r>
              <a:rPr lang="pt-BR" b="1" dirty="0" smtClean="0"/>
              <a:t>V</a:t>
            </a:r>
            <a:r>
              <a:rPr lang="pt-BR" dirty="0" smtClean="0"/>
              <a:t> </a:t>
            </a:r>
            <a:r>
              <a:rPr lang="pt-BR" b="1" dirty="0" smtClean="0"/>
              <a:t>R</a:t>
            </a:r>
            <a:r>
              <a:rPr lang="pt-BR" dirty="0" smtClean="0"/>
              <a:t>elease </a:t>
            </a:r>
            <a:r>
              <a:rPr lang="pt-BR" b="1" dirty="0" smtClean="0"/>
              <a:t>4</a:t>
            </a:r>
            <a:r>
              <a:rPr lang="pt-BR" dirty="0" smtClean="0"/>
              <a:t>.0</a:t>
            </a:r>
            <a:endParaRPr lang="pt-B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Classes de escalonamento “default”</a:t>
            </a:r>
          </a:p>
          <a:p>
            <a:pPr lvl="1"/>
            <a:r>
              <a:rPr lang="pt-BR" dirty="0" smtClean="0"/>
              <a:t>“Time-sharing”</a:t>
            </a:r>
          </a:p>
          <a:p>
            <a:pPr lvl="1"/>
            <a:r>
              <a:rPr lang="pt-BR" dirty="0" smtClean="0"/>
              <a:t>Tempo Real</a:t>
            </a:r>
          </a:p>
          <a:p>
            <a:r>
              <a:rPr lang="pt-BR" dirty="0" smtClean="0"/>
              <a:t>Definição de 160 níveis de prioridade</a:t>
            </a:r>
          </a:p>
          <a:p>
            <a:pPr lvl="1"/>
            <a:r>
              <a:rPr lang="pt-BR" dirty="0" smtClean="0"/>
              <a:t>Mais baixa (0) a mais alta (159)</a:t>
            </a:r>
          </a:p>
          <a:p>
            <a:pPr lvl="1"/>
            <a:r>
              <a:rPr lang="pt-BR" dirty="0" smtClean="0"/>
              <a:t>Classe “Time-sharing” (0 – 59)</a:t>
            </a:r>
          </a:p>
          <a:p>
            <a:pPr lvl="1"/>
            <a:r>
              <a:rPr lang="pt-BR" dirty="0" smtClean="0"/>
              <a:t>Kernel (60 - 99)</a:t>
            </a:r>
          </a:p>
          <a:p>
            <a:pPr lvl="1"/>
            <a:r>
              <a:rPr lang="pt-BR" dirty="0" smtClean="0"/>
              <a:t>Classe Tempo Real (100 - 159)</a:t>
            </a:r>
          </a:p>
          <a:p>
            <a:r>
              <a:rPr lang="pt-BR" dirty="0" smtClean="0"/>
              <a:t>Novas classes</a:t>
            </a:r>
          </a:p>
          <a:p>
            <a:pPr lvl="1"/>
            <a:r>
              <a:rPr lang="pt-BR" dirty="0" smtClean="0"/>
              <a:t>Podem ser escritas e instaladas no sistema</a:t>
            </a:r>
          </a:p>
          <a:p>
            <a:pPr lvl="1"/>
            <a:r>
              <a:rPr lang="pt-BR" dirty="0" smtClean="0"/>
              <a:t>Responsáveis por atribuir e modificar as prioridades de cada tarefa</a:t>
            </a:r>
          </a:p>
          <a:p>
            <a:pPr lvl="1"/>
            <a:r>
              <a:rPr lang="pt-BR" dirty="0" smtClean="0"/>
              <a:t>Código conforme a interface padrão do SVR4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“Time-sharing”</a:t>
            </a:r>
          </a:p>
          <a:p>
            <a:pPr lvl="1"/>
            <a:r>
              <a:rPr lang="pt-BR" dirty="0" smtClean="0"/>
              <a:t>Prioridades em tempo de execução</a:t>
            </a:r>
          </a:p>
          <a:p>
            <a:pPr lvl="1"/>
            <a:r>
              <a:rPr lang="pt-BR" dirty="0" smtClean="0"/>
              <a:t>Fatia de tempo inversamente proporcional à prioridade</a:t>
            </a:r>
          </a:p>
          <a:p>
            <a:pPr lvl="1"/>
            <a:r>
              <a:rPr lang="pt-BR" dirty="0" smtClean="0"/>
              <a:t>Recálculo da prioridade a cada evento associado à tarefa</a:t>
            </a:r>
          </a:p>
          <a:p>
            <a:pPr lvl="2"/>
            <a:r>
              <a:rPr lang="pt-BR" dirty="0" smtClean="0"/>
              <a:t>Reduzida - a fatia de tempo é esgotada</a:t>
            </a:r>
          </a:p>
          <a:p>
            <a:pPr lvl="2"/>
            <a:r>
              <a:rPr lang="pt-BR" dirty="0" smtClean="0"/>
              <a:t>Elevada - a fatia de tempo permanece intacta por muito tempo</a:t>
            </a:r>
          </a:p>
          <a:p>
            <a:r>
              <a:rPr lang="pt-BR" dirty="0" smtClean="0"/>
              <a:t>Tempo Real</a:t>
            </a:r>
          </a:p>
          <a:p>
            <a:pPr lvl="1"/>
            <a:r>
              <a:rPr lang="pt-BR" dirty="0" smtClean="0"/>
              <a:t>Maiores prioridades do sistema</a:t>
            </a:r>
          </a:p>
          <a:p>
            <a:pPr lvl="2"/>
            <a:r>
              <a:rPr lang="pt-BR" dirty="0" smtClean="0"/>
              <a:t>Bloqueada até o ponto de interrupção de uma tarefa ativa do kernel</a:t>
            </a:r>
          </a:p>
          <a:p>
            <a:pPr lvl="1"/>
            <a:r>
              <a:rPr lang="pt-BR" dirty="0" smtClean="0"/>
              <a:t>Fatia de tempo também inversamente proporcional</a:t>
            </a:r>
          </a:p>
          <a:p>
            <a:pPr lvl="1"/>
            <a:r>
              <a:rPr lang="pt-BR" dirty="0" smtClean="0"/>
              <a:t>Latência para execução</a:t>
            </a:r>
          </a:p>
          <a:p>
            <a:pPr lvl="2"/>
            <a:r>
              <a:rPr lang="pt-BR" dirty="0" smtClean="0"/>
              <a:t>Processamento da interrupção +</a:t>
            </a:r>
          </a:p>
          <a:p>
            <a:pPr lvl="2"/>
            <a:r>
              <a:rPr lang="pt-BR" dirty="0" smtClean="0"/>
              <a:t>Chegada no ponto de interrupção do Kernel +</a:t>
            </a:r>
          </a:p>
          <a:p>
            <a:pPr lvl="2"/>
            <a:r>
              <a:rPr lang="pt-BR" dirty="0" smtClean="0"/>
              <a:t>Interferência de outras tarefas da mesma classe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Temporais de um SOTR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Utilização de um serviço do SO implica:</a:t>
            </a:r>
          </a:p>
          <a:p>
            <a:pPr lvl="1"/>
            <a:r>
              <a:rPr lang="pt-BR" sz="1800" dirty="0" smtClean="0"/>
              <a:t>Processador ocupado com código da chamada ao sistema</a:t>
            </a:r>
          </a:p>
          <a:p>
            <a:pPr lvl="1"/>
            <a:r>
              <a:rPr lang="pt-BR" sz="1800" dirty="0" smtClean="0"/>
              <a:t>Capacidade de atender ao deadline dependerá também do tempo que o SOTR irá levar para fornecer o serviço</a:t>
            </a:r>
          </a:p>
          <a:p>
            <a:r>
              <a:rPr lang="pt-BR" dirty="0" smtClean="0"/>
              <a:t>Qualquer análise deve considerar tanto a aplicação como também o SOTR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42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Escalonamento no Unix SVR4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Melhorias em relação ao Unix tradicional</a:t>
            </a:r>
          </a:p>
          <a:p>
            <a:pPr lvl="1"/>
            <a:r>
              <a:rPr lang="pt-BR" dirty="0" smtClean="0"/>
              <a:t>Suporte a aplicações de Tempo Real</a:t>
            </a:r>
          </a:p>
          <a:p>
            <a:r>
              <a:rPr lang="pt-BR" dirty="0" smtClean="0"/>
              <a:t>Problemas</a:t>
            </a:r>
          </a:p>
          <a:p>
            <a:pPr lvl="1"/>
            <a:r>
              <a:rPr lang="pt-BR" dirty="0" smtClean="0"/>
              <a:t>Kernel não é preemptável em qualquer ponto</a:t>
            </a:r>
          </a:p>
          <a:p>
            <a:pPr lvl="1"/>
            <a:r>
              <a:rPr lang="pt-BR" dirty="0" smtClean="0"/>
              <a:t>Desconhecidos</a:t>
            </a:r>
          </a:p>
          <a:p>
            <a:pPr lvl="2"/>
            <a:r>
              <a:rPr lang="pt-BR" dirty="0" smtClean="0"/>
              <a:t>Tempos de chamada do sistema </a:t>
            </a:r>
          </a:p>
          <a:p>
            <a:pPr lvl="2"/>
            <a:r>
              <a:rPr lang="pt-BR" dirty="0" smtClean="0"/>
              <a:t>Tempo máximo de bloqueio pelo kernel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Sistema Operacional Unix desenvolvido originalmente pela Sun </a:t>
            </a:r>
            <a:r>
              <a:rPr lang="pt-BR" dirty="0" err="1" smtClean="0"/>
              <a:t>Microsystems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Apesar de inicialmente desenvolvido como software proprietário, em 2005, foi fundado o projeto de código aberto </a:t>
            </a:r>
            <a:r>
              <a:rPr lang="pt-BR" dirty="0" err="1" smtClean="0"/>
              <a:t>OpenSolaris</a:t>
            </a:r>
            <a:r>
              <a:rPr lang="pt-BR" dirty="0" smtClean="0"/>
              <a:t>. Desde então,  </a:t>
            </a:r>
            <a:r>
              <a:rPr lang="pt-BR" dirty="0" err="1" smtClean="0"/>
              <a:t>updates</a:t>
            </a:r>
            <a:r>
              <a:rPr lang="pt-BR" dirty="0" smtClean="0"/>
              <a:t> do “</a:t>
            </a:r>
            <a:r>
              <a:rPr lang="pt-BR" dirty="0" err="1" smtClean="0"/>
              <a:t>kernel</a:t>
            </a:r>
            <a:r>
              <a:rPr lang="pt-BR" dirty="0" smtClean="0"/>
              <a:t>” eram providos constantemente.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Com aquisição da Sun pela Oracle em 2010, se tornou um OS proprietário, atualmente conhecido como Oracle </a:t>
            </a:r>
            <a:r>
              <a:rPr lang="pt-BR" dirty="0" err="1" smtClean="0"/>
              <a:t>Solaris</a:t>
            </a:r>
            <a:r>
              <a:rPr lang="pt-BR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44201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 solução de escalonamento melhora o escalonamento do Unix SVR4</a:t>
            </a:r>
          </a:p>
          <a:p>
            <a:pPr algn="just"/>
            <a:r>
              <a:rPr lang="pt-BR" dirty="0" smtClean="0"/>
              <a:t> Utilizado em </a:t>
            </a:r>
            <a:r>
              <a:rPr lang="pt-BR" dirty="0" err="1" smtClean="0"/>
              <a:t>workstations</a:t>
            </a:r>
            <a:r>
              <a:rPr lang="pt-BR" dirty="0" smtClean="0"/>
              <a:t> e servidores baseados em processadores da AMD e Intel, como também em sistemas x86 produzidos por empresas como Dell, Hewlett-Packard, IBM e Siemens.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4960353" cy="12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kernel</a:t>
            </a:r>
            <a:r>
              <a:rPr lang="pt-BR" dirty="0" smtClean="0"/>
              <a:t> do </a:t>
            </a:r>
            <a:r>
              <a:rPr lang="pt-BR" dirty="0" err="1" smtClean="0"/>
              <a:t>Solaris</a:t>
            </a:r>
            <a:r>
              <a:rPr lang="pt-BR" dirty="0" smtClean="0"/>
              <a:t> é completamente </a:t>
            </a:r>
            <a:r>
              <a:rPr lang="pt-BR" dirty="0" err="1" smtClean="0"/>
              <a:t>preemptável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podem acontecer mesmo quando uma thread está executando código do “</a:t>
            </a:r>
            <a:r>
              <a:rPr lang="pt-BR" dirty="0" err="1" smtClean="0"/>
              <a:t>kernel</a:t>
            </a:r>
            <a:r>
              <a:rPr lang="pt-BR" dirty="0" smtClean="0"/>
              <a:t>”</a:t>
            </a:r>
          </a:p>
          <a:p>
            <a:pPr lvl="1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são desabilitadas em pouquíssimos casos,  diminuindo a latência no atendimento das interrupções.</a:t>
            </a:r>
          </a:p>
          <a:p>
            <a:pPr lvl="1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Interrupções na verdade ativam threads especiais do “</a:t>
            </a:r>
            <a:r>
              <a:rPr lang="pt-BR" dirty="0" err="1" smtClean="0"/>
              <a:t>kernel</a:t>
            </a:r>
            <a:r>
              <a:rPr lang="pt-BR" dirty="0" smtClean="0"/>
              <a:t>”, que possuem a prioridade mais alta no sistema.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Escalonamento:</a:t>
            </a:r>
          </a:p>
          <a:p>
            <a:pPr lvl="1"/>
            <a:r>
              <a:rPr lang="pt-BR" dirty="0" smtClean="0"/>
              <a:t>Suporta </a:t>
            </a:r>
            <a:r>
              <a:rPr lang="pt-BR" dirty="0" err="1" smtClean="0"/>
              <a:t>multi-processamento</a:t>
            </a:r>
            <a:endParaRPr lang="pt-BR" dirty="0" smtClean="0"/>
          </a:p>
          <a:p>
            <a:pPr lvl="2" algn="just"/>
            <a:r>
              <a:rPr lang="pt-BR" dirty="0" smtClean="0"/>
              <a:t>Utiliza fila única de threads para todos os processadores, exceto para as threads de interrupções que são geradas em um processador específico.</a:t>
            </a:r>
          </a:p>
          <a:p>
            <a:pPr lvl="1"/>
            <a:r>
              <a:rPr lang="pt-BR" dirty="0" smtClean="0"/>
              <a:t>“Escalonamento Escondido”</a:t>
            </a:r>
          </a:p>
          <a:p>
            <a:pPr lvl="2" algn="just"/>
            <a:r>
              <a:rPr lang="pt-BR" dirty="0" smtClean="0"/>
              <a:t>Quando uma thread retorna ao modo usuário após executar algum código do “</a:t>
            </a:r>
            <a:r>
              <a:rPr lang="pt-BR" dirty="0" err="1" smtClean="0"/>
              <a:t>kernel</a:t>
            </a:r>
            <a:r>
              <a:rPr lang="pt-BR" dirty="0" smtClean="0"/>
              <a:t>”, se existem tarefas pendentes com respeito a interrupções (</a:t>
            </a:r>
            <a:r>
              <a:rPr lang="pt-BR" dirty="0" err="1" smtClean="0"/>
              <a:t>streams</a:t>
            </a:r>
            <a:r>
              <a:rPr lang="pt-BR" dirty="0" smtClean="0"/>
              <a:t> de comunicação, por exemplo), tais tarefas serão executadas.</a:t>
            </a:r>
          </a:p>
          <a:p>
            <a:pPr lvl="2"/>
            <a:r>
              <a:rPr lang="pt-BR" dirty="0" smtClean="0"/>
              <a:t>Nesse cenário, pode ocorrer Inversão de Prioridade</a:t>
            </a:r>
          </a:p>
          <a:p>
            <a:pPr lvl="1">
              <a:buNone/>
            </a:pPr>
            <a:endParaRPr lang="pt-BR" dirty="0" smtClean="0"/>
          </a:p>
          <a:p>
            <a:pPr lvl="2"/>
            <a:endParaRPr lang="pt-BR" sz="23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Solaris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Escalonamento:</a:t>
            </a:r>
          </a:p>
          <a:p>
            <a:pPr lvl="1"/>
            <a:r>
              <a:rPr lang="pt-BR" dirty="0" smtClean="0"/>
              <a:t>Tratando Inversão de Prioridades</a:t>
            </a:r>
          </a:p>
          <a:p>
            <a:pPr lvl="2"/>
            <a:r>
              <a:rPr lang="pt-BR" dirty="0" smtClean="0"/>
              <a:t>“</a:t>
            </a:r>
            <a:r>
              <a:rPr lang="pt-BR" dirty="0" err="1" smtClean="0"/>
              <a:t>kernel</a:t>
            </a:r>
            <a:r>
              <a:rPr lang="pt-BR" dirty="0" smtClean="0"/>
              <a:t>” suporta Herança de Prioridades</a:t>
            </a:r>
          </a:p>
          <a:p>
            <a:pPr lvl="2"/>
            <a:r>
              <a:rPr lang="pt-BR" dirty="0" smtClean="0"/>
              <a:t>Quatro tipos de mecanismos de sincronização: </a:t>
            </a:r>
            <a:r>
              <a:rPr lang="pt-BR" dirty="0" err="1" smtClean="0"/>
              <a:t>Mutexes</a:t>
            </a:r>
            <a:r>
              <a:rPr lang="pt-BR" dirty="0" smtClean="0"/>
              <a:t>, Semáforos, Variáveis de Condição e "bloqueio leitor/escritor"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736304" cy="11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Atualmente, a QNX Software Systems é líder mundial em soluções para tempo real e em tecnologia OS embarcado.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Líderes mundiais como a Cisco, General </a:t>
            </a:r>
            <a:r>
              <a:rPr lang="pt-BR" dirty="0" err="1" smtClean="0"/>
              <a:t>Eletric</a:t>
            </a:r>
            <a:r>
              <a:rPr lang="pt-BR" dirty="0" smtClean="0"/>
              <a:t> e Siemens dependem da tecnologia QNX para roteadores de rede,  instrumentos médicos,  unidades telemáticas de veículos,      sistemas de segurança e de defesa,  robótica industrial e outras aplicações de missões críticas.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 e Threads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Programa Concorrente </a:t>
            </a:r>
          </a:p>
          <a:p>
            <a:pPr lvl="1"/>
            <a:r>
              <a:rPr lang="pt-BR" sz="1800" dirty="0" smtClean="0"/>
              <a:t>Executado por diversas tarefas que trocam informações entre si</a:t>
            </a:r>
          </a:p>
          <a:p>
            <a:r>
              <a:rPr lang="pt-BR" dirty="0" smtClean="0"/>
              <a:t>Tarefa/Processo</a:t>
            </a:r>
          </a:p>
          <a:p>
            <a:pPr lvl="1"/>
            <a:r>
              <a:rPr lang="pt-BR" sz="1800" dirty="0" smtClean="0"/>
              <a:t>Espaço de </a:t>
            </a:r>
            <a:r>
              <a:rPr lang="pt-BR" sz="1800" dirty="0" smtClean="0"/>
              <a:t>endereçamento </a:t>
            </a:r>
            <a:r>
              <a:rPr lang="pt-BR" sz="1800" dirty="0" smtClean="0"/>
              <a:t>próprio</a:t>
            </a:r>
          </a:p>
          <a:p>
            <a:pPr lvl="1"/>
            <a:r>
              <a:rPr lang="pt-BR" sz="1800" dirty="0" smtClean="0"/>
              <a:t>Conjunto de arquivos abertos</a:t>
            </a:r>
          </a:p>
          <a:p>
            <a:pPr lvl="1"/>
            <a:r>
              <a:rPr lang="pt-BR" sz="1800" dirty="0" smtClean="0"/>
              <a:t>Conjunto de direito de acesso</a:t>
            </a:r>
          </a:p>
          <a:p>
            <a:pPr lvl="1"/>
            <a:r>
              <a:rPr lang="pt-BR" sz="1800" dirty="0" smtClean="0"/>
              <a:t>Contexto de execução</a:t>
            </a:r>
            <a:endParaRPr lang="pt-BR" dirty="0" smtClean="0"/>
          </a:p>
          <a:p>
            <a:r>
              <a:rPr lang="pt-BR" dirty="0" smtClean="0"/>
              <a:t>Tempo de mudança de contexto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8934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194920" cy="4937760"/>
          </a:xfrm>
        </p:spPr>
        <p:txBody>
          <a:bodyPr/>
          <a:lstStyle/>
          <a:p>
            <a:pPr lvl="1" algn="just"/>
            <a:r>
              <a:rPr lang="pt-BR" dirty="0" smtClean="0"/>
              <a:t>Em 2010, a </a:t>
            </a:r>
            <a:r>
              <a:rPr lang="pt-BR" dirty="0" err="1" smtClean="0"/>
              <a:t>Research</a:t>
            </a:r>
            <a:r>
              <a:rPr lang="pt-BR" dirty="0" smtClean="0"/>
              <a:t> In </a:t>
            </a:r>
            <a:r>
              <a:rPr lang="pt-BR" dirty="0" err="1" smtClean="0"/>
              <a:t>Motion</a:t>
            </a:r>
            <a:r>
              <a:rPr lang="pt-BR" dirty="0" smtClean="0"/>
              <a:t> (RIM), fabricante do </a:t>
            </a:r>
            <a:r>
              <a:rPr lang="pt-BR" dirty="0" err="1" smtClean="0"/>
              <a:t>BlackBerry</a:t>
            </a:r>
            <a:r>
              <a:rPr lang="pt-BR" dirty="0" smtClean="0"/>
              <a:t>, adquiriu o QNX e o implementou em seu primeiro </a:t>
            </a:r>
            <a:r>
              <a:rPr lang="pt-BR" dirty="0" err="1" smtClean="0"/>
              <a:t>tablet</a:t>
            </a:r>
            <a:r>
              <a:rPr lang="pt-BR" dirty="0" smtClean="0"/>
              <a:t>, o </a:t>
            </a:r>
            <a:r>
              <a:rPr lang="pt-BR" dirty="0" err="1" smtClean="0"/>
              <a:t>PlayBook</a:t>
            </a:r>
            <a:r>
              <a:rPr lang="pt-BR" dirty="0" smtClean="0"/>
              <a:t>, concorrente direto do </a:t>
            </a:r>
            <a:r>
              <a:rPr lang="pt-BR" dirty="0" err="1" smtClean="0"/>
              <a:t>iPad</a:t>
            </a:r>
            <a:r>
              <a:rPr lang="pt-BR" dirty="0" smtClean="0"/>
              <a:t>, da Apple.</a:t>
            </a:r>
          </a:p>
          <a:p>
            <a:endParaRPr lang="pt-BR" dirty="0" smtClean="0"/>
          </a:p>
          <a:p>
            <a:pPr lvl="1" algn="just"/>
            <a:r>
              <a:rPr lang="pt-BR" dirty="0" smtClean="0"/>
              <a:t>Mais de 40 sócios apóiam o QNX em quase 100 países.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5298" name="Picture 2" descr="http://www.thetelecomblog.com/wp-content/uploads/2011/10/Blackberry-Playboo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943405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O QNX é baseado na </a:t>
            </a:r>
            <a:r>
              <a:rPr lang="pt-BR" dirty="0" err="1" smtClean="0"/>
              <a:t>ideia</a:t>
            </a:r>
            <a:r>
              <a:rPr lang="pt-BR" dirty="0" smtClean="0"/>
              <a:t> de oferecer a maior parte do SO na forma de um número de tarefas menores, chamadas de Servidores.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Consiste de um “</a:t>
            </a:r>
            <a:r>
              <a:rPr lang="pt-BR" dirty="0" err="1" smtClean="0"/>
              <a:t>microkernel</a:t>
            </a:r>
            <a:r>
              <a:rPr lang="pt-BR" dirty="0" smtClean="0"/>
              <a:t>” e uma coleção de módulos opcionais para serviços (sistema de arquivos, redes, interfaces gráficas)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812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“</a:t>
            </a:r>
            <a:r>
              <a:rPr lang="pt-BR" dirty="0" err="1" smtClean="0"/>
              <a:t>Microkernel</a:t>
            </a:r>
            <a:r>
              <a:rPr lang="pt-BR" dirty="0" smtClean="0"/>
              <a:t>” realiza apenas o escalonamento, a comunicação entre processos (por meio de mensagens), o direcionamento de interrupções e gerencia a temporização.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Todo o resto roda como se fosse um processo do usuário.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 divisão em “</a:t>
            </a:r>
            <a:r>
              <a:rPr lang="pt-BR" dirty="0" err="1" smtClean="0"/>
              <a:t>microkernel</a:t>
            </a:r>
            <a:r>
              <a:rPr lang="pt-BR" dirty="0" smtClean="0"/>
              <a:t>” e módulos permite ao QNX ser pequeno o bastante para ser colocado em ROM, mas ser capaz de crescer através da adição de módulos até transformar-se em um SO distribuído com funcionalidade completa.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QNX inclui: </a:t>
            </a:r>
          </a:p>
          <a:p>
            <a:pPr lvl="1"/>
            <a:r>
              <a:rPr lang="pt-BR" dirty="0" smtClean="0"/>
              <a:t>Relógios e Temporizadores</a:t>
            </a:r>
          </a:p>
          <a:p>
            <a:pPr lvl="1"/>
            <a:r>
              <a:rPr lang="pt-BR" dirty="0" smtClean="0"/>
              <a:t>Interrupções Aninhadas</a:t>
            </a:r>
          </a:p>
          <a:p>
            <a:pPr lvl="1"/>
            <a:r>
              <a:rPr lang="pt-BR" dirty="0" smtClean="0"/>
              <a:t>Instalação e Desinstalação dinâmica de tratadores de interrupções</a:t>
            </a:r>
          </a:p>
          <a:p>
            <a:pPr lvl="1"/>
            <a:r>
              <a:rPr lang="pt-BR" dirty="0" smtClean="0"/>
              <a:t>Compartilhamento de memória.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Suporta 32 níveis de prioridades </a:t>
            </a:r>
            <a:r>
              <a:rPr lang="pt-BR" dirty="0" err="1" smtClean="0"/>
              <a:t>preemptivas</a:t>
            </a:r>
            <a:r>
              <a:rPr lang="pt-BR" dirty="0" smtClean="0"/>
              <a:t> e oferece escolha de algoritmo de escalonamento para tarefas de mesma prioridade.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Servidores podem ter sua prioridade definida pelas mensagens que eles recebem dos clientes.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Diversos sistemas de arquivos podem ser executados simultaneamente.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Projetado para suportar requisitos temporais de sistemas embarcados de tempo real.</a:t>
            </a:r>
          </a:p>
          <a:p>
            <a:pPr algn="just"/>
            <a:r>
              <a:rPr lang="pt-BR" dirty="0" smtClean="0"/>
              <a:t>“</a:t>
            </a:r>
            <a:r>
              <a:rPr lang="pt-BR" dirty="0" err="1" smtClean="0"/>
              <a:t>Microkernel</a:t>
            </a:r>
            <a:r>
              <a:rPr lang="pt-BR" dirty="0" smtClean="0"/>
              <a:t>” fornece serviços essenciais para aplicações embutidas:</a:t>
            </a:r>
          </a:p>
          <a:p>
            <a:pPr lvl="1" algn="just"/>
            <a:r>
              <a:rPr lang="pt-BR" dirty="0" smtClean="0"/>
              <a:t>Troca de Mensagens</a:t>
            </a:r>
          </a:p>
          <a:p>
            <a:pPr lvl="1" algn="just"/>
            <a:r>
              <a:rPr lang="pt-BR" dirty="0" smtClean="0"/>
              <a:t>Serviços de "Threads" do </a:t>
            </a:r>
            <a:r>
              <a:rPr lang="pt-BR" dirty="0" err="1" smtClean="0"/>
              <a:t>Posix</a:t>
            </a:r>
            <a:endParaRPr lang="pt-BR" dirty="0" smtClean="0"/>
          </a:p>
          <a:p>
            <a:pPr lvl="1" algn="just"/>
            <a:r>
              <a:rPr lang="pt-BR" dirty="0" smtClean="0"/>
              <a:t>“</a:t>
            </a:r>
            <a:r>
              <a:rPr lang="pt-BR" dirty="0" err="1" smtClean="0"/>
              <a:t>Mutexes</a:t>
            </a:r>
            <a:r>
              <a:rPr lang="pt-BR" dirty="0" smtClean="0"/>
              <a:t>”</a:t>
            </a:r>
          </a:p>
          <a:p>
            <a:pPr lvl="1" algn="just"/>
            <a:r>
              <a:rPr lang="pt-BR" dirty="0" smtClean="0"/>
              <a:t>Variáveis de Condição</a:t>
            </a:r>
          </a:p>
          <a:p>
            <a:pPr lvl="1" algn="just"/>
            <a:r>
              <a:rPr lang="pt-BR" dirty="0" smtClean="0"/>
              <a:t>Semáforos</a:t>
            </a:r>
          </a:p>
          <a:p>
            <a:pPr lvl="1" algn="just"/>
            <a:r>
              <a:rPr lang="pt-BR" dirty="0" smtClean="0"/>
              <a:t>Sinais</a:t>
            </a:r>
          </a:p>
          <a:p>
            <a:pPr lvl="1" algn="just"/>
            <a:r>
              <a:rPr lang="pt-BR" dirty="0" smtClean="0"/>
              <a:t>Escalonamento otimizado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 ser estendido para suportar as filas de mensagens do </a:t>
            </a:r>
            <a:r>
              <a:rPr lang="pt-BR" dirty="0" err="1" smtClean="0"/>
              <a:t>Posix</a:t>
            </a:r>
            <a:r>
              <a:rPr lang="pt-BR" dirty="0" smtClean="0"/>
              <a:t>, sistemas de arquivos, redes de computadores a nível de sistema operacional, através da adição de módulos de serviço que são plugados ao "</a:t>
            </a:r>
            <a:r>
              <a:rPr lang="pt-BR" dirty="0" err="1" smtClean="0"/>
              <a:t>microkernel</a:t>
            </a:r>
            <a:r>
              <a:rPr lang="pt-BR" dirty="0" smtClean="0"/>
              <a:t>".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73281" cy="20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Tarefas e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Threads</a:t>
            </a:r>
          </a:p>
          <a:p>
            <a:pPr lvl="1"/>
            <a:r>
              <a:rPr lang="pt-BR" sz="1800" dirty="0"/>
              <a:t>Contexto de execução</a:t>
            </a:r>
          </a:p>
          <a:p>
            <a:pPr lvl="1"/>
            <a:r>
              <a:rPr lang="pt-BR" sz="1800" dirty="0"/>
              <a:t>Outros atributos são herdados da tarefa que a </a:t>
            </a:r>
            <a:r>
              <a:rPr lang="pt-BR" sz="1800" dirty="0" smtClean="0"/>
              <a:t>hospeda</a:t>
            </a:r>
          </a:p>
          <a:p>
            <a:pPr lvl="1"/>
            <a:r>
              <a:rPr lang="pt-BR" sz="1800" dirty="0" smtClean="0"/>
              <a:t>Tempo de mudança de contexto menor</a:t>
            </a:r>
            <a:endParaRPr lang="pt-BR" sz="1800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27" y="3048000"/>
            <a:ext cx="71884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70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Arquitetura baseada em troca de mensagens e forma um barramento de software que permite o usuário plugar e </a:t>
            </a:r>
            <a:r>
              <a:rPr lang="pt-BR" dirty="0" err="1" smtClean="0"/>
              <a:t>desplugar</a:t>
            </a:r>
            <a:r>
              <a:rPr lang="pt-BR" dirty="0" smtClean="0"/>
              <a:t> módulos do SO sem a necessidade de reiniciar o sistema.</a:t>
            </a:r>
          </a:p>
          <a:p>
            <a:endParaRPr lang="pt-BR" dirty="0" smtClean="0"/>
          </a:p>
          <a:p>
            <a:r>
              <a:rPr lang="pt-BR" dirty="0" smtClean="0"/>
              <a:t>O resultado é um SO bem flexível.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 x QNX Tradicional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Na verdade o QNX e o QNX Neutrino ocupam faixas sobrepostas do mercado de SO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princípio o Neutrino é voltado para aplicações menores, embutidas, enquanto que o QNX tradicional visa aplicações maiores, possivelmente distribuídas.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existe uma certa fatia do mercado que pode ser </a:t>
            </a:r>
            <a:r>
              <a:rPr lang="pt-BR" dirty="0" err="1" smtClean="0"/>
              <a:t>atentida</a:t>
            </a:r>
            <a:r>
              <a:rPr lang="pt-BR" dirty="0" smtClean="0"/>
              <a:t> tanto por um como pelo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QNX Neutrino GUI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qnx.com/developers/docs/6.3.0SP3/momentics/quickstart/images/neutrino_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3947" cy="649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O Linux convencional segue o estilo de um “</a:t>
            </a:r>
            <a:r>
              <a:rPr lang="pt-BR" dirty="0" err="1" smtClean="0"/>
              <a:t>kernel</a:t>
            </a:r>
            <a:r>
              <a:rPr lang="pt-BR" dirty="0" smtClean="0"/>
              <a:t>” Unix tradicional,  não baseado em “</a:t>
            </a:r>
            <a:r>
              <a:rPr lang="pt-BR" dirty="0" err="1" smtClean="0"/>
              <a:t>microkernel</a:t>
            </a:r>
            <a:r>
              <a:rPr lang="pt-BR" dirty="0" smtClean="0"/>
              <a:t>”,  não sendo, portanto,  apropriado para aplicações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Embora o "</a:t>
            </a:r>
            <a:r>
              <a:rPr lang="pt-BR" dirty="0" err="1" smtClean="0"/>
              <a:t>kernel</a:t>
            </a:r>
            <a:r>
              <a:rPr lang="pt-BR" dirty="0" smtClean="0"/>
              <a:t>" seja monolítico e ocupe um único espaço de endereçamento, ele aceita "módulos carregáveis em tempo de execução", os quais podem ser incluídos e excluídos sob demanda.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Estes módulos executam em modo privilegiado e são usados normalmente na implementação de “</a:t>
            </a:r>
            <a:r>
              <a:rPr lang="pt-BR" dirty="0" err="1" smtClean="0"/>
              <a:t>device</a:t>
            </a:r>
            <a:r>
              <a:rPr lang="pt-BR" dirty="0" smtClean="0"/>
              <a:t> </a:t>
            </a:r>
            <a:r>
              <a:rPr lang="pt-BR" dirty="0" err="1" smtClean="0"/>
              <a:t>drivers</a:t>
            </a:r>
            <a:r>
              <a:rPr lang="pt-BR" dirty="0" smtClean="0"/>
              <a:t>”,  sistemas de arquivos e protocolos de rede.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disso, soluções de escalonamento de tempo real podem ser implantadas dentro do “</a:t>
            </a:r>
            <a:r>
              <a:rPr lang="pt-BR" dirty="0" err="1" smtClean="0"/>
              <a:t>kernel</a:t>
            </a:r>
            <a:r>
              <a:rPr lang="pt-BR" dirty="0" smtClean="0"/>
              <a:t>”. Uma vez que seu código é aberto, é possível estudar o comportamento temporal. Algo que é impossível com SOTR comerciais cujo “</a:t>
            </a:r>
            <a:r>
              <a:rPr lang="pt-BR" dirty="0" err="1" smtClean="0"/>
              <a:t>kernel</a:t>
            </a:r>
            <a:r>
              <a:rPr lang="pt-BR" dirty="0" smtClean="0"/>
              <a:t>” é tipicamente uma caixa-preta.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Linux para Tempo Real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Linux não é somente a plataforma perfeita para experimentação e caracterização de algoritmos em tempo real. Também é possível encontrar tempo real no Linux atual, no </a:t>
            </a:r>
            <a:r>
              <a:rPr lang="pt-BR" dirty="0" err="1" smtClean="0"/>
              <a:t>kernel</a:t>
            </a:r>
            <a:r>
              <a:rPr lang="pt-BR" dirty="0" smtClean="0"/>
              <a:t> padrão 2.6 disponível no mercado.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possível obter um bom desempenho para aplicação de tempo real </a:t>
            </a:r>
            <a:r>
              <a:rPr lang="pt-BR" dirty="0" err="1" smtClean="0"/>
              <a:t>soft</a:t>
            </a:r>
            <a:r>
              <a:rPr lang="pt-BR" dirty="0" smtClean="0"/>
              <a:t> pelo </a:t>
            </a:r>
            <a:r>
              <a:rPr lang="pt-BR" dirty="0" err="1" smtClean="0"/>
              <a:t>kernel</a:t>
            </a:r>
            <a:r>
              <a:rPr lang="pt-BR" dirty="0" smtClean="0"/>
              <a:t> padrão. Com um pouco mais de trabalho (correção do </a:t>
            </a:r>
            <a:r>
              <a:rPr lang="pt-BR" dirty="0" err="1" smtClean="0"/>
              <a:t>kernel</a:t>
            </a:r>
            <a:r>
              <a:rPr lang="pt-BR" dirty="0" smtClean="0"/>
              <a:t>), é possível criar aplicativos de tempo real críticos.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Extensão do Linux que se propõe a suportar tarefas com restrições temporais críticas (</a:t>
            </a:r>
            <a:r>
              <a:rPr lang="pt-BR" dirty="0" err="1" smtClean="0"/>
              <a:t>hard</a:t>
            </a:r>
            <a:r>
              <a:rPr lang="pt-BR" dirty="0" smtClean="0"/>
              <a:t> real time).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seu desenvolvimento iniciou no "</a:t>
            </a:r>
            <a:r>
              <a:rPr lang="pt-BR" dirty="0" err="1" smtClean="0"/>
              <a:t>Department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</a:t>
            </a:r>
            <a:r>
              <a:rPr lang="pt-BR" dirty="0" err="1" smtClean="0"/>
              <a:t>Science</a:t>
            </a:r>
            <a:r>
              <a:rPr lang="pt-BR" dirty="0" smtClean="0"/>
              <a:t>" do "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Mexico</a:t>
            </a:r>
            <a:r>
              <a:rPr lang="pt-BR" dirty="0" smtClean="0"/>
              <a:t> </a:t>
            </a:r>
            <a:r>
              <a:rPr lang="pt-BR" dirty="0" err="1" smtClean="0"/>
              <a:t>Institute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Technology</a:t>
            </a:r>
            <a:r>
              <a:rPr lang="pt-BR" dirty="0" smtClean="0"/>
              <a:t>"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Até 2007 foi mantida pela </a:t>
            </a:r>
            <a:r>
              <a:rPr lang="pt-BR" dirty="0" err="1" smtClean="0"/>
              <a:t>FSMLabs</a:t>
            </a:r>
            <a:r>
              <a:rPr lang="pt-BR" dirty="0" smtClean="0"/>
              <a:t>, quando foi adquirida pela Wind </a:t>
            </a:r>
            <a:r>
              <a:rPr lang="pt-BR" dirty="0" err="1" smtClean="0"/>
              <a:t>River</a:t>
            </a:r>
            <a:r>
              <a:rPr lang="pt-BR" dirty="0" smtClean="0"/>
              <a:t>, que é subsidiária da Intel </a:t>
            </a:r>
            <a:r>
              <a:rPr lang="pt-BR" dirty="0" err="1" smtClean="0"/>
              <a:t>Corporation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Atualmente possui uma versão Open-Source, para propósitos </a:t>
            </a:r>
            <a:r>
              <a:rPr lang="pt-BR" dirty="0" err="1" smtClean="0"/>
              <a:t>acedêmicos</a:t>
            </a:r>
            <a:r>
              <a:rPr lang="pt-BR" dirty="0" smtClean="0"/>
              <a:t> e de pesquisa (Open </a:t>
            </a:r>
            <a:r>
              <a:rPr lang="pt-BR" dirty="0" err="1" smtClean="0"/>
              <a:t>RTLinux</a:t>
            </a:r>
            <a:r>
              <a:rPr lang="pt-BR" dirty="0" smtClean="0"/>
              <a:t>) e uma versão comercial (Wind </a:t>
            </a:r>
            <a:r>
              <a:rPr lang="pt-BR" dirty="0" err="1" smtClean="0"/>
              <a:t>River</a:t>
            </a:r>
            <a:r>
              <a:rPr lang="pt-BR" dirty="0" smtClean="0"/>
              <a:t> Real-Time Core)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2304256" cy="13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entre Tarefas e Threads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Troca de mensagens</a:t>
            </a:r>
          </a:p>
          <a:p>
            <a:pPr lvl="1"/>
            <a:r>
              <a:rPr lang="pt-BR" sz="1800" dirty="0" smtClean="0"/>
              <a:t>Enviar mensagem</a:t>
            </a:r>
          </a:p>
          <a:p>
            <a:pPr lvl="1"/>
            <a:r>
              <a:rPr lang="pt-BR" sz="1800" dirty="0" smtClean="0"/>
              <a:t>Receber mensagem</a:t>
            </a:r>
          </a:p>
          <a:p>
            <a:pPr lvl="1"/>
            <a:r>
              <a:rPr lang="pt-BR" sz="1800" dirty="0" smtClean="0"/>
              <a:t>Variações: forma de endereçamento, tolerância a falhas, situações de bloqueio e etc.</a:t>
            </a:r>
          </a:p>
          <a:p>
            <a:r>
              <a:rPr lang="pt-BR" dirty="0" smtClean="0"/>
              <a:t>Variáveis compartilhadas</a:t>
            </a:r>
            <a:endParaRPr lang="pt-BR" dirty="0"/>
          </a:p>
          <a:p>
            <a:pPr lvl="1"/>
            <a:r>
              <a:rPr lang="pt-BR" sz="1800" dirty="0"/>
              <a:t>Mecanismo de sincronização. Ex: Semáforos.</a:t>
            </a:r>
          </a:p>
          <a:p>
            <a:r>
              <a:rPr lang="pt-BR" dirty="0" smtClean="0"/>
              <a:t>Em geral, Variáveis compartilhadas é mais eficiente.</a:t>
            </a:r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254047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SO no qual o "</a:t>
            </a:r>
            <a:r>
              <a:rPr lang="pt-BR" dirty="0" err="1" smtClean="0"/>
              <a:t>microkernel</a:t>
            </a:r>
            <a:r>
              <a:rPr lang="pt-BR" dirty="0" smtClean="0"/>
              <a:t>" de tempo real co-existe com o "</a:t>
            </a:r>
            <a:r>
              <a:rPr lang="pt-BR" dirty="0" err="1" smtClean="0"/>
              <a:t>kernel</a:t>
            </a:r>
            <a:r>
              <a:rPr lang="pt-BR" dirty="0" smtClean="0"/>
              <a:t>" do Linux, executando-a como a tarefa de menor prioridade.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Utiliza o conceito de máquina virtual para tornar o "</a:t>
            </a:r>
            <a:r>
              <a:rPr lang="pt-BR" dirty="0" err="1" smtClean="0"/>
              <a:t>kernel</a:t>
            </a:r>
            <a:r>
              <a:rPr lang="pt-BR" dirty="0" smtClean="0"/>
              <a:t>" convencional e todas as suas aplicações completamente </a:t>
            </a:r>
            <a:r>
              <a:rPr lang="pt-BR" dirty="0" err="1" smtClean="0"/>
              <a:t>preemptáveis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840760" cy="452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Todas as interrupções são tratadas inicialmente pelo “</a:t>
            </a:r>
            <a:r>
              <a:rPr lang="pt-BR" dirty="0" err="1" smtClean="0"/>
              <a:t>microkernel</a:t>
            </a:r>
            <a:r>
              <a:rPr lang="pt-BR" dirty="0" smtClean="0"/>
              <a:t>” de tempo real, e são passadas para a Tarefa Linux somente quando não existem tarefas de tempo-real para executar.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Tarefas de tempo real não podem usar as chamadas de sistema convencionais nem acessar estruturas de dados do “</a:t>
            </a:r>
            <a:r>
              <a:rPr lang="pt-BR" dirty="0" err="1" smtClean="0"/>
              <a:t>kernel</a:t>
            </a:r>
            <a:r>
              <a:rPr lang="pt-BR" dirty="0" smtClean="0"/>
              <a:t>” Linux.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As tarefas de tempo real se comunicam com as tarefas do "</a:t>
            </a:r>
            <a:r>
              <a:rPr lang="pt-BR" dirty="0" err="1" smtClean="0"/>
              <a:t>kernel</a:t>
            </a:r>
            <a:r>
              <a:rPr lang="pt-BR" dirty="0" smtClean="0"/>
              <a:t>" Linux através de filas sem bloqueio e memória compartilhada.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Essas filas são na verdade "buffers" utilizados para troca de mensagens, projetadas de tal forma que tarefas de tempo-real nunca são bloqueadas.</a:t>
            </a:r>
          </a:p>
          <a:p>
            <a:pPr lvl="1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Portanto, uma aplicação tempo real típica consiste de tarefas de tempo real incorporadas ao sistema de módulos de “</a:t>
            </a:r>
            <a:r>
              <a:rPr lang="pt-BR" dirty="0" err="1" smtClean="0"/>
              <a:t>kernel</a:t>
            </a:r>
            <a:r>
              <a:rPr lang="pt-BR" dirty="0" smtClean="0"/>
              <a:t>” carregáveis e também tarefas Linux convencionais.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Observe que tanto as tarefas de tempo real como o próprio "</a:t>
            </a:r>
            <a:r>
              <a:rPr lang="pt-BR" dirty="0" err="1" smtClean="0"/>
              <a:t>microkernel</a:t>
            </a:r>
            <a:r>
              <a:rPr lang="pt-BR" dirty="0" smtClean="0"/>
              <a:t>" são carregados como módulos adicionais ao "</a:t>
            </a:r>
            <a:r>
              <a:rPr lang="pt-BR" dirty="0" err="1" smtClean="0"/>
              <a:t>kernel</a:t>
            </a:r>
            <a:r>
              <a:rPr lang="pt-BR" dirty="0" smtClean="0"/>
              <a:t>" convencional.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 Time Linux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Tal mecanismo de módulos de "</a:t>
            </a:r>
            <a:r>
              <a:rPr lang="pt-BR" dirty="0" err="1" smtClean="0"/>
              <a:t>kernel</a:t>
            </a:r>
            <a:r>
              <a:rPr lang="pt-BR" dirty="0" smtClean="0"/>
              <a:t>" do Linux permite que novos serviços sejam disponibilizados para as tarefas de tempo real.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Porém, quanto mais complexo esses serviços, mais difícil será prever o comportamento das tarefas de tempo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SOTR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O comportamento temporal da aplicação de tempo real depende tanto da aplicação em si quanto do sistema operacional.</a:t>
            </a:r>
          </a:p>
          <a:p>
            <a:pPr algn="just"/>
            <a:r>
              <a:rPr lang="pt-BR" dirty="0" smtClean="0"/>
              <a:t>Desta forma, a escolha do SOTR a ser usado depende fundamentalmente dos requisitos temporais da aplicação em questão.</a:t>
            </a:r>
          </a:p>
          <a:p>
            <a:pPr algn="just"/>
            <a:r>
              <a:rPr lang="pt-BR" dirty="0" smtClean="0"/>
              <a:t>Não existe um SOTR melhor ou pior para todas as aplicações. A diversidade de aplicações de tempo real existente gera uma equivalente diversidade de sistemas operacionais de tempo real.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9394" name="Picture 2" descr="http://www.landregistrydeeds.co.uk/imgQuestion%20Mark%20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714750" cy="2933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t-BR" dirty="0" smtClean="0"/>
              <a:t>Farines, Fraga, de Oliveira. </a:t>
            </a:r>
            <a:r>
              <a:rPr lang="pt-BR" i="1" dirty="0" smtClean="0"/>
              <a:t>Sistemas de Tempo Real</a:t>
            </a:r>
            <a:r>
              <a:rPr lang="pt-BR" dirty="0" smtClean="0"/>
              <a:t>. Departamento de Automação e Sistemas, UFSC. Florianópolis, 2000.</a:t>
            </a:r>
          </a:p>
          <a:p>
            <a:pPr lvl="1"/>
            <a:r>
              <a:rPr lang="en-US" dirty="0" err="1" smtClean="0"/>
              <a:t>Vahid</a:t>
            </a:r>
            <a:r>
              <a:rPr lang="en-US" dirty="0" smtClean="0"/>
              <a:t>, </a:t>
            </a:r>
            <a:r>
              <a:rPr lang="en-US" dirty="0" err="1" smtClean="0"/>
              <a:t>Givargis</a:t>
            </a:r>
            <a:r>
              <a:rPr lang="en-US" dirty="0" smtClean="0"/>
              <a:t>. </a:t>
            </a:r>
            <a:r>
              <a:rPr lang="en-US" i="1" dirty="0" smtClean="0"/>
              <a:t>Embedded System Design: A Unified Hardware/Software Introduction</a:t>
            </a:r>
            <a:r>
              <a:rPr lang="en-US" dirty="0" smtClean="0"/>
              <a:t>. John Wiley &amp; Sons. 2002.</a:t>
            </a:r>
          </a:p>
          <a:p>
            <a:pPr lvl="1"/>
            <a:r>
              <a:rPr lang="pt-BR" dirty="0" smtClean="0">
                <a:hlinkClick r:id="rId2"/>
              </a:rPr>
              <a:t>https://rt.wiki.kernel.org/</a:t>
            </a:r>
            <a:endParaRPr lang="pt-BR" dirty="0" smtClean="0"/>
          </a:p>
          <a:p>
            <a:pPr lvl="1"/>
            <a:r>
              <a:rPr lang="pt-BR" dirty="0" smtClean="0">
                <a:hlinkClick r:id="rId3"/>
              </a:rPr>
              <a:t>http://www.qnx.com/products/neutrino-rtos/neutrino-rtos.html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Periféricos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Periféricos especiais</a:t>
            </a:r>
          </a:p>
          <a:p>
            <a:r>
              <a:rPr lang="pt-BR" dirty="0" err="1" smtClean="0"/>
              <a:t>Drivers</a:t>
            </a:r>
            <a:endParaRPr lang="pt-BR" dirty="0" smtClean="0"/>
          </a:p>
          <a:p>
            <a:r>
              <a:rPr lang="pt-BR" dirty="0" smtClean="0"/>
              <a:t>SOTR deve permitir a instalação dos drivers pela aplicação</a:t>
            </a:r>
          </a:p>
          <a:p>
            <a:pPr lvl="1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2"/>
            <a:endParaRPr lang="pt-BR" sz="600" dirty="0" smtClean="0"/>
          </a:p>
          <a:p>
            <a:pPr lvl="2"/>
            <a:endParaRPr lang="pt-BR" sz="600" dirty="0" smtClean="0"/>
          </a:p>
        </p:txBody>
      </p:sp>
    </p:spTree>
    <p:extLst>
      <p:ext uri="{BB962C8B-B14F-4D97-AF65-F5344CB8AC3E}">
        <p14:creationId xmlns:p14="http://schemas.microsoft.com/office/powerpoint/2010/main" val="238472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1242</TotalTime>
  <Words>4782</Words>
  <Application>Microsoft Office PowerPoint</Application>
  <PresentationFormat>Apresentação na tela (4:3)</PresentationFormat>
  <Paragraphs>719</Paragraphs>
  <Slides>89</Slides>
  <Notes>55</Notes>
  <HiddenSlides>18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6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Sistemas Operacionais de Tempo Real (SOTR)</vt:lpstr>
      <vt:lpstr>Introdução</vt:lpstr>
      <vt:lpstr>Introdução</vt:lpstr>
      <vt:lpstr>SOPG X SOTR</vt:lpstr>
      <vt:lpstr>Aspectos Temporais de um SOTR</vt:lpstr>
      <vt:lpstr>Tarefas e Threads </vt:lpstr>
      <vt:lpstr>Tarefas e Threads</vt:lpstr>
      <vt:lpstr>Comunicação entre Tarefas e Threads</vt:lpstr>
      <vt:lpstr>Periféricos</vt:lpstr>
      <vt:lpstr>Temporizadores</vt:lpstr>
      <vt:lpstr>Temporizadores</vt:lpstr>
      <vt:lpstr>Limitações de SOPGs para aplicações de tempo real</vt:lpstr>
      <vt:lpstr>Limitações dos SOPG</vt:lpstr>
      <vt:lpstr>Limitações dos SOPG</vt:lpstr>
      <vt:lpstr>Limitações dos SOPG</vt:lpstr>
      <vt:lpstr>Métricas de avaliação de SOTR</vt:lpstr>
      <vt:lpstr>Métricas de avaliação de SOTR</vt:lpstr>
      <vt:lpstr>Latência de Chaveamento de Contexto</vt:lpstr>
      <vt:lpstr>Latência de Interrupção</vt:lpstr>
      <vt:lpstr>Latência de Interrupção</vt:lpstr>
      <vt:lpstr>Latência de Interrupção</vt:lpstr>
      <vt:lpstr>Latência de Interrupção</vt:lpstr>
      <vt:lpstr>Latência de Interrupção</vt:lpstr>
      <vt:lpstr>Tempo de execução de chamadas ao sistema</vt:lpstr>
      <vt:lpstr>Medição de Tempos</vt:lpstr>
      <vt:lpstr>Medição de Tempos</vt:lpstr>
      <vt:lpstr>Medição de Tempos</vt:lpstr>
      <vt:lpstr>Requisitos Mínimos</vt:lpstr>
      <vt:lpstr>Requisítos Mínimos para SOTR</vt:lpstr>
      <vt:lpstr>Questões Importantes para Análise de Escalonabilidade e escolha de SOTR</vt:lpstr>
      <vt:lpstr>Tipos de Suporte para Tempo Real</vt:lpstr>
      <vt:lpstr>Tipos de Suporte</vt:lpstr>
      <vt:lpstr>Tipos de Suporte</vt:lpstr>
      <vt:lpstr>Acesso aos Serviços</vt:lpstr>
      <vt:lpstr>Escolha do Suporte de Tempo Real</vt:lpstr>
      <vt:lpstr>Padrão Posix Portable Operating System Interface </vt:lpstr>
      <vt:lpstr>Posix</vt:lpstr>
      <vt:lpstr>Posix</vt:lpstr>
      <vt:lpstr>Posix</vt:lpstr>
      <vt:lpstr>Sincronização entre tarefas no Posix</vt:lpstr>
      <vt:lpstr>Sincronização entre tarefas no Posix</vt:lpstr>
      <vt:lpstr>Comunicação entre tarefas no Posix</vt:lpstr>
      <vt:lpstr>Sinais</vt:lpstr>
      <vt:lpstr>Standard Signals do Unix</vt:lpstr>
      <vt:lpstr>Sinais</vt:lpstr>
      <vt:lpstr>Posix e SOTRs</vt:lpstr>
      <vt:lpstr>Escalonamento no Unix SVR4 Unix System V Release 4.0</vt:lpstr>
      <vt:lpstr>Escalonamento no Unix SVR4</vt:lpstr>
      <vt:lpstr>Escalonamento no Unix SVR4</vt:lpstr>
      <vt:lpstr>Escalonamento no Unix SVR4</vt:lpstr>
      <vt:lpstr>Solaris</vt:lpstr>
      <vt:lpstr>Solaris</vt:lpstr>
      <vt:lpstr>Solaris</vt:lpstr>
      <vt:lpstr>Solaris</vt:lpstr>
      <vt:lpstr>Solaris</vt:lpstr>
      <vt:lpstr>Solaris</vt:lpstr>
      <vt:lpstr>Solaris</vt:lpstr>
      <vt:lpstr>QNX</vt:lpstr>
      <vt:lpstr>QNX</vt:lpstr>
      <vt:lpstr>QNX</vt:lpstr>
      <vt:lpstr>QNX</vt:lpstr>
      <vt:lpstr>QNX</vt:lpstr>
      <vt:lpstr>QNX</vt:lpstr>
      <vt:lpstr>QNX</vt:lpstr>
      <vt:lpstr>QNX</vt:lpstr>
      <vt:lpstr>QNX</vt:lpstr>
      <vt:lpstr>QNX Neutrino</vt:lpstr>
      <vt:lpstr>QNX Neutrino</vt:lpstr>
      <vt:lpstr>QNX Neutrino</vt:lpstr>
      <vt:lpstr>QNX Neutrino</vt:lpstr>
      <vt:lpstr>QNX Neutrino x QNX Tradicional</vt:lpstr>
      <vt:lpstr>QNX Neutrino GUI</vt:lpstr>
      <vt:lpstr>Linux para Tempo Real</vt:lpstr>
      <vt:lpstr>Linux para Tempo Real</vt:lpstr>
      <vt:lpstr>Linux para Tempo Real</vt:lpstr>
      <vt:lpstr>Linux para Tempo Real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Real Time Linux</vt:lpstr>
      <vt:lpstr>Conclusão</vt:lpstr>
      <vt:lpstr>Conclusão</vt:lpstr>
      <vt:lpstr>Dúvidas?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Sergio Cavalcante</cp:lastModifiedBy>
  <cp:revision>193</cp:revision>
  <dcterms:created xsi:type="dcterms:W3CDTF">2011-11-27T13:31:24Z</dcterms:created>
  <dcterms:modified xsi:type="dcterms:W3CDTF">2016-09-19T19:32:27Z</dcterms:modified>
</cp:coreProperties>
</file>