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1" r:id="rId3"/>
    <p:sldId id="273" r:id="rId4"/>
    <p:sldId id="274" r:id="rId5"/>
    <p:sldId id="272" r:id="rId6"/>
    <p:sldId id="275" r:id="rId7"/>
    <p:sldId id="276" r:id="rId8"/>
    <p:sldId id="277" r:id="rId9"/>
    <p:sldId id="280" r:id="rId10"/>
    <p:sldId id="278" r:id="rId11"/>
    <p:sldId id="279" r:id="rId12"/>
    <p:sldId id="288" r:id="rId13"/>
    <p:sldId id="289" r:id="rId14"/>
    <p:sldId id="281" r:id="rId15"/>
    <p:sldId id="267" r:id="rId16"/>
    <p:sldId id="268" r:id="rId17"/>
    <p:sldId id="269" r:id="rId18"/>
    <p:sldId id="270" r:id="rId19"/>
    <p:sldId id="258" r:id="rId20"/>
    <p:sldId id="259" r:id="rId21"/>
    <p:sldId id="260" r:id="rId22"/>
    <p:sldId id="263" r:id="rId23"/>
    <p:sldId id="261" r:id="rId24"/>
    <p:sldId id="266" r:id="rId25"/>
    <p:sldId id="285" r:id="rId26"/>
    <p:sldId id="286" r:id="rId27"/>
    <p:sldId id="265" r:id="rId28"/>
    <p:sldId id="287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86146" autoAdjust="0"/>
  </p:normalViewPr>
  <p:slideViewPr>
    <p:cSldViewPr snapToGrid="0" snapToObjects="1">
      <p:cViewPr>
        <p:scale>
          <a:sx n="64" d="100"/>
          <a:sy n="64" d="100"/>
        </p:scale>
        <p:origin x="-227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FD28-0DFB-4E71-B69C-921033AF7B1C}" type="datetimeFigureOut">
              <a:rPr lang="pt-BR" smtClean="0"/>
              <a:pPr/>
              <a:t>28/11/11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AA02-00BD-41E2-8BF6-BFB78087FB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3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gente tem visto ultimamente uma grande revolução</a:t>
            </a:r>
            <a:r>
              <a:rPr lang="pt-BR" baseline="0" dirty="0" smtClean="0"/>
              <a:t> no que diz respeito a interação com as plataformas de jogos. Vou mostrar pra vocês como isso progrediu até o que conhecemos hoje como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. Lá por 94 a Sega criou o Sega </a:t>
            </a:r>
            <a:r>
              <a:rPr lang="pt-BR" baseline="0" dirty="0" err="1" smtClean="0"/>
              <a:t>Activator</a:t>
            </a:r>
            <a:r>
              <a:rPr lang="pt-BR" baseline="0" dirty="0" smtClean="0"/>
              <a:t> pro console </a:t>
            </a:r>
            <a:r>
              <a:rPr lang="pt-BR" baseline="0" dirty="0" err="1" smtClean="0"/>
              <a:t>Mega</a:t>
            </a:r>
            <a:r>
              <a:rPr lang="pt-BR" baseline="0" dirty="0" smtClean="0"/>
              <a:t> Drive, na tentativa de inovar a forma de controlar e interagir com os jogos. (explicar como funciona). Já nesse século, o PS2 lançou o </a:t>
            </a:r>
            <a:r>
              <a:rPr lang="pt-BR" baseline="0" dirty="0" err="1" smtClean="0"/>
              <a:t>EyeToy</a:t>
            </a:r>
            <a:r>
              <a:rPr lang="pt-BR" baseline="0" dirty="0" smtClean="0"/>
              <a:t>, uma espécie de webcam que transporta a imagem do jogador pra tela e permite uma certa interação com o cenário do jogo.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24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Microfone</a:t>
            </a:r>
            <a:r>
              <a:rPr lang="en-US" b="1" dirty="0" smtClean="0"/>
              <a:t>:</a:t>
            </a:r>
            <a:r>
              <a:rPr lang="en-US" b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Microsoft visitou 250 casas com 16 microfones, a fim de determinar qual seria a melhor posição para o microfone.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resultado colocou quatro microfones, um na esquerda e três na direita — a propósito, a distribuição de microfones é o único motivo para que o aparato seja tão largo. O sistema também foi “educado” para evitar ruídos vindos de home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theaters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enquanto que um software chamado “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Forming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se encarrega de criar um “envelope de som” à sua volta — focando-se na sua voz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Motor</a:t>
            </a:r>
            <a:r>
              <a:rPr lang="en-US" dirty="0" smtClean="0"/>
              <a:t>: 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conceber a captura de movimentos do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Kinect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Microsoft gastou um bom tempo encontrando as diferenças entre as salas de estar americanas, europeias e asiáticas. Ao final, foi decidido que sim, a câmera deveria ser móvel (ter um motor) a fim de calibrar-se conforme o ambiente — que é um dos motivos para o peso considerável do aparelho.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Câmera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VGA: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câmera de vídeo ajuda no reconhecimento facial e na detecção de outras características ao detectar três cores componentes: vermelho, verde e azul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RGB ).</a:t>
            </a:r>
          </a:p>
          <a:p>
            <a:endParaRPr lang="pt-B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3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Luz </a:t>
            </a:r>
            <a:r>
              <a:rPr lang="en-US" b="1" dirty="0" err="1" smtClean="0"/>
              <a:t>Estruturada</a:t>
            </a:r>
            <a:r>
              <a:rPr lang="en-US" b="1" dirty="0" smtClean="0"/>
              <a:t>: </a:t>
            </a:r>
            <a:r>
              <a:rPr lang="en-US" b="0" dirty="0" smtClean="0"/>
              <a:t>O</a:t>
            </a:r>
            <a:r>
              <a:rPr lang="en-US" b="1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projetor emite um conjunto de feixes de luz estruturada (padrões de luz com características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conhecidas)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sobre a superfície de um objeto e, simultaneamente, estes padrões de luz refletidos ( na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verdade sua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distroção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são captados pelo sensor como uma imagem digital da cena.</a:t>
            </a:r>
            <a:r>
              <a:rPr lang="en-US" b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Pelo conhecimento prévio das relações geométricas entre o projetor, o sensor e os padrões projetados, é possível reconstruir a superfície tridimensional do objeto.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CMOS: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 um pequeno chip, cheio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pixeis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capturam e medem a quantidade de luz recebida durante um certo período de tempo (chamado o tempo de exposição).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Esses dados são depois lidos, sequencialmente, por um processador que se encarrega de os transformar numa imagem (depois de aplicadas coisas como 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correcção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cor, etc.)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15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11 bits 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precisão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cada</a:t>
            </a:r>
            <a:r>
              <a:rPr lang="en-US" b="0" baseline="0" dirty="0" smtClean="0"/>
              <a:t> pixel </a:t>
            </a:r>
            <a:r>
              <a:rPr lang="en-US" b="0" baseline="0" dirty="0" err="1" smtClean="0"/>
              <a:t>representa</a:t>
            </a:r>
            <a:r>
              <a:rPr lang="en-US" b="0" baseline="0" dirty="0" smtClean="0"/>
              <a:t> a </a:t>
            </a:r>
            <a:r>
              <a:rPr lang="en-US" b="0" baseline="0" dirty="0" err="1" smtClean="0"/>
              <a:t>distância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relação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objeto</a:t>
            </a:r>
            <a:r>
              <a:rPr lang="en-US" b="0" baseline="0" dirty="0" smtClean="0"/>
              <a:t> ( 2048 </a:t>
            </a:r>
            <a:r>
              <a:rPr lang="en-US" b="0" baseline="0" dirty="0" err="1" smtClean="0"/>
              <a:t>níveis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sensibilidade</a:t>
            </a:r>
            <a:r>
              <a:rPr lang="en-US" b="0" baseline="0" dirty="0" smtClean="0"/>
              <a:t> )  ..... 1,2  a 3,5 metros.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35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Pense rapidamente sobre todas as possíveis variações de um ser humano balançando as mãos: o alcance das proporções físicas do corpo, as variações globais das condições do ambiente, as diferenças nas propriedades das roupas, as nuances culturais embutidas em um simples gesto. </a:t>
            </a:r>
          </a:p>
          <a:p>
            <a:pPr marL="171450" indent="-171450">
              <a:buFontTx/>
              <a:buChar char="•"/>
            </a:pPr>
            <a:endParaRPr lang="pt-BR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Discernir entre um ser humano e outro não envolve uma decisão com centenas de ramificações. Você simplesmente sabe. Enquanto que um bebê teria dificuldades em diferenciar ambos, você aprendeu a fazer isso em uma fração de segundo.</a:t>
            </a:r>
          </a:p>
          <a:p>
            <a:pPr marL="171450" indent="-171450">
              <a:buFontTx/>
              <a:buChar char="•"/>
            </a:pPr>
            <a:endParaRPr lang="pt-BR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Comparar os seus movimentos com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terabytes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informação que já foram apreendidas.</a:t>
            </a:r>
          </a:p>
          <a:p>
            <a:pPr marL="171450" indent="-171450">
              <a:buFontTx/>
              <a:buChar char="•"/>
            </a:pPr>
            <a:endParaRPr lang="pt-BR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pt-B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 da segmentação do jogador é jogado em uma máquina de aprendizado que foi treinada para reconhecer partes do corpo humano. Isso nos dá a probabilidade de a qual parte do corpo humano um dado pixel pertence.</a:t>
            </a:r>
            <a:endParaRPr lang="pt-BR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37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kinect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foi inventado com a intenção inicial de entretenimento, de criar algo novo no ambiente de jogos. Mas o sucesso de seu desenvolvimento fez abrir novas possibilidades, a facilidade de tradução de movimentos reais em movimentos virtuais fez com q surgissem várias idéias de introduzir 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kinect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outros meios como na educação, na saúde, treinamento em empresas, projetos de acessibilidade entre outros.</a:t>
            </a:r>
            <a:endParaRPr lang="pt-BR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/>
              <a:t>Na robótica o </a:t>
            </a:r>
            <a:r>
              <a:rPr lang="pt-BR" b="0" dirty="0" err="1" smtClean="0"/>
              <a:t>kinect</a:t>
            </a:r>
            <a:r>
              <a:rPr lang="pt-BR" b="0" dirty="0" smtClean="0"/>
              <a:t> está sendo utilizado para o controle</a:t>
            </a:r>
            <a:r>
              <a:rPr lang="pt-BR" b="0" baseline="0" dirty="0" smtClean="0"/>
              <a:t> remoto de maquinas a partir da movimentação de um usuário.</a:t>
            </a:r>
          </a:p>
          <a:p>
            <a:r>
              <a:rPr lang="pt-BR" b="0" dirty="0" smtClean="0"/>
              <a:t>O </a:t>
            </a:r>
            <a:r>
              <a:rPr lang="pt-BR" b="0" dirty="0" err="1" smtClean="0"/>
              <a:t>SmartPal</a:t>
            </a:r>
            <a:r>
              <a:rPr lang="pt-BR" b="0" dirty="0" smtClean="0"/>
              <a:t> VII é</a:t>
            </a:r>
            <a:r>
              <a:rPr lang="pt-BR" b="0" baseline="0" dirty="0" smtClean="0"/>
              <a:t> um exemplo disso. Criado pela </a:t>
            </a:r>
            <a:r>
              <a:rPr lang="en-US" b="0" dirty="0" err="1" smtClean="0"/>
              <a:t>Yaskawa</a:t>
            </a:r>
            <a:r>
              <a:rPr lang="en-US" b="0" dirty="0" smtClean="0"/>
              <a:t> Electric Corporation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que</a:t>
            </a:r>
            <a:r>
              <a:rPr lang="en-US" b="0" baseline="0" dirty="0" smtClean="0"/>
              <a:t> é </a:t>
            </a:r>
            <a:r>
              <a:rPr lang="en-US" b="0" baseline="0" dirty="0" err="1" smtClean="0"/>
              <a:t>uma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empresa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americana</a:t>
            </a:r>
            <a:r>
              <a:rPr lang="en-US" b="0" baseline="0" dirty="0" smtClean="0"/>
              <a:t> de </a:t>
            </a:r>
            <a:r>
              <a:rPr lang="pt-BR" b="0" baseline="0" noProof="0" dirty="0" smtClean="0"/>
              <a:t>fabricação servo mecanismos, unidade de motor de CA, </a:t>
            </a:r>
            <a:r>
              <a:rPr lang="pt-BR" b="0" baseline="0" noProof="0" dirty="0" err="1" smtClean="0"/>
              <a:t>robos</a:t>
            </a:r>
            <a:r>
              <a:rPr lang="pt-BR" b="0" baseline="0" noProof="0" dirty="0" smtClean="0"/>
              <a:t> entre outras coisas na </a:t>
            </a:r>
            <a:r>
              <a:rPr lang="pt-BR" b="0" baseline="0" noProof="0" dirty="0" err="1" smtClean="0"/>
              <a:t>area</a:t>
            </a:r>
            <a:r>
              <a:rPr lang="pt-BR" b="0" baseline="0" noProof="0" dirty="0" smtClean="0"/>
              <a:t>, é um </a:t>
            </a:r>
            <a:r>
              <a:rPr lang="pt-BR" b="0" baseline="0" noProof="0" dirty="0" err="1" smtClean="0"/>
              <a:t>robo</a:t>
            </a:r>
            <a:r>
              <a:rPr lang="pt-BR" b="0" baseline="0" noProof="0" dirty="0" smtClean="0"/>
              <a:t> que possui seus braços controlados remotamente por uma pessoa, através da captação do </a:t>
            </a:r>
            <a:r>
              <a:rPr lang="pt-BR" b="0" baseline="0" noProof="0" dirty="0" err="1" smtClean="0"/>
              <a:t>kinect</a:t>
            </a:r>
            <a:r>
              <a:rPr lang="pt-BR" b="0" baseline="0" noProof="0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baseline="0" noProof="0" dirty="0" smtClean="0"/>
              <a:t>Um outro modo de usar o </a:t>
            </a:r>
            <a:r>
              <a:rPr lang="pt-BR" b="0" baseline="0" noProof="0" dirty="0" err="1" smtClean="0"/>
              <a:t>kinect</a:t>
            </a:r>
            <a:r>
              <a:rPr lang="pt-BR" b="0" baseline="0" noProof="0" dirty="0" smtClean="0"/>
              <a:t> na robótica  é em sistemas de navegação autônoma. O professor Clair </a:t>
            </a:r>
            <a:r>
              <a:rPr lang="pt-BR" b="0" baseline="0" noProof="0" dirty="0" err="1" smtClean="0"/>
              <a:t>Tomlin</a:t>
            </a:r>
            <a:r>
              <a:rPr lang="pt-BR" b="0" baseline="0" noProof="0" dirty="0" smtClean="0"/>
              <a:t> do centro de engenharia elétrica e ciências da computação da universidade de Berkeley na </a:t>
            </a:r>
            <a:r>
              <a:rPr lang="pt-BR" b="0" baseline="0" noProof="0" dirty="0" err="1" smtClean="0"/>
              <a:t>california</a:t>
            </a:r>
            <a:r>
              <a:rPr lang="pt-BR" b="0" baseline="0" noProof="0" dirty="0" smtClean="0"/>
              <a:t>, conectou o </a:t>
            </a:r>
            <a:r>
              <a:rPr lang="pt-BR" b="0" baseline="0" noProof="0" dirty="0" err="1" smtClean="0"/>
              <a:t>kinect</a:t>
            </a:r>
            <a:r>
              <a:rPr lang="pt-BR" b="0" baseline="0" noProof="0" dirty="0" smtClean="0"/>
              <a:t> a um helicóptero </a:t>
            </a:r>
            <a:r>
              <a:rPr lang="pt-BR" b="0" baseline="0" noProof="0" dirty="0" err="1" smtClean="0"/>
              <a:t>quadrotor</a:t>
            </a:r>
            <a:r>
              <a:rPr lang="pt-BR" b="0" baseline="0" noProof="0" dirty="0" smtClean="0"/>
              <a:t> e desenvolveu um sistema onde o </a:t>
            </a:r>
            <a:r>
              <a:rPr lang="pt-BR" b="0" baseline="0" noProof="0" dirty="0" err="1" smtClean="0"/>
              <a:t>helicoptero</a:t>
            </a:r>
            <a:r>
              <a:rPr lang="pt-BR" b="0" baseline="0" noProof="0" dirty="0" smtClean="0"/>
              <a:t> compreenderia o ambiente desviando de obstáculos, por exemplo. </a:t>
            </a:r>
            <a:endParaRPr lang="pt-BR" b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medicina com o uso da robótica</a:t>
            </a:r>
            <a:r>
              <a:rPr lang="pt-BR" baseline="0" dirty="0" smtClean="0"/>
              <a:t> espera-se usar 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 para a construção de máquinas que realizem cirurgias sendo operadas remotamente por médicos.</a:t>
            </a:r>
          </a:p>
          <a:p>
            <a:r>
              <a:rPr lang="pt-BR" baseline="0" dirty="0" smtClean="0"/>
              <a:t>Também no uso de telas em q o médico pudesse acessar e manipular sem dificuldades, informações do paciente como radiografias, exames e alguma informação sobre sua situação.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Através de jogos educativos o </a:t>
            </a:r>
            <a:r>
              <a:rPr lang="pt-BR" dirty="0" err="1" smtClean="0"/>
              <a:t>kinect</a:t>
            </a:r>
            <a:r>
              <a:rPr lang="pt-BR" dirty="0" smtClean="0"/>
              <a:t> é utilizado na Educação como forma de interatividade ,</a:t>
            </a:r>
            <a:r>
              <a:rPr lang="pt-BR" baseline="0" dirty="0" smtClean="0"/>
              <a:t> facilitando o aprendizado. </a:t>
            </a:r>
          </a:p>
          <a:p>
            <a:pPr>
              <a:buFontTx/>
              <a:buChar char="-"/>
            </a:pPr>
            <a:r>
              <a:rPr lang="pt-BR" baseline="0" dirty="0" smtClean="0"/>
              <a:t> Um jogo onde por exemplo a criança tem que selecionar o planeta e </a:t>
            </a:r>
            <a:r>
              <a:rPr lang="pt-BR" baseline="0" dirty="0" err="1" smtClean="0"/>
              <a:t>coloca-lo</a:t>
            </a:r>
            <a:r>
              <a:rPr lang="pt-BR" baseline="0" dirty="0" smtClean="0"/>
              <a:t> na posição correta. (desenvolvido pela </a:t>
            </a:r>
            <a:r>
              <a:rPr lang="pt-BR" dirty="0" smtClean="0"/>
              <a:t>Agência Detalhes de belo horizonte</a:t>
            </a:r>
            <a:r>
              <a:rPr lang="pt-BR" baseline="0" dirty="0" smtClean="0"/>
              <a:t> –MG)</a:t>
            </a:r>
          </a:p>
          <a:p>
            <a:pPr>
              <a:buFontTx/>
              <a:buChar char="-"/>
            </a:pPr>
            <a:r>
              <a:rPr lang="pt-BR" baseline="0" dirty="0" smtClean="0"/>
              <a:t> Onde a criança interage com bonecos na tela aprendendo as letras.</a:t>
            </a:r>
          </a:p>
          <a:p>
            <a:r>
              <a:rPr lang="pt-BR" baseline="0" dirty="0" smtClean="0"/>
              <a:t>- Na </a:t>
            </a:r>
            <a:r>
              <a:rPr lang="pt-BR" baseline="0" dirty="0" err="1" smtClean="0"/>
              <a:t>africa</a:t>
            </a:r>
            <a:r>
              <a:rPr lang="pt-BR" baseline="0" dirty="0" smtClean="0"/>
              <a:t> do sul alunos do </a:t>
            </a:r>
            <a:r>
              <a:rPr lang="pt-BR" dirty="0" smtClean="0"/>
              <a:t>distrito de </a:t>
            </a:r>
            <a:r>
              <a:rPr lang="pt-BR" dirty="0" err="1" smtClean="0"/>
              <a:t>Vryheid</a:t>
            </a:r>
            <a:r>
              <a:rPr lang="pt-BR" dirty="0" smtClean="0"/>
              <a:t>, em </a:t>
            </a:r>
            <a:r>
              <a:rPr lang="pt-BR" dirty="0" err="1" smtClean="0"/>
              <a:t>KwaZulu-Natal</a:t>
            </a:r>
            <a:r>
              <a:rPr lang="pt-BR" dirty="0" smtClean="0"/>
              <a:t>, receberam alguns </a:t>
            </a:r>
            <a:r>
              <a:rPr lang="pt-BR" dirty="0" err="1" smtClean="0"/>
              <a:t>kinects</a:t>
            </a:r>
            <a:r>
              <a:rPr lang="pt-BR" dirty="0" smtClean="0"/>
              <a:t> em suas salas de aulas, com exercícios virtuais que ajudariam no</a:t>
            </a:r>
            <a:r>
              <a:rPr lang="pt-BR" baseline="0" dirty="0" smtClean="0"/>
              <a:t> aprendizado do inglês.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 Brasil, a primeira empresa a utilizar o </a:t>
            </a:r>
            <a:r>
              <a:rPr lang="pt-BR" dirty="0" err="1" smtClean="0"/>
              <a:t>Kinect</a:t>
            </a:r>
            <a:r>
              <a:rPr lang="pt-BR" dirty="0" smtClean="0"/>
              <a:t> em sistemas interativos para treinamento de profissionais para o mercado de segurança, é a Cientistas, empresa de desenvolvimento de produtos tecnológicos da cidade de São Carlos (SP).</a:t>
            </a:r>
            <a:br>
              <a:rPr lang="pt-BR" dirty="0" smtClean="0"/>
            </a:br>
            <a:r>
              <a:rPr lang="pt-BR" dirty="0" smtClean="0"/>
              <a:t>Neste sistema de treinamento, o </a:t>
            </a:r>
            <a:r>
              <a:rPr lang="pt-BR" dirty="0" err="1" smtClean="0"/>
              <a:t>Kinect</a:t>
            </a:r>
            <a:r>
              <a:rPr lang="pt-BR" dirty="0" smtClean="0"/>
              <a:t> permite “enxergar” a reação corporal do aluno em uma situação gerada pelo cenário 3D. Por exemplo, um bandido com uma arma de fogo em mãos, surpreende o aluno-vigilante, anunciando um assalto, instintivamente, muitos vigilantes levam a sua mão a arma, o que pode ser interpretado pelo bandido como uma reação ao assalto, fazendo que esse bandido atire no aluno, ocorrendo uma provável morte do mesmo. Com o </a:t>
            </a:r>
            <a:r>
              <a:rPr lang="pt-BR" dirty="0" err="1" smtClean="0"/>
              <a:t>Kinect</a:t>
            </a:r>
            <a:r>
              <a:rPr lang="pt-BR" dirty="0" smtClean="0"/>
              <a:t> é possível identificar a reação corporal do aluno-vigilante e verificar se o mesmo movimenta o corpo de forma inadequada, e caso isto ocorra o bandido virtual irá atirar, caso contrário, o bandido não atira, preservando a vida do vigilante.</a:t>
            </a:r>
          </a:p>
          <a:p>
            <a:endParaRPr lang="pt-BR" dirty="0" smtClean="0"/>
          </a:p>
          <a:p>
            <a:r>
              <a:rPr lang="pt-BR" dirty="0" smtClean="0"/>
              <a:t>A empresa brasileira </a:t>
            </a:r>
            <a:r>
              <a:rPr lang="pt-BR" dirty="0" err="1" smtClean="0"/>
              <a:t>Affero</a:t>
            </a:r>
            <a:r>
              <a:rPr lang="pt-BR" dirty="0" smtClean="0"/>
              <a:t>, especializada em educação e treinamentos corporativos, prepara um programa de simulação para trabalhadores baseado no sensor desenvolvido pela gigante Microsoft.</a:t>
            </a:r>
            <a:br>
              <a:rPr lang="pt-BR" dirty="0" smtClean="0"/>
            </a:br>
            <a:r>
              <a:rPr lang="pt-BR" dirty="0" smtClean="0"/>
              <a:t>- A </a:t>
            </a:r>
            <a:r>
              <a:rPr lang="pt-BR" dirty="0" err="1" smtClean="0"/>
              <a:t>ideia</a:t>
            </a:r>
            <a:r>
              <a:rPr lang="pt-BR" dirty="0" smtClean="0"/>
              <a:t> é usá-lo para simular os movimentos de operação de maquinário industrial - explica Francisco Ferreira, diretor de produtos e tecnologia da </a:t>
            </a:r>
            <a:r>
              <a:rPr lang="pt-BR" dirty="0" err="1" smtClean="0"/>
              <a:t>Affero</a:t>
            </a:r>
            <a:r>
              <a:rPr lang="pt-BR" dirty="0" smtClean="0"/>
              <a:t>. - Até agora, as simulações desse tipo eram feitas na tela do computador, e limitavam a percepção dos gestos para mexer nas máquinas. Com o </a:t>
            </a:r>
            <a:r>
              <a:rPr lang="pt-BR" dirty="0" err="1" smtClean="0"/>
              <a:t>Kinect</a:t>
            </a:r>
            <a:r>
              <a:rPr lang="pt-BR" dirty="0" smtClean="0"/>
              <a:t>, a pessoa já aprende a operá-las virtualmente, apertando os botões, virando as chaves e mexendo nas alavancas na ordem correta, contribuindo para a segurança.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Recentemente a Nintendo inovou</a:t>
            </a:r>
            <a:r>
              <a:rPr lang="pt-BR" baseline="0" dirty="0" smtClean="0"/>
              <a:t> criando um controle sem fio que detecta os movimentos feitos, trazendo muito mais interatividade e possibilitando inúmeras formas de movimento do personagem e objetos do jogo. O Move, muito parecido com o Wii é bem mais preciso.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243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</a:t>
            </a:r>
            <a:r>
              <a:rPr lang="pt-BR" baseline="0" dirty="0" smtClean="0"/>
              <a:t> projeto foi desenvolvido na universidade de </a:t>
            </a:r>
            <a:r>
              <a:rPr lang="pt-BR" baseline="0" dirty="0" err="1" smtClean="0"/>
              <a:t>konstanz</a:t>
            </a:r>
            <a:r>
              <a:rPr lang="pt-BR" baseline="0" dirty="0" smtClean="0"/>
              <a:t> na </a:t>
            </a:r>
            <a:r>
              <a:rPr lang="pt-BR" baseline="0" dirty="0" err="1" smtClean="0"/>
              <a:t>alemanha</a:t>
            </a:r>
            <a:r>
              <a:rPr lang="pt-BR" baseline="0" dirty="0" smtClean="0"/>
              <a:t> a fim de auxiliar deficientes visuais com tarefas cotidianas, como abrir portas, atravessar ruas, etc. Com a ajuda visual do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, ele fornece um estimulo através de um cinto, indicando ao deficiente a presença de objeto assim como um fone. Uma ideia futura é usar marcadores a fim de melhorar essas tarefas, pois os marcadores forneceriam informações uteis sobre o ambiente, como distancias, </a:t>
            </a:r>
            <a:r>
              <a:rPr lang="pt-BR" baseline="0" dirty="0" err="1" smtClean="0"/>
              <a:t>caracteristicas</a:t>
            </a:r>
            <a:r>
              <a:rPr lang="pt-BR" baseline="0" dirty="0" smtClean="0"/>
              <a:t>, entre outras coisas.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90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pt-BR" dirty="0" err="1" smtClean="0"/>
              <a:t>iena</a:t>
            </a:r>
            <a:r>
              <a:rPr lang="pt-BR" dirty="0" smtClean="0"/>
              <a:t>, </a:t>
            </a:r>
            <a:r>
              <a:rPr lang="pt-BR" dirty="0" err="1" smtClean="0"/>
              <a:t>it</a:t>
            </a:r>
            <a:r>
              <a:rPr lang="pt-BR" dirty="0" err="1" smtClean="0"/>
              <a:t>ália</a:t>
            </a:r>
            <a:r>
              <a:rPr lang="pt-BR" baseline="0" dirty="0" smtClean="0"/>
              <a:t> em julho de 2011.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7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Através do </a:t>
            </a:r>
            <a:r>
              <a:rPr lang="pt-BR" dirty="0" err="1" smtClean="0"/>
              <a:t>kinect</a:t>
            </a:r>
            <a:r>
              <a:rPr lang="pt-BR" dirty="0" smtClean="0"/>
              <a:t> pudesse ligar</a:t>
            </a:r>
            <a:r>
              <a:rPr lang="pt-BR" baseline="0" dirty="0" smtClean="0"/>
              <a:t> uma </a:t>
            </a:r>
            <a:r>
              <a:rPr lang="pt-BR" baseline="0" dirty="0" err="1" smtClean="0"/>
              <a:t>tv</a:t>
            </a:r>
            <a:r>
              <a:rPr lang="pt-BR" baseline="0" dirty="0" smtClean="0"/>
              <a:t>, mudar de canal, acessar a internet, abrir e fechar a cortina, ligar o sistema de som, mexer na intensidade da iluminação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Pesquisa desenvolvida</a:t>
            </a:r>
            <a:r>
              <a:rPr lang="pt-BR" baseline="0" dirty="0" smtClean="0"/>
              <a:t> pela universidade da </a:t>
            </a:r>
            <a:r>
              <a:rPr lang="pt-BR" baseline="0" dirty="0" err="1" smtClean="0"/>
              <a:t>california</a:t>
            </a:r>
            <a:r>
              <a:rPr lang="pt-BR" baseline="0" dirty="0" smtClean="0"/>
              <a:t>, será utilizado na </a:t>
            </a:r>
            <a:r>
              <a:rPr lang="pt-BR" baseline="0" dirty="0" err="1" smtClean="0"/>
              <a:t>Jordania</a:t>
            </a:r>
            <a:r>
              <a:rPr lang="pt-BR" baseline="0" dirty="0" smtClean="0"/>
              <a:t>. O mapeamento será realizado com o Calit2, com a ajuda do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. O mapeamento tridimensional do solo poderá posteriormente ser inserido num ambiente 3D, como o </a:t>
            </a:r>
            <a:r>
              <a:rPr lang="pt-BR" baseline="0" dirty="0" err="1" smtClean="0"/>
              <a:t>second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life</a:t>
            </a:r>
            <a:r>
              <a:rPr lang="pt-BR" baseline="0" dirty="0" smtClean="0"/>
              <a:t> por exemplo, a fim de ser melhor estudado.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209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Sistemas reais 3D que</a:t>
            </a:r>
            <a:r>
              <a:rPr lang="pt-BR" baseline="0" dirty="0" smtClean="0"/>
              <a:t> facilitariam a interação entre pessoas, simulando uma real presença. A pesquisa gira em torno de melhorar a taxa de transmissão entre a geração e produção das imagens </a:t>
            </a:r>
            <a:r>
              <a:rPr lang="pt-BR" baseline="0" dirty="0" err="1" smtClean="0"/>
              <a:t>holograficas</a:t>
            </a:r>
            <a:r>
              <a:rPr lang="pt-BR" baseline="0" dirty="0" smtClean="0"/>
              <a:t>. As imagens a principio eram atualizadas a cada 4 minutos, na segunda versão passou a serem atualizadas a cada 2 segundos. Com o auxilio do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 as imagens começaram a serem atualizadas 7 vezes por segundo, agora já são atualizadas 15 vezes por segundo. É usada apenas uma </a:t>
            </a:r>
            <a:r>
              <a:rPr lang="pt-BR" baseline="0" dirty="0" err="1" smtClean="0"/>
              <a:t>camera</a:t>
            </a:r>
            <a:r>
              <a:rPr lang="pt-BR" baseline="0" dirty="0" smtClean="0"/>
              <a:t> do </a:t>
            </a:r>
            <a:r>
              <a:rPr lang="pt-BR" baseline="0" dirty="0" err="1" smtClean="0"/>
              <a:t>kinect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</a:t>
            </a:r>
            <a:r>
              <a:rPr lang="pt-BR" baseline="0" dirty="0" smtClean="0"/>
              <a:t> do </a:t>
            </a:r>
            <a:r>
              <a:rPr lang="pt-BR" baseline="0" dirty="0" err="1" smtClean="0"/>
              <a:t>ikapp</a:t>
            </a:r>
            <a:r>
              <a:rPr lang="pt-BR" baseline="0" dirty="0" smtClean="0"/>
              <a:t> aqui (pesquisas futuras)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Paralelo</a:t>
            </a:r>
            <a:r>
              <a:rPr lang="pt-BR" baseline="0" dirty="0" smtClean="0"/>
              <a:t> a isso a Prime </a:t>
            </a:r>
            <a:r>
              <a:rPr lang="pt-BR" baseline="0" dirty="0" err="1" smtClean="0"/>
              <a:t>Sense</a:t>
            </a:r>
            <a:r>
              <a:rPr lang="pt-BR" baseline="0" dirty="0" smtClean="0"/>
              <a:t> estava desenvolvendo o precursor do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inicialemente</a:t>
            </a:r>
            <a:r>
              <a:rPr lang="pt-BR" baseline="0" dirty="0" smtClean="0"/>
              <a:t> chamado de Projeto Natal, se referindo a cidade de RN.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empresa</a:t>
            </a:r>
            <a:r>
              <a:rPr lang="pt-BR" baseline="0" dirty="0" smtClean="0"/>
              <a:t> f</a:t>
            </a:r>
            <a:r>
              <a:rPr lang="pt-BR" dirty="0" smtClean="0"/>
              <a:t>oi comprada</a:t>
            </a:r>
            <a:r>
              <a:rPr lang="pt-BR" baseline="0" dirty="0" smtClean="0"/>
              <a:t> pela MS pra desenvolver 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 pra sua plataforma de jogos do Xbox 360 </a:t>
            </a:r>
            <a:r>
              <a:rPr lang="pt-BR" dirty="0" smtClean="0"/>
              <a:t>como um periférico adicional</a:t>
            </a:r>
            <a:r>
              <a:rPr lang="pt-BR" baseline="0" dirty="0" smtClean="0"/>
              <a:t>, na tentativa de entrar no mercado de jogos casuais e atrair novos usuários pro console.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32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Mas</a:t>
            </a:r>
            <a:r>
              <a:rPr lang="pt-BR" baseline="0" dirty="0" smtClean="0"/>
              <a:t> então o que é 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? É um dispositivo de entrada pro console Xbox que possui alguns sensores de movimento e microfone (que Eric vai explicar o funcionamento com mais detalhe a seguir) que captam o movimento do usuário e interpreta através de padrões, permitindo que ele controle e </a:t>
            </a:r>
            <a:r>
              <a:rPr lang="pt-BR" dirty="0" smtClean="0"/>
              <a:t>interaja com o jogo sem precisar de um controle físico, através de uma interface usuário-máquina natural (ou seja, invisível, não precisa aprender a mexer em nenhum controle artificial) usando gestos e comandos por voz.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20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hacker</a:t>
            </a:r>
            <a:r>
              <a:rPr lang="pt-BR" dirty="0" smtClean="0"/>
              <a:t> Martin usou Engenharia Reversa pra fazer funcionar no PC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Não apresentou nenhuma</a:t>
            </a:r>
            <a:r>
              <a:rPr lang="pt-BR" baseline="0" dirty="0" smtClean="0"/>
              <a:t> proteção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aseline="0" dirty="0" smtClean="0"/>
              <a:t>A comunidade </a:t>
            </a:r>
            <a:r>
              <a:rPr lang="pt-BR" baseline="0" dirty="0" err="1" smtClean="0"/>
              <a:t>OpenKinect</a:t>
            </a:r>
            <a:r>
              <a:rPr lang="pt-BR" baseline="0" dirty="0" smtClean="0"/>
              <a:t> cria um pacote de drivers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aseline="0" dirty="0" err="1" smtClean="0"/>
              <a:t>PrimeSense</a:t>
            </a:r>
            <a:r>
              <a:rPr lang="pt-BR" baseline="0" dirty="0" smtClean="0"/>
              <a:t> desenvolve e lança os drivers oficiais pro </a:t>
            </a:r>
            <a:r>
              <a:rPr lang="pt-BR" baseline="0" dirty="0" err="1" smtClean="0"/>
              <a:t>Kinect</a:t>
            </a:r>
            <a:r>
              <a:rPr lang="pt-BR" baseline="0" dirty="0" smtClean="0"/>
              <a:t>, integrado com sua próprio sistema middleware NITE: o </a:t>
            </a:r>
            <a:r>
              <a:rPr lang="pt-BR" baseline="0" dirty="0" err="1" smtClean="0"/>
              <a:t>OpenNI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7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MS</a:t>
            </a:r>
            <a:r>
              <a:rPr lang="pt-BR" sz="1200" baseline="0" dirty="0" smtClean="0"/>
              <a:t> corre atrás e </a:t>
            </a:r>
            <a:r>
              <a:rPr lang="pt-BR" sz="1200" dirty="0" err="1" smtClean="0"/>
              <a:t>PrimeSense</a:t>
            </a:r>
            <a:r>
              <a:rPr lang="pt-BR" sz="1200" dirty="0" smtClean="0"/>
              <a:t> desenvolve e lança os drivers oficiais pro </a:t>
            </a:r>
            <a:r>
              <a:rPr lang="pt-BR" sz="1200" dirty="0" err="1" smtClean="0"/>
              <a:t>Kinect</a:t>
            </a:r>
            <a:r>
              <a:rPr lang="pt-BR" sz="1200" dirty="0" smtClean="0"/>
              <a:t>, integrado com sua próprio sistema middleware NITE: o </a:t>
            </a:r>
            <a:r>
              <a:rPr lang="pt-BR" sz="1200" dirty="0" err="1" smtClean="0"/>
              <a:t>OpenNI</a:t>
            </a:r>
            <a:endParaRPr lang="pt-BR" sz="1200" dirty="0" smtClean="0"/>
          </a:p>
          <a:p>
            <a:r>
              <a:rPr lang="pt-BR" dirty="0" smtClean="0"/>
              <a:t>Impulsionaram o desenvolvimento de aplicativos para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7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MS</a:t>
            </a:r>
            <a:r>
              <a:rPr lang="pt-BR" sz="1200" baseline="0" dirty="0" smtClean="0"/>
              <a:t> corre atrás e </a:t>
            </a:r>
            <a:r>
              <a:rPr lang="pt-BR" sz="1200" dirty="0" err="1" smtClean="0"/>
              <a:t>PrimeSense</a:t>
            </a:r>
            <a:r>
              <a:rPr lang="pt-BR" sz="1200" dirty="0" smtClean="0"/>
              <a:t> desenvolve e lança os drivers oficiais pro </a:t>
            </a:r>
            <a:r>
              <a:rPr lang="pt-BR" sz="1200" dirty="0" err="1" smtClean="0"/>
              <a:t>Kinect</a:t>
            </a:r>
            <a:r>
              <a:rPr lang="pt-BR" sz="1200" dirty="0" smtClean="0"/>
              <a:t>, integrado com sua próprio sistema middleware NITE: o </a:t>
            </a:r>
            <a:r>
              <a:rPr lang="pt-BR" sz="1200" dirty="0" err="1" smtClean="0"/>
              <a:t>OpenNI</a:t>
            </a:r>
            <a:endParaRPr lang="pt-BR" sz="1200" dirty="0" smtClean="0"/>
          </a:p>
          <a:p>
            <a:r>
              <a:rPr lang="pt-BR" dirty="0" smtClean="0"/>
              <a:t>Impulsionaram o desenvolvimento de aplicativos para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7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MS</a:t>
            </a:r>
            <a:r>
              <a:rPr lang="pt-BR" sz="1200" baseline="0" dirty="0" smtClean="0"/>
              <a:t> corre atrás e </a:t>
            </a:r>
            <a:r>
              <a:rPr lang="pt-BR" sz="1200" dirty="0" err="1" smtClean="0"/>
              <a:t>PrimeSense</a:t>
            </a:r>
            <a:r>
              <a:rPr lang="pt-BR" sz="1200" dirty="0" smtClean="0"/>
              <a:t> desenvolve e lança os drivers oficiais pro </a:t>
            </a:r>
            <a:r>
              <a:rPr lang="pt-BR" sz="1200" dirty="0" err="1" smtClean="0"/>
              <a:t>Kinect</a:t>
            </a:r>
            <a:r>
              <a:rPr lang="pt-BR" sz="1200" dirty="0" smtClean="0"/>
              <a:t>, integrado com sua próprio sistema middleware NITE: o </a:t>
            </a:r>
            <a:r>
              <a:rPr lang="pt-BR" sz="1200" dirty="0" err="1" smtClean="0"/>
              <a:t>OpenNI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AA02-00BD-41E2-8BF6-BFB78087FB9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28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28/11/11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hyperlink" Target="http://revistaclips.com/games-tec/kinect-utilizado-para-a-educacao-na-africa-do-sul/" TargetMode="External"/><Relationship Id="rId12" Type="http://schemas.openxmlformats.org/officeDocument/2006/relationships/hyperlink" Target="http://www.kinecteducacao.com.br/" TargetMode="External"/><Relationship Id="rId13" Type="http://schemas.openxmlformats.org/officeDocument/2006/relationships/hyperlink" Target="http://www.portalkinext.com/Geral/o-uso-do-kinect-como-sistema-de-treinamento.html" TargetMode="External"/><Relationship Id="rId14" Type="http://schemas.openxmlformats.org/officeDocument/2006/relationships/hyperlink" Target="http://stephanrgarcia.blogspot.com/2011/04/kinect-sera-usado-em-treinamentos.html" TargetMode="External"/><Relationship Id="rId15" Type="http://schemas.openxmlformats.org/officeDocument/2006/relationships/hyperlink" Target="http://www.kotaku.com.br/conteudo/pesquisa-usa-kinect-para-ajudar-deficientes-visuais/" TargetMode="External"/><Relationship Id="rId16" Type="http://schemas.openxmlformats.org/officeDocument/2006/relationships/hyperlink" Target="http://www.inovacaotecnologica.com.br/noticias/noticia.php?artigo=video-holografico-kinect-hackeado" TargetMode="External"/><Relationship Id="rId17" Type="http://schemas.openxmlformats.org/officeDocument/2006/relationships/hyperlink" Target="http://msn.techguru.com.br/kinect-auxiliara-pesquisas-arqueologicas/" TargetMode="External"/><Relationship Id="rId18" Type="http://schemas.openxmlformats.org/officeDocument/2006/relationships/hyperlink" Target="http://ieeexplore.ieee.org/stamp/stamp.jsp?tp=&amp;arnumber=5945505" TargetMode="External"/><Relationship Id="rId19" Type="http://schemas.openxmlformats.org/officeDocument/2006/relationships/hyperlink" Target="http://ieeexplore.ieee.org/stamp/stamp.jsp?tp=&amp;arnumber=607636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fpe.br/cgtg/ISIMGEO/CD/html/Fotogrametria%20e%20Sensoriamento%20Remoto/Artigos/f011.pdf" TargetMode="External"/><Relationship Id="rId3" Type="http://schemas.openxmlformats.org/officeDocument/2006/relationships/hyperlink" Target="http://appft.uspto.gov/netacgi/nph-Parser?Sect1=PTO2&amp;Sect2=HITOFF&amp;u=/netahtml/PTO/search-adv.html&amp;r=1&amp;f=G&amp;l=50&amp;d=PG01&amp;p=1&amp;S1=20100199228.PGNR.&amp;OS=dn/20100199228&amp;RS=DN/20100199228" TargetMode="External"/><Relationship Id="rId4" Type="http://schemas.openxmlformats.org/officeDocument/2006/relationships/hyperlink" Target="http://www.baixakijogos.com.br/noticias/12224-microsoft-explica-o-funcionamento-do-kinect" TargetMode="External"/><Relationship Id="rId5" Type="http://schemas.openxmlformats.org/officeDocument/2006/relationships/hyperlink" Target="http://www.slideshare.net/bcpbcp/desenvolvendo-aplicativos-para-o-kinect" TargetMode="External"/><Relationship Id="rId6" Type="http://schemas.openxmlformats.org/officeDocument/2006/relationships/hyperlink" Target="http://www.baixakijogos.com.br/noticias/9936-por-dentro-do-kinect-conheca-o-funcionamento-do-periferico-mais-comentado-do-momento" TargetMode="External"/><Relationship Id="rId7" Type="http://schemas.openxmlformats.org/officeDocument/2006/relationships/hyperlink" Target="http://olhardigital.uol.com.br/produtos/digital_news/noticias/kinect_pode_ser_usado_para_controlar_apresentacoes_de_slides" TargetMode="External"/><Relationship Id="rId8" Type="http://schemas.openxmlformats.org/officeDocument/2006/relationships/hyperlink" Target="http://newsandbytes.com/tecnologia/tecnologia-utilizada-em-jogos-aplicada-na-medicina/" TargetMode="External"/><Relationship Id="rId9" Type="http://schemas.openxmlformats.org/officeDocument/2006/relationships/hyperlink" Target="http://www.tecmundo.com.br/robotica/15650-robo-com-kinect-permite-que-voce-arrume-a-sua-casa-remotamente.htm" TargetMode="External"/><Relationship Id="rId10" Type="http://schemas.openxmlformats.org/officeDocument/2006/relationships/hyperlink" Target="http://spectrum.ieee.org/automaton/robotics/diy/top-10-robotic-kinect-hac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603876"/>
          </a:xfrm>
        </p:spPr>
        <p:txBody>
          <a:bodyPr/>
          <a:lstStyle/>
          <a:p>
            <a:pPr algn="just"/>
            <a:r>
              <a:rPr lang="en-US" dirty="0" err="1" smtClean="0"/>
              <a:t>Integrantes</a:t>
            </a:r>
            <a:r>
              <a:rPr lang="en-US" dirty="0" smtClean="0"/>
              <a:t>: Diego Phoenix</a:t>
            </a:r>
          </a:p>
          <a:p>
            <a:pPr algn="just"/>
            <a:r>
              <a:rPr lang="en-US" dirty="0"/>
              <a:t>	 </a:t>
            </a:r>
            <a:r>
              <a:rPr lang="en-US" dirty="0" smtClean="0"/>
              <a:t>      Eric </a:t>
            </a:r>
            <a:r>
              <a:rPr lang="en-US" dirty="0" err="1" smtClean="0"/>
              <a:t>Borba</a:t>
            </a:r>
            <a:endParaRPr lang="en-US" dirty="0" smtClean="0"/>
          </a:p>
          <a:p>
            <a:pPr algn="just"/>
            <a:r>
              <a:rPr lang="en-US" dirty="0"/>
              <a:t>	 </a:t>
            </a:r>
            <a:r>
              <a:rPr lang="en-US" dirty="0" smtClean="0"/>
              <a:t>      Filipe </a:t>
            </a:r>
            <a:r>
              <a:rPr lang="en-US" dirty="0" err="1" smtClean="0"/>
              <a:t>Araújo</a:t>
            </a:r>
            <a:endParaRPr lang="en-US" dirty="0" smtClean="0"/>
          </a:p>
          <a:p>
            <a:pPr algn="just"/>
            <a:r>
              <a:rPr lang="en-US" dirty="0"/>
              <a:t>	 </a:t>
            </a:r>
            <a:r>
              <a:rPr lang="en-US" dirty="0" smtClean="0"/>
              <a:t>      </a:t>
            </a:r>
            <a:r>
              <a:rPr lang="en-US" dirty="0" err="1" smtClean="0"/>
              <a:t>Guilherme</a:t>
            </a:r>
            <a:r>
              <a:rPr lang="en-US" dirty="0" smtClean="0"/>
              <a:t> </a:t>
            </a:r>
            <a:r>
              <a:rPr lang="en-US" dirty="0" err="1" smtClean="0"/>
              <a:t>Vasconcelos</a:t>
            </a:r>
            <a:endParaRPr lang="en-US" dirty="0"/>
          </a:p>
        </p:txBody>
      </p:sp>
      <p:pic>
        <p:nvPicPr>
          <p:cNvPr id="4" name="Picture 3" descr="kinect_sm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78" y="2151958"/>
            <a:ext cx="4697822" cy="21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Hackers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28800" y="40005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4098" name="Picture 2" descr="C:\Users\Diego Phoenix\Desktop\STR Imagens\3Dcam1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82" y="1607677"/>
            <a:ext cx="2953356" cy="22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ego Phoenix\Desktop\STR Imagens\AirGuitar1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43" y="4185166"/>
            <a:ext cx="2933495" cy="22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iego Phoenix\Desktop\STR Imagens\3Dcam2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3" y="1607677"/>
            <a:ext cx="2953355" cy="22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iego Phoenix\Desktop\STR Imagens\AirGuitar2.jp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3" y="4185166"/>
            <a:ext cx="2862264" cy="21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6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iego Phoenix\Desktop\STR Imagens\kinec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85" y="3784280"/>
            <a:ext cx="4134756" cy="27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iego Phoenix\Desktop\STR Imagens\remains-of-the-day-kinect-hacking-makes-for-minority-report-style-browsing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4" y="836855"/>
            <a:ext cx="4670475" cy="26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iego Phoenix\Desktop\STR Imagens\kinect-hacked-to-control-super-mario-with-body-movem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05" y="836856"/>
            <a:ext cx="3579282" cy="26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1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ego Phoenix\Desktop\STR Imagens\open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21" y="275614"/>
            <a:ext cx="4073251" cy="15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514" y="2106381"/>
            <a:ext cx="8262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 smtClean="0"/>
              <a:t>Drivers oficiais para o </a:t>
            </a:r>
            <a:r>
              <a:rPr lang="pt-BR" sz="3200" dirty="0" err="1" smtClean="0"/>
              <a:t>Kinect</a:t>
            </a:r>
            <a:r>
              <a:rPr lang="pt-BR" sz="3200" dirty="0" smtClean="0"/>
              <a:t>, </a:t>
            </a:r>
            <a:r>
              <a:rPr lang="pt-BR" sz="3200" dirty="0" err="1" smtClean="0"/>
              <a:t>by</a:t>
            </a:r>
            <a:r>
              <a:rPr lang="pt-BR" sz="3200" dirty="0" smtClean="0"/>
              <a:t> </a:t>
            </a:r>
            <a:r>
              <a:rPr lang="pt-BR" sz="3200" dirty="0" err="1" smtClean="0"/>
              <a:t>PrimeSense</a:t>
            </a:r>
            <a:endParaRPr lang="pt-BR" sz="32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 smtClean="0"/>
              <a:t>Integrado com próprio sistema middleware NITE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 smtClean="0"/>
              <a:t>Impulsionou a comunidade de desenvolvedores com ferramenta pra criação de aplicativos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/>
              <a:t>FAAST (</a:t>
            </a:r>
            <a:r>
              <a:rPr lang="en-US" sz="3200" i="1" dirty="0"/>
              <a:t>Flexible Action and Articulated Skeleton Toolkit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dirty="0" smtClean="0"/>
              <a:t>Microsoft cria o </a:t>
            </a:r>
            <a:r>
              <a:rPr lang="pt-BR" sz="3200" dirty="0" err="1" smtClean="0"/>
              <a:t>Fun</a:t>
            </a:r>
            <a:r>
              <a:rPr lang="pt-BR" sz="3200" dirty="0" smtClean="0"/>
              <a:t> </a:t>
            </a:r>
            <a:r>
              <a:rPr lang="pt-BR" sz="3200" dirty="0" err="1" smtClean="0"/>
              <a:t>Labs</a:t>
            </a:r>
            <a:r>
              <a:rPr lang="pt-BR" sz="3200" dirty="0" smtClean="0"/>
              <a:t>, para mostrar vários experimentos no </a:t>
            </a:r>
            <a:r>
              <a:rPr lang="pt-BR" sz="3200" dirty="0" err="1" smtClean="0"/>
              <a:t>Kinect</a:t>
            </a:r>
            <a:r>
              <a:rPr lang="pt-B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98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ego Phoenix\Desktop\STR Imagens\open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21" y="275614"/>
            <a:ext cx="4073251" cy="15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ego Phoenix\Desktop\STR Imagens\primesense-tracking-to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46" y="2566534"/>
            <a:ext cx="5715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ego Phoenix\Desktop\STR Imagens\open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21" y="275614"/>
            <a:ext cx="4073251" cy="15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ego Phoenix\Desktop\STR Imagens\OpenNi-Archite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01" y="2316027"/>
            <a:ext cx="6161090" cy="39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aptura de tela 2011-11-25 às 19.14.30.pn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38" b="-19538"/>
          <a:stretch>
            <a:fillRect/>
          </a:stretch>
        </p:blipFill>
        <p:spPr>
          <a:xfrm rot="21214351">
            <a:off x="515577" y="3684292"/>
            <a:ext cx="3701919" cy="2695488"/>
          </a:xfrm>
        </p:spPr>
      </p:pic>
      <p:pic>
        <p:nvPicPr>
          <p:cNvPr id="6" name="Picture Placeholder 5" descr="kinectint2.pn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t="-12888" r="308" b="5946"/>
          <a:stretch/>
        </p:blipFill>
        <p:spPr>
          <a:xfrm rot="232774">
            <a:off x="278501" y="933280"/>
            <a:ext cx="3828578" cy="144342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755812" cy="1162050"/>
          </a:xfrm>
        </p:spPr>
        <p:txBody>
          <a:bodyPr/>
          <a:lstStyle/>
          <a:p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Físicos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Microfone</a:t>
            </a:r>
            <a:r>
              <a:rPr lang="en-US" dirty="0" smtClean="0"/>
              <a:t> </a:t>
            </a:r>
            <a:r>
              <a:rPr lang="en-US" dirty="0" err="1" smtClean="0"/>
              <a:t>Multidirecional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Motor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Câmera</a:t>
            </a:r>
            <a:r>
              <a:rPr lang="en-US" dirty="0" smtClean="0"/>
              <a:t> VGA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Projetor</a:t>
            </a:r>
            <a:r>
              <a:rPr lang="en-US" dirty="0" smtClean="0"/>
              <a:t> IR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Sensor CMOS </a:t>
            </a:r>
            <a:r>
              <a:rPr lang="en-US" dirty="0" err="1" smtClean="0"/>
              <a:t>monocromático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moK tv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8413"/>
          <a:stretch>
            <a:fillRect/>
          </a:stretch>
        </p:blipFill>
        <p:spPr/>
      </p:pic>
      <p:pic>
        <p:nvPicPr>
          <p:cNvPr id="8" name="Picture Placeholder 7" descr="kinect_pontos-555x305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2269"/>
          <a:stretch>
            <a:fillRect/>
          </a:stretch>
        </p:blipFill>
        <p:spPr>
          <a:xfrm rot="232774">
            <a:off x="362119" y="418027"/>
            <a:ext cx="3704109" cy="26970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Projetor</a:t>
            </a:r>
            <a:r>
              <a:rPr lang="en-US" dirty="0" smtClean="0"/>
              <a:t> IR + Sensor CMOS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Luz </a:t>
            </a:r>
            <a:r>
              <a:rPr lang="en-US" dirty="0" err="1" smtClean="0"/>
              <a:t>estruturada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Captura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r>
              <a:rPr lang="en-US" dirty="0" smtClean="0"/>
              <a:t> de </a:t>
            </a:r>
            <a:r>
              <a:rPr lang="en-US" dirty="0" err="1" smtClean="0"/>
              <a:t>luz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prévio</a:t>
            </a:r>
            <a:r>
              <a:rPr lang="en-US" dirty="0" smtClean="0"/>
              <a:t> das </a:t>
            </a:r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geométricas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6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6853" y="581062"/>
            <a:ext cx="4107304" cy="1162050"/>
          </a:xfrm>
        </p:spPr>
        <p:txBody>
          <a:bodyPr/>
          <a:lstStyle/>
          <a:p>
            <a:r>
              <a:rPr lang="en-US" dirty="0" err="1" smtClean="0"/>
              <a:t>Especificações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17544" y="1938528"/>
            <a:ext cx="3566160" cy="490114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dirty="0" smtClean="0"/>
              <a:t>Inclinação </a:t>
            </a:r>
            <a:r>
              <a:rPr lang="pt-BR" dirty="0"/>
              <a:t>física: 27 </a:t>
            </a:r>
            <a:r>
              <a:rPr lang="pt-BR" dirty="0" smtClean="0"/>
              <a:t>graus.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Alcance</a:t>
            </a:r>
            <a:r>
              <a:rPr lang="en-US" dirty="0" smtClean="0"/>
              <a:t> do sensor: 1,2-3,5m.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Visão</a:t>
            </a:r>
            <a:r>
              <a:rPr lang="en-US" dirty="0" smtClean="0"/>
              <a:t> horizontal: 57 </a:t>
            </a:r>
            <a:r>
              <a:rPr lang="en-US" dirty="0" err="1" smtClean="0"/>
              <a:t>graus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Visão</a:t>
            </a:r>
            <a:r>
              <a:rPr lang="en-US" dirty="0" smtClean="0"/>
              <a:t> vertical: 43 </a:t>
            </a:r>
            <a:r>
              <a:rPr lang="en-US" dirty="0" err="1" smtClean="0"/>
              <a:t>graus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Detecta</a:t>
            </a:r>
            <a:r>
              <a:rPr lang="en-US" dirty="0" smtClean="0"/>
              <a:t> 6 </a:t>
            </a:r>
            <a:r>
              <a:rPr lang="en-US" dirty="0" err="1" smtClean="0"/>
              <a:t>pessoas</a:t>
            </a:r>
            <a:r>
              <a:rPr lang="en-US" dirty="0" smtClean="0"/>
              <a:t> (2 </a:t>
            </a:r>
            <a:r>
              <a:rPr lang="en-US" dirty="0" err="1" smtClean="0"/>
              <a:t>ativos</a:t>
            </a:r>
            <a:r>
              <a:rPr lang="en-US" dirty="0" smtClean="0"/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Detecta</a:t>
            </a:r>
            <a:r>
              <a:rPr lang="en-US" dirty="0" smtClean="0"/>
              <a:t> 20 </a:t>
            </a:r>
            <a:r>
              <a:rPr lang="en-US" dirty="0" err="1" smtClean="0"/>
              <a:t>articulações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640x480 </a:t>
            </a:r>
            <a:r>
              <a:rPr lang="en-US" dirty="0" err="1" smtClean="0"/>
              <a:t>em</a:t>
            </a:r>
            <a:r>
              <a:rPr lang="en-US" dirty="0" smtClean="0"/>
              <a:t> cores 32 bits a 30fps.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320x240 </a:t>
            </a:r>
            <a:r>
              <a:rPr lang="en-US" dirty="0" err="1" smtClean="0"/>
              <a:t>em</a:t>
            </a:r>
            <a:r>
              <a:rPr lang="en-US" dirty="0" smtClean="0"/>
              <a:t> cores 16 bits a 30fps.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Áudio</a:t>
            </a:r>
            <a:r>
              <a:rPr lang="en-US" dirty="0" smtClean="0"/>
              <a:t> de 16 bits a 16khz.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11 bits de </a:t>
            </a:r>
            <a:r>
              <a:rPr lang="en-US" dirty="0" err="1" smtClean="0"/>
              <a:t>precisão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Placeholder 7" descr="microsoft-kinect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r="9105"/>
          <a:stretch>
            <a:fillRect/>
          </a:stretch>
        </p:blipFill>
        <p:spPr>
          <a:xfrm rot="21421631">
            <a:off x="808793" y="667560"/>
            <a:ext cx="3468664" cy="5124723"/>
          </a:xfrm>
        </p:spPr>
      </p:pic>
    </p:spTree>
    <p:extLst>
      <p:ext uri="{BB962C8B-B14F-4D97-AF65-F5344CB8AC3E}">
        <p14:creationId xmlns:p14="http://schemas.microsoft.com/office/powerpoint/2010/main" val="399419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Aprendizagem</a:t>
            </a:r>
            <a:r>
              <a:rPr lang="en-US" dirty="0" smtClean="0"/>
              <a:t> de </a:t>
            </a:r>
            <a:r>
              <a:rPr lang="en-US" dirty="0" err="1" smtClean="0"/>
              <a:t>Máquina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err="1" smtClean="0"/>
              <a:t>Inicialmente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reações</a:t>
            </a:r>
            <a:r>
              <a:rPr lang="en-US" dirty="0" smtClean="0"/>
              <a:t> </a:t>
            </a:r>
            <a:r>
              <a:rPr lang="en-US" dirty="0" err="1" smtClean="0"/>
              <a:t>pré-estabelecidas</a:t>
            </a:r>
            <a:r>
              <a:rPr lang="en-US" dirty="0" smtClean="0"/>
              <a:t> no software.</a:t>
            </a:r>
          </a:p>
          <a:p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quantidades</a:t>
            </a:r>
            <a:r>
              <a:rPr lang="en-US" dirty="0" smtClean="0"/>
              <a:t> </a:t>
            </a:r>
            <a:r>
              <a:rPr lang="en-US" dirty="0" err="1" smtClean="0"/>
              <a:t>massivas</a:t>
            </a:r>
            <a:r>
              <a:rPr lang="en-US" dirty="0" smtClean="0"/>
              <a:t> de dados.</a:t>
            </a:r>
          </a:p>
          <a:p>
            <a:r>
              <a:rPr lang="en-US" dirty="0" err="1" smtClean="0"/>
              <a:t>Mapeamento</a:t>
            </a:r>
            <a:r>
              <a:rPr lang="en-US" dirty="0"/>
              <a:t>:</a:t>
            </a:r>
            <a:r>
              <a:rPr lang="en-US" dirty="0" smtClean="0"/>
              <a:t> Dados -&gt;  </a:t>
            </a:r>
            <a:r>
              <a:rPr lang="en-US" dirty="0" err="1" smtClean="0"/>
              <a:t>Pessoas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idades</a:t>
            </a:r>
            <a:r>
              <a:rPr lang="en-US" dirty="0" smtClean="0"/>
              <a:t>,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corpos</a:t>
            </a:r>
            <a:r>
              <a:rPr lang="en-US" dirty="0" smtClean="0"/>
              <a:t>, </a:t>
            </a:r>
            <a:r>
              <a:rPr lang="en-US" dirty="0" err="1" smtClean="0"/>
              <a:t>gênero</a:t>
            </a:r>
            <a:r>
              <a:rPr lang="en-US" dirty="0" smtClean="0"/>
              <a:t> e </a:t>
            </a:r>
            <a:r>
              <a:rPr lang="en-US" dirty="0" err="1" smtClean="0"/>
              <a:t>vestuário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aprendeu</a:t>
            </a:r>
            <a:r>
              <a:rPr lang="en-US" dirty="0" smtClean="0"/>
              <a:t> a </a:t>
            </a:r>
            <a:r>
              <a:rPr lang="en-US" dirty="0" err="1" smtClean="0"/>
              <a:t>classificar</a:t>
            </a:r>
            <a:r>
              <a:rPr lang="en-US" dirty="0" smtClean="0"/>
              <a:t>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distinguir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</a:t>
            </a:r>
            <a:r>
              <a:rPr lang="en-US" dirty="0" err="1" smtClean="0"/>
              <a:t>parcialmente</a:t>
            </a:r>
            <a:r>
              <a:rPr lang="en-US" dirty="0" smtClean="0"/>
              <a:t> </a:t>
            </a:r>
            <a:r>
              <a:rPr lang="en-US" dirty="0" err="1" smtClean="0"/>
              <a:t>escondidos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4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1228"/>
            <a:ext cx="8229600" cy="4525963"/>
          </a:xfrm>
        </p:spPr>
        <p:txBody>
          <a:bodyPr/>
          <a:lstStyle/>
          <a:p>
            <a:r>
              <a:rPr lang="pt-BR" dirty="0" smtClean="0"/>
              <a:t>Robótica</a:t>
            </a:r>
          </a:p>
          <a:p>
            <a:r>
              <a:rPr lang="pt-BR" dirty="0" smtClean="0"/>
              <a:t>Medicina</a:t>
            </a:r>
          </a:p>
          <a:p>
            <a:r>
              <a:rPr lang="pt-BR" dirty="0" smtClean="0"/>
              <a:t>Educação</a:t>
            </a:r>
          </a:p>
          <a:p>
            <a:r>
              <a:rPr lang="pt-BR" dirty="0" smtClean="0"/>
              <a:t>Treinamento de Empresas</a:t>
            </a:r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Aplicações com o </a:t>
            </a:r>
            <a:r>
              <a:rPr lang="pt-BR" dirty="0" err="1" smtClean="0"/>
              <a:t>Kinect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</a:p>
          <a:p>
            <a:r>
              <a:rPr lang="pt-BR" dirty="0" err="1" smtClean="0"/>
              <a:t>Kinect</a:t>
            </a:r>
            <a:r>
              <a:rPr lang="pt-BR" dirty="0" smtClean="0"/>
              <a:t>(Detalhes e Especificações)</a:t>
            </a:r>
          </a:p>
          <a:p>
            <a:r>
              <a:rPr lang="pt-BR" dirty="0" smtClean="0"/>
              <a:t>Aplicações</a:t>
            </a:r>
          </a:p>
          <a:p>
            <a:r>
              <a:rPr lang="pt-BR" dirty="0" smtClean="0"/>
              <a:t>Possibilidades Futuras</a:t>
            </a:r>
          </a:p>
          <a:p>
            <a:r>
              <a:rPr lang="pt-BR" dirty="0" smtClean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76083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Controlar remotamente uma maquina	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	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Robótica</a:t>
            </a:r>
            <a:endParaRPr lang="pt-BR" dirty="0"/>
          </a:p>
        </p:txBody>
      </p:sp>
      <p:pic>
        <p:nvPicPr>
          <p:cNvPr id="5" name="Picture 3" descr="C:\FILIPE\Faculdade\2011.2\tempo real\seminário\fotos\rob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887272" cy="33342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57" y="2159470"/>
            <a:ext cx="7852067" cy="44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Navegação autônoma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	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Robótica</a:t>
            </a:r>
            <a:endParaRPr lang="pt-BR" dirty="0"/>
          </a:p>
        </p:txBody>
      </p:sp>
      <p:pic>
        <p:nvPicPr>
          <p:cNvPr id="4" name="Picture 2" descr="C:\FILIPE\Faculdade\2011.2\tempo real\seminário\fotos\helicopter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4" y="2276872"/>
            <a:ext cx="7340804" cy="3832502"/>
          </a:xfrm>
          <a:prstGeom prst="rect">
            <a:avLst/>
          </a:prstGeom>
          <a:noFill/>
        </p:spPr>
      </p:pic>
      <p:pic>
        <p:nvPicPr>
          <p:cNvPr id="5" name="Picture 3" descr="C:\FILIPE\Faculdade\2011.2\tempo real\seminário\fotos\helicopter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4" y="2293740"/>
            <a:ext cx="7340804" cy="377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Processos cirúrgicos a distância</a:t>
            </a:r>
          </a:p>
          <a:p>
            <a:r>
              <a:rPr lang="pt-BR" dirty="0" smtClean="0"/>
              <a:t>Acesso a informações do paciente durante cirurgias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Medicina</a:t>
            </a:r>
            <a:endParaRPr lang="pt-BR" dirty="0"/>
          </a:p>
        </p:txBody>
      </p:sp>
      <p:pic>
        <p:nvPicPr>
          <p:cNvPr id="4" name="Picture 2" descr="C:\FILIPE\Faculdade\2011.2\tempo real\seminário\fotos\saude\foto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570" y="2964027"/>
            <a:ext cx="6040202" cy="340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FILIPE\Faculdade\2011.2\tempo real\seminário\fotos\educação\Kin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663" y="2865934"/>
            <a:ext cx="6610109" cy="36055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413" y="2723722"/>
            <a:ext cx="6972144" cy="39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Interatividade</a:t>
            </a:r>
          </a:p>
          <a:p>
            <a:r>
              <a:rPr lang="pt-BR" dirty="0" smtClean="0"/>
              <a:t>Torna a aula mais prática</a:t>
            </a:r>
          </a:p>
          <a:p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Educação</a:t>
            </a:r>
            <a:endParaRPr lang="pt-BR" dirty="0"/>
          </a:p>
        </p:txBody>
      </p:sp>
      <p:pic>
        <p:nvPicPr>
          <p:cNvPr id="6" name="Picture 3" descr="C:\FILIPE\Faculdade\2011.2\tempo real\seminário\fotos\educação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717" y="2631405"/>
            <a:ext cx="2704413" cy="402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Treinamento de Empresas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Treinamento em empresas de segurança ou em Treinamento operacional em empresas</a:t>
            </a:r>
          </a:p>
        </p:txBody>
      </p:sp>
      <p:pic>
        <p:nvPicPr>
          <p:cNvPr id="3074" name="Picture 2" descr="C:\FILIPE\Faculdade\2011.2\tempo real\seminário\fotos\treinamento\seguranç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88" y="2578071"/>
            <a:ext cx="5496608" cy="379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Auxílio para deficientes visuais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4" y="2533650"/>
            <a:ext cx="6817339" cy="382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5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56277"/>
            <a:ext cx="7313613" cy="868362"/>
          </a:xfrm>
        </p:spPr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37164"/>
            <a:ext cx="7313613" cy="4056062"/>
          </a:xfrm>
        </p:spPr>
        <p:txBody>
          <a:bodyPr/>
          <a:lstStyle/>
          <a:p>
            <a:r>
              <a:rPr lang="pt-BR" dirty="0" smtClean="0"/>
              <a:t>Ferramenta para o auxilio na detecção de movimentos </a:t>
            </a:r>
            <a:r>
              <a:rPr lang="pt-BR" dirty="0" err="1" smtClean="0"/>
              <a:t>hápticos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2634115"/>
            <a:ext cx="5323115" cy="399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0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Automação Residencial</a:t>
            </a:r>
          </a:p>
        </p:txBody>
      </p:sp>
      <p:pic>
        <p:nvPicPr>
          <p:cNvPr id="4098" name="Picture 2" descr="C:\FILIPE\Faculdade\2011.2\tempo real\seminário\fotos\automação de casas\fot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151" y="2562709"/>
            <a:ext cx="5934904" cy="3324689"/>
          </a:xfrm>
          <a:prstGeom prst="rect">
            <a:avLst/>
          </a:prstGeom>
          <a:noFill/>
        </p:spPr>
      </p:pic>
      <p:pic>
        <p:nvPicPr>
          <p:cNvPr id="4099" name="Picture 3" descr="C:\FILIPE\Faculdade\2011.2\tempo real\seminário\fotos\automação de casas\youtube---kinemote-public-beta---control-boxee--xbmc-with-microsoft-kin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2346">
            <a:off x="1838198" y="2539128"/>
            <a:ext cx="57150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08368"/>
            <a:ext cx="7313613" cy="868362"/>
          </a:xfrm>
        </p:spPr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Ajuda no escaneamento do solo a ser explorado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06" y="2649904"/>
            <a:ext cx="6138549" cy="37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Ajuda na captação da imagem a ser projetada </a:t>
            </a:r>
            <a:r>
              <a:rPr lang="pt-BR" dirty="0" err="1" smtClean="0"/>
              <a:t>holograficamente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0" y="3396343"/>
            <a:ext cx="7988281" cy="267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0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ego Phoenix\Desktop\STR Imagens\sega activat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36" y="723214"/>
            <a:ext cx="4167594" cy="22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8433" y="723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smtClean="0"/>
              <a:t>SEGA </a:t>
            </a:r>
            <a:r>
              <a:rPr lang="pt-BR" sz="3600" b="1" dirty="0" err="1" smtClean="0"/>
              <a:t>Activator</a:t>
            </a:r>
            <a:endParaRPr lang="pt-BR" sz="3600" b="1" dirty="0"/>
          </a:p>
        </p:txBody>
      </p:sp>
      <p:pic>
        <p:nvPicPr>
          <p:cNvPr id="2053" name="Picture 5" descr="C:\Users\Diego Phoenix\Desktop\STR Imagens\eyet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3" y="3657518"/>
            <a:ext cx="28670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ego Phoenix\Desktop\STR Imagens\eyetoy-kinetic-screenshot-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13" y="3398147"/>
            <a:ext cx="4099496" cy="32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245889" y="2985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err="1" smtClean="0"/>
              <a:t>EyeToy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4104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61408"/>
            <a:ext cx="8229600" cy="4525963"/>
          </a:xfrm>
        </p:spPr>
        <p:txBody>
          <a:bodyPr/>
          <a:lstStyle/>
          <a:p>
            <a:r>
              <a:rPr lang="pt-BR" dirty="0" smtClean="0"/>
              <a:t>Auxílio na Fisioterapia</a:t>
            </a:r>
          </a:p>
          <a:p>
            <a:r>
              <a:rPr lang="pt-BR" dirty="0" smtClean="0"/>
              <a:t>Evitar a monotonia</a:t>
            </a:r>
          </a:p>
          <a:p>
            <a:r>
              <a:rPr lang="pt-BR" dirty="0" smtClean="0"/>
              <a:t>Otimizar o processo</a:t>
            </a:r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69708"/>
            <a:ext cx="8229600" cy="1143000"/>
          </a:xfrm>
        </p:spPr>
        <p:txBody>
          <a:bodyPr/>
          <a:lstStyle/>
          <a:p>
            <a:r>
              <a:rPr lang="pt-BR" dirty="0" smtClean="0"/>
              <a:t>Possibilidades Futuras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7" y="3072983"/>
            <a:ext cx="6433457" cy="36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59642"/>
            <a:ext cx="7313613" cy="868362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286" y="1142994"/>
            <a:ext cx="8866414" cy="555171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sz="1400" dirty="0">
                <a:hlinkClick r:id="rId2"/>
              </a:rPr>
              <a:t>http://</a:t>
            </a:r>
            <a:r>
              <a:rPr lang="pt-BR" sz="1400" dirty="0" smtClean="0">
                <a:hlinkClick r:id="rId2"/>
              </a:rPr>
              <a:t>www.ufpe.br/cgtg/ISIMGEO/CD/html/Fotogrametria%20e%20Sensoriamento%20Remoto/Artigos/f011.pdf</a:t>
            </a:r>
            <a:endParaRPr lang="pt-BR" sz="1400" dirty="0" smtClean="0"/>
          </a:p>
          <a:p>
            <a:pPr lvl="1"/>
            <a:r>
              <a:rPr lang="pt-BR" sz="1400" dirty="0">
                <a:hlinkClick r:id="rId3"/>
              </a:rPr>
              <a:t>http://appft.uspto.gov/netacgi/nph-Parser?Sect1=PTO2&amp;Sect2=HITOFF&amp;u=/netahtml/PTO/search-adv.html&amp;r=1&amp;f=G&amp;l=50&amp;d=PG01&amp;p=1&amp;S1=20100199228.PGNR.&amp;</a:t>
            </a:r>
            <a:r>
              <a:rPr lang="pt-BR" sz="1400" dirty="0" smtClean="0">
                <a:hlinkClick r:id="rId3"/>
              </a:rPr>
              <a:t>OS=dn/20100199228&amp;RS=DN/20100199228</a:t>
            </a:r>
            <a:endParaRPr lang="pt-BR" sz="1400" dirty="0" smtClean="0"/>
          </a:p>
          <a:p>
            <a:pPr lvl="1"/>
            <a:r>
              <a:rPr lang="pt-BR" sz="1400" dirty="0">
                <a:hlinkClick r:id="rId4"/>
              </a:rPr>
              <a:t>http://</a:t>
            </a:r>
            <a:r>
              <a:rPr lang="pt-BR" sz="1400" dirty="0" smtClean="0">
                <a:hlinkClick r:id="rId4"/>
              </a:rPr>
              <a:t>www.baixakijogos.com.br/noticias/12224-microsoft-explica-o-funcionamento-do-kinect</a:t>
            </a:r>
            <a:endParaRPr lang="pt-BR" sz="1400" dirty="0" smtClean="0"/>
          </a:p>
          <a:p>
            <a:pPr lvl="1"/>
            <a:r>
              <a:rPr lang="pt-BR" sz="1400" dirty="0">
                <a:hlinkClick r:id="rId5"/>
              </a:rPr>
              <a:t>http://</a:t>
            </a:r>
            <a:r>
              <a:rPr lang="pt-BR" sz="1400" dirty="0" smtClean="0">
                <a:hlinkClick r:id="rId5"/>
              </a:rPr>
              <a:t>www.slideshare.net/bcpbcp/desenvolvendo-aplicativos-para-o-kinect</a:t>
            </a:r>
            <a:endParaRPr lang="pt-BR" sz="1400" dirty="0" smtClean="0"/>
          </a:p>
          <a:p>
            <a:pPr lvl="1"/>
            <a:r>
              <a:rPr lang="pt-BR" sz="1400" dirty="0">
                <a:hlinkClick r:id="rId6"/>
              </a:rPr>
              <a:t>http://</a:t>
            </a:r>
            <a:r>
              <a:rPr lang="pt-BR" sz="1400" dirty="0" smtClean="0">
                <a:hlinkClick r:id="rId6"/>
              </a:rPr>
              <a:t>www.baixakijogos.com.br/noticias/9936-por-dentro-do-kinect-conheca-o-funcionamento-do-periferico-mais-comentado-do-momento</a:t>
            </a:r>
            <a:endParaRPr lang="pt-BR" sz="1400" dirty="0" smtClean="0"/>
          </a:p>
          <a:p>
            <a:pPr lvl="1"/>
            <a:r>
              <a:rPr lang="pt-BR" sz="1400" dirty="0">
                <a:hlinkClick r:id="rId7"/>
              </a:rPr>
              <a:t>http://</a:t>
            </a:r>
            <a:r>
              <a:rPr lang="pt-BR" sz="1400" dirty="0" smtClean="0">
                <a:hlinkClick r:id="rId7"/>
              </a:rPr>
              <a:t>olhardigital.uol.com.br/produtos/digital_news/noticias/kinect_pode_ser_usado_para_controlar_apresentacoes_de_slides</a:t>
            </a:r>
            <a:endParaRPr lang="pt-BR" sz="1400" dirty="0" smtClean="0"/>
          </a:p>
          <a:p>
            <a:pPr lvl="1"/>
            <a:r>
              <a:rPr lang="pt-BR" sz="1400" dirty="0">
                <a:hlinkClick r:id="rId8"/>
              </a:rPr>
              <a:t>http://newsandbytes.com/tecnologia/tecnologia-utilizada-em-jogos-aplicada-na-medicina</a:t>
            </a:r>
            <a:r>
              <a:rPr lang="pt-BR" sz="1400" dirty="0" smtClean="0">
                <a:hlinkClick r:id="rId8"/>
              </a:rPr>
              <a:t>/</a:t>
            </a:r>
            <a:endParaRPr lang="pt-BR" sz="1600" dirty="0" smtClean="0"/>
          </a:p>
          <a:p>
            <a:pPr lvl="1"/>
            <a:r>
              <a:rPr lang="pt-BR" sz="1400" dirty="0">
                <a:hlinkClick r:id="rId9"/>
              </a:rPr>
              <a:t>http://</a:t>
            </a:r>
            <a:r>
              <a:rPr lang="pt-BR" sz="1400" dirty="0" smtClean="0">
                <a:hlinkClick r:id="rId9"/>
              </a:rPr>
              <a:t>www.tecmundo.com.br/robotica/15650-robo-com-kinect-permite-que-voce-arrume-a-sua-casa-remotamente.htm</a:t>
            </a:r>
            <a:endParaRPr lang="pt-BR" sz="1400" dirty="0" smtClean="0"/>
          </a:p>
          <a:p>
            <a:pPr lvl="1"/>
            <a:r>
              <a:rPr lang="pt-BR" sz="1400" dirty="0">
                <a:hlinkClick r:id="rId10"/>
              </a:rPr>
              <a:t>http://</a:t>
            </a:r>
            <a:r>
              <a:rPr lang="pt-BR" sz="1400" dirty="0" smtClean="0">
                <a:hlinkClick r:id="rId10"/>
              </a:rPr>
              <a:t>spectrum.ieee.org/automaton/robotics/diy/top-10-robotic-kinect-hacks</a:t>
            </a:r>
            <a:endParaRPr lang="pt-BR" sz="1400" dirty="0" smtClean="0"/>
          </a:p>
          <a:p>
            <a:pPr lvl="1"/>
            <a:r>
              <a:rPr lang="pt-BR" sz="1400" dirty="0">
                <a:hlinkClick r:id="rId11"/>
              </a:rPr>
              <a:t>http://revistaclips.com/games-tec/kinect-utilizado-para-a-educacao-na-africa-do-sul</a:t>
            </a:r>
            <a:r>
              <a:rPr lang="pt-BR" sz="1400" dirty="0" smtClean="0">
                <a:hlinkClick r:id="rId11"/>
              </a:rPr>
              <a:t>/</a:t>
            </a:r>
            <a:endParaRPr lang="pt-BR" sz="1400" dirty="0" smtClean="0"/>
          </a:p>
          <a:p>
            <a:pPr lvl="1"/>
            <a:r>
              <a:rPr lang="pt-BR" sz="1400" dirty="0">
                <a:hlinkClick r:id="rId12"/>
              </a:rPr>
              <a:t>http://www.kinecteducacao.com.br</a:t>
            </a:r>
            <a:r>
              <a:rPr lang="pt-BR" sz="1400" dirty="0" smtClean="0">
                <a:hlinkClick r:id="rId12"/>
              </a:rPr>
              <a:t>/</a:t>
            </a:r>
            <a:endParaRPr lang="pt-BR" sz="1400" dirty="0" smtClean="0"/>
          </a:p>
          <a:p>
            <a:pPr lvl="1"/>
            <a:r>
              <a:rPr lang="pt-BR" sz="1400" dirty="0">
                <a:hlinkClick r:id="rId13"/>
              </a:rPr>
              <a:t>http://</a:t>
            </a:r>
            <a:r>
              <a:rPr lang="pt-BR" sz="1400" dirty="0" smtClean="0">
                <a:hlinkClick r:id="rId13"/>
              </a:rPr>
              <a:t>www.portalkinext.com/Geral/o-uso-do-kinect-como-sistema-de-treinamento.html</a:t>
            </a:r>
            <a:endParaRPr lang="pt-BR" sz="1400" dirty="0" smtClean="0"/>
          </a:p>
          <a:p>
            <a:pPr lvl="1"/>
            <a:r>
              <a:rPr lang="pt-BR" sz="1400" dirty="0">
                <a:hlinkClick r:id="rId14"/>
              </a:rPr>
              <a:t>http://</a:t>
            </a:r>
            <a:r>
              <a:rPr lang="pt-BR" sz="1400" dirty="0" smtClean="0">
                <a:hlinkClick r:id="rId14"/>
              </a:rPr>
              <a:t>stephanrgarcia.blogspot.com/2011/04/kinect-sera-usado-em-treinamentos.html</a:t>
            </a:r>
            <a:endParaRPr lang="pt-BR" sz="1400" dirty="0" smtClean="0"/>
          </a:p>
          <a:p>
            <a:pPr lvl="1"/>
            <a:r>
              <a:rPr lang="pt-BR" sz="1400" dirty="0">
                <a:hlinkClick r:id="rId15"/>
              </a:rPr>
              <a:t>http://www.kotaku.com.br/conteudo/pesquisa-usa-kinect-para-ajudar-deficientes-visuais</a:t>
            </a:r>
            <a:r>
              <a:rPr lang="pt-BR" sz="1400" dirty="0" smtClean="0">
                <a:hlinkClick r:id="rId15"/>
              </a:rPr>
              <a:t>/</a:t>
            </a:r>
            <a:endParaRPr lang="pt-BR" sz="1400" dirty="0" smtClean="0"/>
          </a:p>
          <a:p>
            <a:pPr lvl="1"/>
            <a:r>
              <a:rPr lang="pt-BR" sz="1400" dirty="0">
                <a:hlinkClick r:id="rId16"/>
              </a:rPr>
              <a:t>http://</a:t>
            </a:r>
            <a:r>
              <a:rPr lang="pt-BR" sz="1400" dirty="0" smtClean="0">
                <a:hlinkClick r:id="rId16"/>
              </a:rPr>
              <a:t>www.inovacaotecnologica.com.br/noticias/noticia.php?artigo=video-holografico-kinect-hackeado</a:t>
            </a:r>
            <a:endParaRPr lang="pt-BR" sz="1400" dirty="0" smtClean="0"/>
          </a:p>
          <a:p>
            <a:pPr lvl="1"/>
            <a:r>
              <a:rPr lang="pt-BR" sz="1400" dirty="0">
                <a:hlinkClick r:id="rId17"/>
              </a:rPr>
              <a:t>http://msn.techguru.com.br/kinect-auxiliara-pesquisas-arqueologicas</a:t>
            </a:r>
            <a:r>
              <a:rPr lang="pt-BR" sz="1400" dirty="0" smtClean="0">
                <a:hlinkClick r:id="rId17"/>
              </a:rPr>
              <a:t>/</a:t>
            </a:r>
            <a:endParaRPr lang="pt-BR" sz="1400" dirty="0" smtClean="0"/>
          </a:p>
          <a:p>
            <a:pPr lvl="1"/>
            <a:r>
              <a:rPr lang="pt-BR" sz="1400" dirty="0">
                <a:hlinkClick r:id="rId18"/>
              </a:rPr>
              <a:t>http://ieeexplore.ieee.org/stamp/stamp.jsp?tp=&amp;</a:t>
            </a:r>
            <a:r>
              <a:rPr lang="pt-BR" sz="1400" dirty="0" smtClean="0">
                <a:hlinkClick r:id="rId18"/>
              </a:rPr>
              <a:t>arnumber=5945505</a:t>
            </a:r>
            <a:endParaRPr lang="pt-BR" sz="1400" dirty="0" smtClean="0"/>
          </a:p>
          <a:p>
            <a:pPr lvl="1"/>
            <a:r>
              <a:rPr lang="pt-BR" sz="1400" dirty="0">
                <a:hlinkClick r:id="rId19"/>
              </a:rPr>
              <a:t>http://ieeexplore.ieee.org/stamp/stamp.jsp?tp=&amp;arnumber=6076365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5274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ego Phoenix\Desktop\STR Imagens\wiimote_nunchu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6" y="2162159"/>
            <a:ext cx="2879910" cy="28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iego Phoenix\Desktop\STR Imagens\psmove_controle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56" y="2153784"/>
            <a:ext cx="3637780" cy="28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51483" y="15583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smtClean="0"/>
              <a:t>Nintendo Wii</a:t>
            </a:r>
            <a:endParaRPr lang="pt-BR" sz="3600" b="1" dirty="0"/>
          </a:p>
        </p:txBody>
      </p:sp>
      <p:sp>
        <p:nvSpPr>
          <p:cNvPr id="7" name="Retângulo 6"/>
          <p:cNvSpPr/>
          <p:nvPr/>
        </p:nvSpPr>
        <p:spPr>
          <a:xfrm>
            <a:off x="4365146" y="1534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smtClean="0"/>
              <a:t>Playstation Move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3192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Diego Phoenix\Desktop\STR Imagens\QD-PrimeSense-front-b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95" y="993167"/>
            <a:ext cx="6387970" cy="47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ego Phoenix\Desktop\STR Imagens\primesense-logo_groß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01" y="4376371"/>
            <a:ext cx="2876757" cy="14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45059" y="1622857"/>
            <a:ext cx="285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Projeto NATAL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9795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iego Phoenix\Desktop\STR Imagens\microso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5" y="4889725"/>
            <a:ext cx="2991494" cy="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iego Phoenix\Desktop\STR Imagens\Xbox-360-Kinect-Standalo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7" y="1622887"/>
            <a:ext cx="7253280" cy="25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iego Phoenix\Desktop\STR Imagens\Xbox-360-Kinect-Standalon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37" y="768457"/>
            <a:ext cx="7253280" cy="25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77412" y="4395450"/>
            <a:ext cx="8085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Sensores de movimento e microfones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Paradigma NUI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Interage usando gestos e comandos por vo</a:t>
            </a:r>
            <a:r>
              <a:rPr lang="pt-BR" sz="28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45737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ego Phoenix\Desktop\STR Imagens\kine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26" y="378970"/>
            <a:ext cx="585787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ego Phoenix\Desktop\STR Imagens\kinect-play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40" y="3774483"/>
            <a:ext cx="3191926" cy="25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ego Phoenix\Desktop\STR Imagens\kinect-1288795327461_615x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3974396"/>
            <a:ext cx="4454861" cy="21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3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pt-BR" dirty="0" smtClean="0"/>
              <a:t>Hackers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99" y="1729388"/>
            <a:ext cx="78703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/>
              <a:t>Prêmio de $3000 pra quem </a:t>
            </a:r>
            <a:r>
              <a:rPr lang="pt-BR" sz="2800" dirty="0" err="1"/>
              <a:t>hackear</a:t>
            </a:r>
            <a:r>
              <a:rPr lang="pt-BR" sz="2800" dirty="0"/>
              <a:t> e liberar drivers primeiro</a:t>
            </a:r>
            <a:r>
              <a:rPr lang="pt-BR" sz="2800" dirty="0" smtClean="0"/>
              <a:t>.</a:t>
            </a:r>
            <a:endParaRPr lang="pt-BR" sz="28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i="1" dirty="0" smtClean="0"/>
              <a:t>O </a:t>
            </a:r>
            <a:r>
              <a:rPr lang="pt-BR" sz="2800" i="1" dirty="0" smtClean="0"/>
              <a:t>hacker</a:t>
            </a:r>
            <a:r>
              <a:rPr lang="pt-BR" sz="2800" dirty="0"/>
              <a:t> Martin usou Engenharia Reversa pra fazer funcionar no PC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/>
              <a:t>Não apresentou </a:t>
            </a:r>
            <a:r>
              <a:rPr lang="pt-BR" sz="2800" dirty="0" smtClean="0"/>
              <a:t>nenhum obstáculo (aberto)</a:t>
            </a:r>
            <a:endParaRPr lang="pt-B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smtClean="0"/>
              <a:t>A </a:t>
            </a:r>
            <a:r>
              <a:rPr lang="pt-BR" sz="2800" dirty="0"/>
              <a:t>comunidade </a:t>
            </a:r>
            <a:r>
              <a:rPr lang="pt-BR" sz="2800" dirty="0" err="1"/>
              <a:t>OpenKinect</a:t>
            </a:r>
            <a:r>
              <a:rPr lang="pt-BR" sz="2800" dirty="0"/>
              <a:t> cria um pacote de drivers para Windows, Linux e Mac OS</a:t>
            </a:r>
            <a:r>
              <a:rPr lang="pt-BR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/>
              <a:t>Vários aplicativos “caseiros” utilizando o </a:t>
            </a:r>
            <a:r>
              <a:rPr lang="pt-BR" sz="2800" dirty="0" err="1"/>
              <a:t>Kinect</a:t>
            </a:r>
            <a:r>
              <a:rPr lang="pt-BR" sz="28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/>
          </a:p>
          <a:p>
            <a:pPr marL="285750" indent="-285750">
              <a:buFont typeface="Arial" pitchFamily="34" charset="0"/>
              <a:buChar char="•"/>
            </a:pP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305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713</TotalTime>
  <Words>2406</Words>
  <Application>Microsoft Macintosh PowerPoint</Application>
  <PresentationFormat>On-screen Show (4:3)</PresentationFormat>
  <Paragraphs>193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Inkwell</vt:lpstr>
      <vt:lpstr>Kinect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Hackers</vt:lpstr>
      <vt:lpstr>Hackers</vt:lpstr>
      <vt:lpstr>PowerPoint Presentation</vt:lpstr>
      <vt:lpstr>PowerPoint Presentation</vt:lpstr>
      <vt:lpstr>PowerPoint Presentation</vt:lpstr>
      <vt:lpstr>PowerPoint Presentation</vt:lpstr>
      <vt:lpstr>Componentes Físicos</vt:lpstr>
      <vt:lpstr>Projetor IR + Sensor CMOS</vt:lpstr>
      <vt:lpstr>Especificações Técnicas</vt:lpstr>
      <vt:lpstr>Aprendizagem de Máquina</vt:lpstr>
      <vt:lpstr>Aplicações com o Kinect</vt:lpstr>
      <vt:lpstr>Robótica</vt:lpstr>
      <vt:lpstr>Robótica</vt:lpstr>
      <vt:lpstr>Medicina</vt:lpstr>
      <vt:lpstr>Educação</vt:lpstr>
      <vt:lpstr>Treinamento de Empresas</vt:lpstr>
      <vt:lpstr>Possibilidades Futuras</vt:lpstr>
      <vt:lpstr>Possibilidades Futuras</vt:lpstr>
      <vt:lpstr>Possibilidades Futuras</vt:lpstr>
      <vt:lpstr>Possibilidades Futuras</vt:lpstr>
      <vt:lpstr>Possibilidades Futuras</vt:lpstr>
      <vt:lpstr>Possibilidades Futuras</vt:lpstr>
      <vt:lpstr>Referências</vt:lpstr>
    </vt:vector>
  </TitlesOfParts>
  <Company>Uso 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Kinect</dc:title>
  <dc:creator>Eu Mesmo</dc:creator>
  <cp:lastModifiedBy>Eu Mesmo</cp:lastModifiedBy>
  <cp:revision>81</cp:revision>
  <dcterms:created xsi:type="dcterms:W3CDTF">2011-11-24T21:48:32Z</dcterms:created>
  <dcterms:modified xsi:type="dcterms:W3CDTF">2011-11-28T17:36:00Z</dcterms:modified>
</cp:coreProperties>
</file>