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258" r:id="rId3"/>
    <p:sldId id="272" r:id="rId4"/>
    <p:sldId id="259" r:id="rId5"/>
    <p:sldId id="286" r:id="rId6"/>
    <p:sldId id="287" r:id="rId7"/>
    <p:sldId id="288" r:id="rId8"/>
    <p:sldId id="285" r:id="rId9"/>
    <p:sldId id="273" r:id="rId10"/>
    <p:sldId id="260" r:id="rId11"/>
    <p:sldId id="291" r:id="rId12"/>
    <p:sldId id="292" r:id="rId13"/>
    <p:sldId id="274" r:id="rId14"/>
    <p:sldId id="261" r:id="rId15"/>
    <p:sldId id="302" r:id="rId16"/>
    <p:sldId id="301" r:id="rId17"/>
    <p:sldId id="266" r:id="rId18"/>
    <p:sldId id="267" r:id="rId19"/>
    <p:sldId id="269" r:id="rId20"/>
    <p:sldId id="270" r:id="rId21"/>
    <p:sldId id="271" r:id="rId22"/>
    <p:sldId id="279" r:id="rId23"/>
    <p:sldId id="280" r:id="rId24"/>
    <p:sldId id="281" r:id="rId25"/>
    <p:sldId id="282" r:id="rId26"/>
    <p:sldId id="293" r:id="rId27"/>
    <p:sldId id="295" r:id="rId28"/>
    <p:sldId id="294" r:id="rId29"/>
    <p:sldId id="284" r:id="rId30"/>
    <p:sldId id="283" r:id="rId31"/>
    <p:sldId id="275" r:id="rId32"/>
    <p:sldId id="303" r:id="rId33"/>
    <p:sldId id="263" r:id="rId34"/>
    <p:sldId id="304" r:id="rId35"/>
    <p:sldId id="305" r:id="rId36"/>
    <p:sldId id="306" r:id="rId37"/>
    <p:sldId id="276" r:id="rId38"/>
    <p:sldId id="262" r:id="rId39"/>
    <p:sldId id="321" r:id="rId40"/>
    <p:sldId id="308" r:id="rId41"/>
    <p:sldId id="309" r:id="rId42"/>
    <p:sldId id="277" r:id="rId43"/>
    <p:sldId id="310" r:id="rId44"/>
    <p:sldId id="311" r:id="rId45"/>
    <p:sldId id="312" r:id="rId46"/>
    <p:sldId id="313" r:id="rId47"/>
    <p:sldId id="307" r:id="rId48"/>
    <p:sldId id="314" r:id="rId49"/>
    <p:sldId id="297" r:id="rId50"/>
    <p:sldId id="315" r:id="rId51"/>
    <p:sldId id="298" r:id="rId52"/>
    <p:sldId id="316" r:id="rId53"/>
    <p:sldId id="317" r:id="rId54"/>
    <p:sldId id="318" r:id="rId55"/>
    <p:sldId id="299" r:id="rId56"/>
    <p:sldId id="319" r:id="rId57"/>
    <p:sldId id="300" r:id="rId58"/>
    <p:sldId id="320" r:id="rId59"/>
    <p:sldId id="264" r:id="rId60"/>
    <p:sldId id="278" r:id="rId61"/>
    <p:sldId id="265" r:id="rId62"/>
    <p:sldId id="322" r:id="rId63"/>
    <p:sldId id="323" r:id="rId64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305" autoAdjust="0"/>
  </p:normalViewPr>
  <p:slideViewPr>
    <p:cSldViewPr>
      <p:cViewPr>
        <p:scale>
          <a:sx n="64" d="100"/>
          <a:sy n="64" d="100"/>
        </p:scale>
        <p:origin x="-155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04032-285D-4869-BFAF-4417B0F50D07}" type="datetimeFigureOut">
              <a:rPr lang="pt-BR" smtClean="0"/>
              <a:t>28/11/2011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B64E2-90AD-419D-A01A-953FE5E75312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Vliw</a:t>
            </a:r>
            <a:r>
              <a:rPr lang="pt-BR" baseline="0" dirty="0" smtClean="0"/>
              <a:t> - </a:t>
            </a:r>
            <a:r>
              <a:rPr lang="pt-BR" b="1" baseline="0" dirty="0" smtClean="0"/>
              <a:t>arquitetura simples e de alto desempenho, o escalonamento de instruções é feito pelo compilador</a:t>
            </a:r>
            <a:endParaRPr lang="pt-BR" dirty="0" smtClean="0"/>
          </a:p>
          <a:p>
            <a:r>
              <a:rPr lang="pt-BR" baseline="0" dirty="0" smtClean="0"/>
              <a:t>“</a:t>
            </a:r>
            <a:r>
              <a:rPr lang="pt-BR" baseline="0" dirty="0" err="1" smtClean="0"/>
              <a:t>branch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prediction</a:t>
            </a:r>
            <a:r>
              <a:rPr lang="pt-BR" baseline="0" dirty="0" smtClean="0"/>
              <a:t>” </a:t>
            </a:r>
            <a:r>
              <a:rPr lang="pt-BR" b="1" baseline="0" dirty="0" smtClean="0"/>
              <a:t>(</a:t>
            </a: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instrução chamada pré-busca para descobrir se um programa vai ou não executar um desvio</a:t>
            </a:r>
            <a:r>
              <a:rPr lang="pt-BR" b="1" baseline="0" dirty="0" smtClean="0"/>
              <a:t>)</a:t>
            </a:r>
            <a:endParaRPr lang="pt-BR" dirty="0" smtClean="0"/>
          </a:p>
          <a:p>
            <a:r>
              <a:rPr lang="pt-BR" dirty="0" smtClean="0"/>
              <a:t>DSP x FPGA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B64E2-90AD-419D-A01A-953FE5E75312}" type="slidenum">
              <a:rPr lang="pt-BR" smtClean="0"/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Duas unidades</a:t>
            </a:r>
            <a:r>
              <a:rPr lang="pt-BR" baseline="0" dirty="0" smtClean="0"/>
              <a:t> de processamento</a:t>
            </a:r>
          </a:p>
          <a:p>
            <a:r>
              <a:rPr lang="pt-BR" baseline="0" dirty="0" smtClean="0"/>
              <a:t>Controlador de I/O (DMA)</a:t>
            </a:r>
          </a:p>
          <a:p>
            <a:r>
              <a:rPr lang="pt-BR" baseline="0" dirty="0" err="1" smtClean="0"/>
              <a:t>Memoria</a:t>
            </a:r>
            <a:r>
              <a:rPr lang="pt-BR" baseline="0" dirty="0" smtClean="0"/>
              <a:t> interna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B64E2-90AD-419D-A01A-953FE5E75312}" type="slidenum">
              <a:rPr lang="pt-BR" smtClean="0"/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2Arquitetura equilibrada – abordagem que adiciona capacidade enquanto</a:t>
            </a:r>
            <a:r>
              <a:rPr lang="pt-BR" baseline="0" dirty="0" smtClean="0"/>
              <a:t> reduz custos de listas de materiais</a:t>
            </a:r>
          </a:p>
          <a:p>
            <a:r>
              <a:rPr lang="pt-BR" baseline="0" dirty="0" smtClean="0"/>
              <a:t>Multiprocessamento- otimização de custo de sistema</a:t>
            </a:r>
          </a:p>
          <a:p>
            <a:pPr>
              <a:buFont typeface="Arial" pitchFamily="34" charset="0"/>
              <a:buNone/>
            </a:pPr>
            <a:r>
              <a:rPr lang="pt-BR" baseline="0" dirty="0" smtClean="0"/>
              <a:t>		grande </a:t>
            </a:r>
            <a:r>
              <a:rPr lang="pt-BR" baseline="0" dirty="0" err="1" smtClean="0"/>
              <a:t>memoria</a:t>
            </a:r>
            <a:r>
              <a:rPr lang="pt-BR" baseline="0" dirty="0" smtClean="0"/>
              <a:t> </a:t>
            </a:r>
            <a:r>
              <a:rPr lang="pt-BR" baseline="0" dirty="0" err="1" smtClean="0"/>
              <a:t>on-chip</a:t>
            </a:r>
            <a:r>
              <a:rPr lang="pt-BR" baseline="0" dirty="0" smtClean="0"/>
              <a:t>, zero overhead de DMA</a:t>
            </a:r>
          </a:p>
          <a:p>
            <a:pPr>
              <a:buFont typeface="Arial" pitchFamily="34" charset="0"/>
              <a:buNone/>
            </a:pPr>
            <a:r>
              <a:rPr lang="pt-BR" baseline="0" dirty="0" smtClean="0"/>
              <a:t>		tem a integração </a:t>
            </a:r>
            <a:r>
              <a:rPr lang="pt-BR" baseline="0" dirty="0" err="1" smtClean="0"/>
              <a:t>necessaria</a:t>
            </a:r>
            <a:r>
              <a:rPr lang="pt-BR" baseline="0" dirty="0" smtClean="0"/>
              <a:t> para ser um nó completo de um sistema </a:t>
            </a:r>
            <a:r>
              <a:rPr lang="pt-BR" baseline="0" dirty="0" err="1" smtClean="0"/>
              <a:t>multimprocessamento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B64E2-90AD-419D-A01A-953FE5E75312}" type="slidenum">
              <a:rPr lang="pt-BR" smtClean="0"/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Alta pontuação em teste de </a:t>
            </a:r>
            <a:r>
              <a:rPr lang="pt-BR" dirty="0" err="1" smtClean="0"/>
              <a:t>FFTs</a:t>
            </a:r>
            <a:r>
              <a:rPr lang="pt-BR" dirty="0" smtClean="0"/>
              <a:t> (aprofundado</a:t>
            </a:r>
            <a:r>
              <a:rPr lang="pt-BR" baseline="0" dirty="0" smtClean="0"/>
              <a:t> em benchmarks)</a:t>
            </a:r>
          </a:p>
          <a:p>
            <a:r>
              <a:rPr lang="pt-BR" baseline="0" dirty="0" smtClean="0"/>
              <a:t>Altas taxas de transferência interna e externa</a:t>
            </a:r>
          </a:p>
          <a:p>
            <a:endParaRPr lang="pt-BR" baseline="0" dirty="0" smtClean="0"/>
          </a:p>
          <a:p>
            <a:r>
              <a:rPr lang="pt-BR" baseline="0" dirty="0" smtClean="0"/>
              <a:t>Falar do </a:t>
            </a:r>
            <a:r>
              <a:rPr lang="pt-BR" baseline="0" dirty="0" err="1" smtClean="0"/>
              <a:t>grafico</a:t>
            </a:r>
            <a:r>
              <a:rPr lang="pt-BR" baseline="0" dirty="0" smtClean="0"/>
              <a:t> pronto flutuante e ponto fixo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B64E2-90AD-419D-A01A-953FE5E75312}" type="slidenum">
              <a:rPr lang="pt-BR" smtClean="0"/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baseline="0" dirty="0" smtClean="0"/>
              <a:t>barramento de programa e barramento de dados podem acessar a memória </a:t>
            </a:r>
          </a:p>
          <a:p>
            <a:r>
              <a:rPr lang="pt-BR" baseline="0" dirty="0" smtClean="0"/>
              <a:t>Sobreposta no mapa de endereços do programa e mapeia o endereço do espaço de dados</a:t>
            </a:r>
          </a:p>
          <a:p>
            <a:endParaRPr lang="pt-B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Barramento de dados e de programa</a:t>
            </a:r>
            <a:r>
              <a:rPr lang="pt-BR" baseline="0" dirty="0" smtClean="0"/>
              <a:t> acessando a RAM </a:t>
            </a:r>
            <a:r>
              <a:rPr lang="pt-BR" baseline="0" dirty="0" err="1" smtClean="0"/>
              <a:t>on-chip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B64E2-90AD-419D-A01A-953FE5E75312}" type="slidenum">
              <a:rPr lang="pt-BR" smtClean="0"/>
              <a:t>36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MMACS – modelos matemáticos para simulação</a:t>
            </a:r>
          </a:p>
          <a:p>
            <a:r>
              <a:rPr lang="pt-BR" dirty="0" err="1" smtClean="0"/>
              <a:t>Full</a:t>
            </a:r>
            <a:r>
              <a:rPr lang="pt-BR" dirty="0" smtClean="0"/>
              <a:t> DSP applications</a:t>
            </a:r>
            <a:r>
              <a:rPr lang="pt-BR" baseline="0" dirty="0" smtClean="0"/>
              <a:t> – Aplicações que usam todos os componentes de uma DSP</a:t>
            </a:r>
          </a:p>
          <a:p>
            <a:r>
              <a:rPr lang="pt-BR" baseline="0" dirty="0" smtClean="0"/>
              <a:t>DSP </a:t>
            </a:r>
            <a:r>
              <a:rPr lang="pt-BR" baseline="0" dirty="0" err="1" smtClean="0"/>
              <a:t>algorithms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kernel</a:t>
            </a:r>
            <a:r>
              <a:rPr lang="pt-BR" baseline="0" dirty="0" smtClean="0"/>
              <a:t> – Aplicações que usam o núcleo do DSP para realizar algoritmos de transformadas e filtros 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B64E2-90AD-419D-A01A-953FE5E75312}" type="slidenum">
              <a:rPr lang="pt-BR" smtClean="0"/>
              <a:t>38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b="1" dirty="0" err="1" smtClean="0"/>
              <a:t>Frequentemente</a:t>
            </a:r>
            <a:r>
              <a:rPr lang="pt-BR" b="1" baseline="0" dirty="0" smtClean="0"/>
              <a:t> usado para testar velocidade dos DSP, é realmente simplificada?</a:t>
            </a:r>
          </a:p>
          <a:p>
            <a:r>
              <a:rPr lang="pt-BR" baseline="0" dirty="0" smtClean="0"/>
              <a:t>Duas instruções para processadores diferentes: </a:t>
            </a:r>
          </a:p>
          <a:p>
            <a:r>
              <a:rPr lang="pt-BR" baseline="0" dirty="0" smtClean="0"/>
              <a:t>DSP16410: A0= A0+P0+P1   P0=</a:t>
            </a:r>
            <a:r>
              <a:rPr lang="pt-BR" baseline="0" dirty="0" err="1" smtClean="0"/>
              <a:t>Xh</a:t>
            </a:r>
            <a:r>
              <a:rPr lang="pt-BR" baseline="0" dirty="0" smtClean="0"/>
              <a:t>*</a:t>
            </a:r>
            <a:r>
              <a:rPr lang="pt-BR" baseline="0" dirty="0" err="1" smtClean="0"/>
              <a:t>Yh</a:t>
            </a:r>
            <a:r>
              <a:rPr lang="pt-BR" baseline="0" dirty="0" smtClean="0"/>
              <a:t>   P1=X|*Y|   Y=*R0++   X=*PTO++</a:t>
            </a:r>
          </a:p>
          <a:p>
            <a:r>
              <a:rPr lang="pt-BR" baseline="0" dirty="0" smtClean="0"/>
              <a:t>TMS320C6414: ADD A0,A3,A0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B64E2-90AD-419D-A01A-953FE5E75312}" type="slidenum">
              <a:rPr lang="pt-BR" smtClean="0"/>
              <a:t>39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-Aplicações</a:t>
            </a:r>
            <a:r>
              <a:rPr lang="pt-BR" baseline="0" dirty="0" smtClean="0"/>
              <a:t> mal definidas</a:t>
            </a:r>
          </a:p>
          <a:p>
            <a:r>
              <a:rPr lang="pt-BR" baseline="0" dirty="0" smtClean="0"/>
              <a:t>-Mão de obra pesada, caro e demorado</a:t>
            </a:r>
          </a:p>
          <a:p>
            <a:r>
              <a:rPr lang="pt-BR" dirty="0" smtClean="0"/>
              <a:t>-bom para medir aplicação especifica</a:t>
            </a:r>
          </a:p>
          <a:p>
            <a:r>
              <a:rPr lang="pt-BR" dirty="0" smtClean="0"/>
              <a:t>-essas aplicações específicas podem ser uma vantagem se forem</a:t>
            </a:r>
            <a:r>
              <a:rPr lang="pt-BR" baseline="0" dirty="0" smtClean="0"/>
              <a:t> avaliadas na aplicação desejada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B64E2-90AD-419D-A01A-953FE5E75312}" type="slidenum">
              <a:rPr lang="pt-BR" smtClean="0"/>
              <a:t>40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Perfil de teste</a:t>
            </a:r>
          </a:p>
          <a:p>
            <a:r>
              <a:rPr lang="pt-BR" dirty="0" err="1" smtClean="0"/>
              <a:t>Window</a:t>
            </a:r>
            <a:r>
              <a:rPr lang="pt-BR" dirty="0" smtClean="0"/>
              <a:t> : Filtro espacial, mascara de suavização</a:t>
            </a:r>
          </a:p>
          <a:p>
            <a:r>
              <a:rPr lang="pt-BR" dirty="0" smtClean="0"/>
              <a:t>IDCT:</a:t>
            </a:r>
            <a:r>
              <a:rPr lang="pt-BR" baseline="0" dirty="0" smtClean="0"/>
              <a:t> transformada inversa discreta do cosseno</a:t>
            </a:r>
          </a:p>
          <a:p>
            <a:r>
              <a:rPr lang="pt-BR" baseline="0" dirty="0" err="1" smtClean="0"/>
              <a:t>Denormalização</a:t>
            </a:r>
            <a:r>
              <a:rPr lang="pt-BR" dirty="0" smtClean="0"/>
              <a:t>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B64E2-90AD-419D-A01A-953FE5E75312}" type="slidenum">
              <a:rPr lang="pt-BR" smtClean="0"/>
              <a:t>41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F6962-B1BF-4F8A-86CF-6D435A96C3C4}" type="datetimeFigureOut">
              <a:rPr lang="fr-FR"/>
              <a:pPr>
                <a:defRPr/>
              </a:pPr>
              <a:t>28/11/2011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0348C-E056-49D4-BA60-4F7D4D2AD6EA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6F874-8387-4BDE-A91F-1FDCB106E86B}" type="datetimeFigureOut">
              <a:rPr lang="fr-FR"/>
              <a:pPr>
                <a:defRPr/>
              </a:pPr>
              <a:t>28/11/2011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B63B9-CEC6-41C5-A42E-9018FB209284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5C93D-D9DF-4B19-B23D-D8231F5305FC}" type="datetimeFigureOut">
              <a:rPr lang="fr-FR"/>
              <a:pPr>
                <a:defRPr/>
              </a:pPr>
              <a:t>28/11/2011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E448C-F061-495D-8680-8C9B0B018AD3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6A37A-7864-49FB-B23D-4AC67E285C33}" type="datetimeFigureOut">
              <a:rPr lang="fr-FR"/>
              <a:pPr>
                <a:defRPr/>
              </a:pPr>
              <a:t>28/11/2011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756C8-D353-4C56-BBB0-43C75DE1B4E9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B2BAF-62D6-438F-BB1F-AA70CFFE8701}" type="datetimeFigureOut">
              <a:rPr lang="fr-FR"/>
              <a:pPr>
                <a:defRPr/>
              </a:pPr>
              <a:t>28/11/2011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8F3C4-C5BA-4AA8-B05D-F8E851E6C06C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8B28A-8F3A-44C1-8CA5-B08B702E2696}" type="datetimeFigureOut">
              <a:rPr lang="fr-FR"/>
              <a:pPr>
                <a:defRPr/>
              </a:pPr>
              <a:t>28/11/2011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BFF8D-249D-4E11-A60C-BAE956DD8D94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26C8F-2384-420D-A048-26FABB9BDEF5}" type="datetimeFigureOut">
              <a:rPr lang="fr-FR"/>
              <a:pPr>
                <a:defRPr/>
              </a:pPr>
              <a:t>28/11/2011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26158-A24F-4DA0-B18B-0FD44092BD89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83E99-D81F-4B73-B274-5F17180271C4}" type="datetimeFigureOut">
              <a:rPr lang="fr-FR"/>
              <a:pPr>
                <a:defRPr/>
              </a:pPr>
              <a:t>28/11/2011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BA4AC-7B91-4D7C-944F-4BC9B98D699F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5DA1E-E9B3-4873-97DB-AC2A3F8692C6}" type="datetimeFigureOut">
              <a:rPr lang="fr-FR"/>
              <a:pPr>
                <a:defRPr/>
              </a:pPr>
              <a:t>28/11/2011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28F6F-6AB5-4D8B-AB19-E26BF123F094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17F9B-57FD-470E-95A8-9C9E0672B8CD}" type="datetimeFigureOut">
              <a:rPr lang="fr-FR"/>
              <a:pPr>
                <a:defRPr/>
              </a:pPr>
              <a:t>28/11/2011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DC922-CC19-4892-BA02-EB95397ACD9E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48170-2D19-450A-8139-4DB965B35964}" type="datetimeFigureOut">
              <a:rPr lang="fr-FR"/>
              <a:pPr>
                <a:defRPr/>
              </a:pPr>
              <a:t>28/11/2011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7E49A-FBC2-49BA-B184-20D77829CEF9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DA1C97-6A46-4389-865E-ABA7CC2BF917}" type="datetimeFigureOut">
              <a:rPr lang="fr-FR"/>
              <a:pPr>
                <a:defRPr/>
              </a:pPr>
              <a:t>28/11/2011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082B1B-654B-4D0A-8F77-008D90558495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857500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Digital Signal Processor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798888"/>
            <a:ext cx="6400800" cy="558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Seminários de Tempo Real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259632" y="5842337"/>
            <a:ext cx="7884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Breno Souza, Márcio Gadelha, </a:t>
            </a:r>
            <a:r>
              <a:rPr lang="pt-BR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Pamela</a:t>
            </a:r>
            <a:r>
              <a:rPr lang="pt-B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pt-BR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Thays</a:t>
            </a:r>
            <a:r>
              <a:rPr lang="pt-B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e Tiago Nascimento</a:t>
            </a:r>
          </a:p>
          <a:p>
            <a:r>
              <a:rPr lang="pt-B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Graduação em engenharia da computação, 2011.2</a:t>
            </a:r>
            <a:endParaRPr lang="pt-B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35280" cy="994122"/>
          </a:xfrm>
        </p:spPr>
        <p:txBody>
          <a:bodyPr/>
          <a:lstStyle/>
          <a:p>
            <a:r>
              <a:rPr lang="fr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Hardwares para Processamento Digital de Sinais</a:t>
            </a:r>
          </a:p>
        </p:txBody>
      </p:sp>
      <p:sp>
        <p:nvSpPr>
          <p:cNvPr id="6" name="Espaço Reservado para Conteúdo 3"/>
          <p:cNvSpPr>
            <a:spLocks noGrp="1"/>
          </p:cNvSpPr>
          <p:nvPr>
            <p:ph idx="1"/>
          </p:nvPr>
        </p:nvSpPr>
        <p:spPr>
          <a:xfrm>
            <a:off x="395536" y="1600200"/>
            <a:ext cx="8229600" cy="5257800"/>
          </a:xfrm>
        </p:spPr>
        <p:txBody>
          <a:bodyPr/>
          <a:lstStyle/>
          <a:p>
            <a:pPr marL="514350" indent="-514350"/>
            <a:r>
              <a:rPr lang="pt-BR" sz="2600" dirty="0" smtClean="0"/>
              <a:t>Microprocessadores</a:t>
            </a:r>
          </a:p>
          <a:p>
            <a:pPr marL="1314450" lvl="2" indent="-514350"/>
            <a:r>
              <a:rPr lang="pt-BR" sz="2000" dirty="0" smtClean="0"/>
              <a:t>Rodam diversas aplicações.</a:t>
            </a:r>
          </a:p>
          <a:p>
            <a:pPr marL="1314450" lvl="2" indent="-514350"/>
            <a:r>
              <a:rPr lang="pt-BR" sz="2000" dirty="0" smtClean="0"/>
              <a:t>Otimizados para grandes aplicações.</a:t>
            </a:r>
          </a:p>
          <a:p>
            <a:pPr marL="514350" indent="-514350"/>
            <a:r>
              <a:rPr lang="pt-BR" sz="2600" dirty="0" err="1" smtClean="0"/>
              <a:t>FPGAs</a:t>
            </a:r>
            <a:endParaRPr lang="pt-BR" sz="2600" dirty="0" smtClean="0"/>
          </a:p>
          <a:p>
            <a:pPr marL="1314450" lvl="2" indent="-514350"/>
            <a:r>
              <a:rPr lang="pt-BR" sz="2000" dirty="0" smtClean="0"/>
              <a:t>Composta por portas lógicas básicas.</a:t>
            </a:r>
          </a:p>
          <a:p>
            <a:pPr marL="1314450" lvl="2" indent="-514350"/>
            <a:r>
              <a:rPr lang="pt-BR" sz="2000" dirty="0" smtClean="0"/>
              <a:t>Pode tornar-se complicada para processamentos complexos.</a:t>
            </a:r>
          </a:p>
          <a:p>
            <a:pPr marL="514350" indent="-514350"/>
            <a:r>
              <a:rPr lang="pt-BR" sz="2600" dirty="0" err="1" smtClean="0"/>
              <a:t>Microcontroladores</a:t>
            </a:r>
            <a:endParaRPr lang="pt-BR" sz="2600" dirty="0" smtClean="0"/>
          </a:p>
          <a:p>
            <a:pPr marL="1314450" lvl="2" indent="-514350"/>
            <a:r>
              <a:rPr lang="pt-BR" sz="2000" dirty="0" smtClean="0"/>
              <a:t>Dedicados a uma única aplicação.</a:t>
            </a:r>
          </a:p>
          <a:p>
            <a:pPr marL="1314450" lvl="2" indent="-514350"/>
            <a:r>
              <a:rPr lang="pt-BR" sz="2000" dirty="0" smtClean="0"/>
              <a:t>Possui uma ULA simples, sem dispositivos de otimização</a:t>
            </a:r>
            <a:r>
              <a:rPr lang="pt-BR" sz="1800" dirty="0" smtClean="0"/>
              <a:t>.</a:t>
            </a:r>
          </a:p>
          <a:p>
            <a:pPr marL="514350" indent="-514350"/>
            <a:r>
              <a:rPr lang="pt-BR" sz="2600" dirty="0" err="1" smtClean="0"/>
              <a:t>DSPs</a:t>
            </a:r>
            <a:r>
              <a:rPr lang="pt-BR" sz="2600" dirty="0" smtClean="0"/>
              <a:t> (Digital </a:t>
            </a:r>
            <a:r>
              <a:rPr lang="pt-BR" sz="2600" dirty="0" err="1" smtClean="0"/>
              <a:t>Signal</a:t>
            </a:r>
            <a:r>
              <a:rPr lang="pt-BR" sz="2600" dirty="0" smtClean="0"/>
              <a:t> </a:t>
            </a:r>
            <a:r>
              <a:rPr lang="pt-BR" sz="2600" dirty="0" err="1" smtClean="0"/>
              <a:t>Processors</a:t>
            </a:r>
            <a:r>
              <a:rPr lang="pt-BR" dirty="0" smtClean="0"/>
              <a:t>)</a:t>
            </a:r>
          </a:p>
          <a:p>
            <a:pPr marL="1314450" lvl="2" indent="-514350"/>
            <a:r>
              <a:rPr lang="pt-BR" sz="2000" dirty="0" smtClean="0"/>
              <a:t>Realizam múltiplas operações por ciclo.</a:t>
            </a:r>
          </a:p>
          <a:p>
            <a:pPr marL="1314450" lvl="2" indent="-514350"/>
            <a:r>
              <a:rPr lang="pt-BR" sz="2000" dirty="0" smtClean="0"/>
              <a:t>Adequados para aplicações mais complexas em tempo real.</a:t>
            </a:r>
          </a:p>
          <a:p>
            <a:pPr marL="914400" lvl="1" indent="-514350"/>
            <a:endParaRPr lang="pt-BR" sz="22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932" t="2915" r="2750"/>
          <a:stretch>
            <a:fillRect/>
          </a:stretch>
        </p:blipFill>
        <p:spPr bwMode="auto">
          <a:xfrm>
            <a:off x="467544" y="1700808"/>
            <a:ext cx="7488832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 bwMode="auto">
          <a:xfrm>
            <a:off x="395536" y="26064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Digital Signal Processor (DSP)</a:t>
            </a:r>
          </a:p>
        </p:txBody>
      </p:sp>
      <p:sp>
        <p:nvSpPr>
          <p:cNvPr id="10" name="Espaço Reservado para Conteúdo 3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825752"/>
          </a:xfrm>
        </p:spPr>
        <p:txBody>
          <a:bodyPr/>
          <a:lstStyle/>
          <a:p>
            <a:pPr marL="514350" indent="-514350"/>
            <a:r>
              <a:rPr lang="pt-BR" sz="2600" dirty="0" smtClean="0"/>
              <a:t>Processadores  otimizados para aplicações de alta velocidade.</a:t>
            </a:r>
          </a:p>
          <a:p>
            <a:pPr marL="514350" indent="-514350"/>
            <a:endParaRPr lang="pt-BR" sz="2000" dirty="0" smtClean="0"/>
          </a:p>
          <a:p>
            <a:pPr marL="514350" indent="-514350"/>
            <a:r>
              <a:rPr lang="pt-BR" sz="2600" dirty="0" smtClean="0"/>
              <a:t>São projetados em um único CI para manipular sinais digitais.</a:t>
            </a:r>
          </a:p>
          <a:p>
            <a:pPr marL="514350" indent="-514350"/>
            <a:endParaRPr lang="pt-BR" sz="2000" dirty="0" smtClean="0"/>
          </a:p>
          <a:p>
            <a:pPr marL="514350" indent="-514350"/>
            <a:r>
              <a:rPr lang="pt-BR" sz="2600" dirty="0" smtClean="0"/>
              <a:t>Tem como objetivo realizar o máximo de processamento possível em tempo real.</a:t>
            </a:r>
          </a:p>
          <a:p>
            <a:pPr marL="514350" indent="-514350"/>
            <a:endParaRPr lang="pt-BR" sz="2000" dirty="0" smtClean="0"/>
          </a:p>
          <a:p>
            <a:pPr marL="514350" indent="-514350"/>
            <a:r>
              <a:rPr lang="pt-BR" sz="2600" dirty="0" smtClean="0"/>
              <a:t>Realiza operações mais rapidamente que microprocessadores de uso geral.</a:t>
            </a:r>
            <a:endParaRPr lang="pt-BR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 bwMode="auto">
          <a:xfrm>
            <a:off x="395536" y="188640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Visão Geral Interna dos DSPs</a:t>
            </a:r>
            <a:endParaRPr kumimoji="0" lang="fr-CA" sz="4400" b="0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8334375" cy="446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760" y="2924944"/>
            <a:ext cx="889248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Estudos: Arquitetura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fr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Estudo de arquitetura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36912"/>
            <a:ext cx="6931816" cy="202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683568" y="1772816"/>
            <a:ext cx="410445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FIR: </a:t>
            </a:r>
            <a:r>
              <a:rPr lang="pt-BR" sz="2400" dirty="0" err="1" smtClean="0"/>
              <a:t>Finite</a:t>
            </a:r>
            <a:r>
              <a:rPr lang="pt-BR" sz="2400" dirty="0" smtClean="0"/>
              <a:t> </a:t>
            </a:r>
            <a:r>
              <a:rPr lang="pt-BR" sz="2400" dirty="0" err="1" smtClean="0"/>
              <a:t>Impulse</a:t>
            </a:r>
            <a:r>
              <a:rPr lang="pt-BR" sz="2400" dirty="0" smtClean="0"/>
              <a:t> </a:t>
            </a:r>
            <a:r>
              <a:rPr lang="pt-BR" sz="2400" dirty="0" err="1" smtClean="0"/>
              <a:t>Response</a:t>
            </a:r>
            <a:endParaRPr lang="pt-BR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085184"/>
            <a:ext cx="8307373" cy="62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1835696" y="5949280"/>
            <a:ext cx="547260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Somas acumuladas de multiplicações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fr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Estudo de arquitetura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88840"/>
            <a:ext cx="7524750" cy="326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1835696" y="5661248"/>
            <a:ext cx="5544616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dirty="0" smtClean="0"/>
              <a:t>Uso de buffer circular é um princípio de otimização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fr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Estudo de arquitetura</a:t>
            </a:r>
          </a:p>
        </p:txBody>
      </p:sp>
      <p:pic>
        <p:nvPicPr>
          <p:cNvPr id="3" name="Imagem 2" descr="messagebox_warn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844824"/>
            <a:ext cx="1219200" cy="12192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123728" y="1988840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Um dos grandes gargalos da execução de algoritmos de processamento de sinais é a transferência de informações de e para a memória!</a:t>
            </a:r>
            <a:endParaRPr lang="pt-BR" dirty="0"/>
          </a:p>
        </p:txBody>
      </p:sp>
      <p:sp>
        <p:nvSpPr>
          <p:cNvPr id="5" name="Seta para baixo 4"/>
          <p:cNvSpPr/>
          <p:nvPr/>
        </p:nvSpPr>
        <p:spPr>
          <a:xfrm>
            <a:off x="4427984" y="2852936"/>
            <a:ext cx="864096" cy="1080120"/>
          </a:xfrm>
          <a:prstGeom prst="downArrow">
            <a:avLst>
              <a:gd name="adj1" fmla="val 40232"/>
              <a:gd name="adj2" fmla="val 48372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691680" y="3933056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Micro-Processadores tradicionais: Arquitetura Von </a:t>
            </a:r>
            <a:r>
              <a:rPr lang="pt-BR" dirty="0" err="1" smtClean="0"/>
              <a:t>Neumman</a:t>
            </a:r>
            <a:endParaRPr lang="pt-BR" dirty="0"/>
          </a:p>
        </p:txBody>
      </p:sp>
      <p:pic>
        <p:nvPicPr>
          <p:cNvPr id="3074" name="Picture 2" descr="C:\Users\LG\Documents\engenharia da computação(2011.2)\sistemas de tempo real\seminário STR\Von Neumann Architectur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581128"/>
            <a:ext cx="5400600" cy="2098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fr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Estudo de arquitetura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331640" y="191683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DSPs</a:t>
            </a:r>
            <a:r>
              <a:rPr lang="pt-BR" dirty="0" smtClean="0"/>
              <a:t> tradicionais: Necessitam de Arquitetura Hardware</a:t>
            </a:r>
            <a:endParaRPr lang="pt-BR" dirty="0"/>
          </a:p>
        </p:txBody>
      </p:sp>
      <p:pic>
        <p:nvPicPr>
          <p:cNvPr id="3074" name="Picture 2" descr="C:\Users\LG\Documents\engenharia da computação(2011.2)\sistemas de tempo real\seminário STR\Von Neumann Architecture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64778" y="2492896"/>
            <a:ext cx="8140114" cy="2448272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2555776" y="5949280"/>
            <a:ext cx="4536504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dirty="0" smtClean="0"/>
              <a:t>Ganho de velocidade de processamento!</a:t>
            </a:r>
            <a:endParaRPr lang="pt-BR" sz="2000" dirty="0"/>
          </a:p>
        </p:txBody>
      </p:sp>
      <p:sp>
        <p:nvSpPr>
          <p:cNvPr id="10" name="Seta para baixo 9"/>
          <p:cNvSpPr/>
          <p:nvPr/>
        </p:nvSpPr>
        <p:spPr>
          <a:xfrm>
            <a:off x="4355976" y="4725144"/>
            <a:ext cx="864096" cy="1080120"/>
          </a:xfrm>
          <a:prstGeom prst="downArrow">
            <a:avLst>
              <a:gd name="adj1" fmla="val 40232"/>
              <a:gd name="adj2" fmla="val 48372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fr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Estudo de arquitetura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23528" y="184482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Aprimoramento da performance : SHARC =&gt; Super Hardware </a:t>
            </a:r>
            <a:r>
              <a:rPr lang="pt-BR" b="1" dirty="0" err="1" smtClean="0"/>
              <a:t>Architecture</a:t>
            </a:r>
            <a:endParaRPr lang="pt-BR" b="1" dirty="0"/>
          </a:p>
        </p:txBody>
      </p:sp>
      <p:pic>
        <p:nvPicPr>
          <p:cNvPr id="3074" name="Picture 2" descr="C:\Users\LG\Documents\engenharia da computação(2011.2)\sistemas de tempo real\seminário STR\Von Neumann Architecture.png"/>
          <p:cNvPicPr>
            <a:picLocks noChangeAspect="1" noChangeArrowheads="1"/>
          </p:cNvPicPr>
          <p:nvPr/>
        </p:nvPicPr>
        <p:blipFill>
          <a:blip r:embed="rId3" cstate="print"/>
          <a:srcRect l="2921"/>
          <a:stretch>
            <a:fillRect/>
          </a:stretch>
        </p:blipFill>
        <p:spPr bwMode="auto">
          <a:xfrm>
            <a:off x="179512" y="2996952"/>
            <a:ext cx="5965355" cy="36004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0" name="Seta para baixo 9"/>
          <p:cNvSpPr/>
          <p:nvPr/>
        </p:nvSpPr>
        <p:spPr>
          <a:xfrm>
            <a:off x="7236296" y="2492896"/>
            <a:ext cx="864096" cy="1080120"/>
          </a:xfrm>
          <a:prstGeom prst="downArrow">
            <a:avLst>
              <a:gd name="adj1" fmla="val 40232"/>
              <a:gd name="adj2" fmla="val 48372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6372200" y="3933056"/>
            <a:ext cx="277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Melhoria de </a:t>
            </a:r>
            <a:r>
              <a:rPr lang="pt-BR" b="1" dirty="0" err="1" smtClean="0"/>
              <a:t>throughput</a:t>
            </a:r>
            <a:r>
              <a:rPr lang="pt-BR" b="1" dirty="0" smtClean="0"/>
              <a:t> das tradicionais arquiteturas hardware: </a:t>
            </a:r>
          </a:p>
          <a:p>
            <a:endParaRPr lang="pt-BR" b="1" dirty="0" smtClean="0"/>
          </a:p>
          <a:p>
            <a:pPr>
              <a:buFont typeface="Arial" pitchFamily="34" charset="0"/>
              <a:buChar char="•"/>
            </a:pPr>
            <a:r>
              <a:rPr lang="pt-BR" b="1" dirty="0" smtClean="0"/>
              <a:t>  </a:t>
            </a:r>
            <a:r>
              <a:rPr lang="pt-BR" b="1" dirty="0" err="1" smtClean="0"/>
              <a:t>Cache</a:t>
            </a:r>
            <a:r>
              <a:rPr lang="pt-BR" b="1" dirty="0" smtClean="0"/>
              <a:t> de instruções</a:t>
            </a:r>
          </a:p>
          <a:p>
            <a:pPr>
              <a:buFont typeface="Arial" pitchFamily="34" charset="0"/>
              <a:buChar char="•"/>
            </a:pPr>
            <a:r>
              <a:rPr lang="pt-BR" b="1" dirty="0" smtClean="0"/>
              <a:t>  Controlador de I/O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251520" y="2276872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/>
              <a:t>Termo usado pela </a:t>
            </a:r>
            <a:r>
              <a:rPr lang="pt-BR" i="1" dirty="0" err="1" smtClean="0"/>
              <a:t>Analogic</a:t>
            </a:r>
            <a:r>
              <a:rPr lang="pt-BR" i="1" dirty="0" smtClean="0"/>
              <a:t> </a:t>
            </a:r>
            <a:r>
              <a:rPr lang="pt-BR" i="1" dirty="0" err="1" smtClean="0"/>
              <a:t>Devices</a:t>
            </a:r>
            <a:r>
              <a:rPr lang="pt-BR" i="1" dirty="0" smtClean="0"/>
              <a:t> para descrever a operação das famílias ADSP – 2106x e ADSP – 211xx</a:t>
            </a:r>
            <a:endParaRPr lang="pt-B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fr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Estudo de arquitetura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95536" y="1772816"/>
            <a:ext cx="453650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3600" dirty="0" err="1" smtClean="0"/>
              <a:t>Cache</a:t>
            </a:r>
            <a:r>
              <a:rPr lang="pt-BR" sz="3600" dirty="0" smtClean="0"/>
              <a:t> de Instruções</a:t>
            </a:r>
            <a:endParaRPr lang="pt-BR" sz="3600" dirty="0"/>
          </a:p>
        </p:txBody>
      </p:sp>
      <p:sp>
        <p:nvSpPr>
          <p:cNvPr id="8" name="Seta para a direita 7"/>
          <p:cNvSpPr/>
          <p:nvPr/>
        </p:nvSpPr>
        <p:spPr>
          <a:xfrm>
            <a:off x="539552" y="2852936"/>
            <a:ext cx="1008112" cy="432048"/>
          </a:xfrm>
          <a:prstGeom prst="right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619672" y="2708920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SHARC aproveita a característica de que grande parte dos programas </a:t>
            </a:r>
            <a:r>
              <a:rPr lang="pt-BR" dirty="0" err="1" smtClean="0"/>
              <a:t>DSPs</a:t>
            </a:r>
            <a:r>
              <a:rPr lang="pt-BR" dirty="0" smtClean="0"/>
              <a:t> contém muito loops transferindo uma parte do conjunto de dados para a memória de programa.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95536" y="4005064"/>
            <a:ext cx="453650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3600" dirty="0" smtClean="0"/>
              <a:t>Controladores de I/O</a:t>
            </a:r>
            <a:endParaRPr lang="pt-BR" sz="3600" dirty="0"/>
          </a:p>
        </p:txBody>
      </p:sp>
      <p:sp>
        <p:nvSpPr>
          <p:cNvPr id="12" name="Seta para a direita 11"/>
          <p:cNvSpPr/>
          <p:nvPr/>
        </p:nvSpPr>
        <p:spPr>
          <a:xfrm>
            <a:off x="539552" y="5085184"/>
            <a:ext cx="1008112" cy="432048"/>
          </a:xfrm>
          <a:prstGeom prst="right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1619672" y="501317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Uso de DMA (</a:t>
            </a:r>
            <a:r>
              <a:rPr lang="pt-BR" dirty="0" err="1" smtClean="0"/>
              <a:t>Direct</a:t>
            </a:r>
            <a:r>
              <a:rPr lang="pt-BR" dirty="0" smtClean="0"/>
              <a:t> Memory </a:t>
            </a:r>
            <a:r>
              <a:rPr lang="pt-BR" dirty="0" err="1" smtClean="0"/>
              <a:t>Acess</a:t>
            </a:r>
            <a:r>
              <a:rPr lang="pt-BR" dirty="0" smtClean="0"/>
              <a:t>) permite que dados sejam transferidos diretamente a memória sem consumir ciclos da CPU.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fr-C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Sumário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/>
              <a:t>Definição: Digital </a:t>
            </a:r>
            <a:r>
              <a:rPr lang="pt-BR" dirty="0" err="1" smtClean="0"/>
              <a:t>Signal</a:t>
            </a:r>
            <a:r>
              <a:rPr lang="pt-BR" dirty="0" smtClean="0"/>
              <a:t> </a:t>
            </a:r>
            <a:r>
              <a:rPr lang="pt-BR" dirty="0" err="1" smtClean="0"/>
              <a:t>Processing</a:t>
            </a:r>
            <a:endParaRPr lang="pt-BR" dirty="0" smtClean="0"/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Definição : Digital </a:t>
            </a:r>
            <a:r>
              <a:rPr lang="pt-BR" dirty="0" err="1" smtClean="0"/>
              <a:t>Signal</a:t>
            </a:r>
            <a:r>
              <a:rPr lang="pt-BR" dirty="0" smtClean="0"/>
              <a:t> </a:t>
            </a:r>
            <a:r>
              <a:rPr lang="pt-BR" dirty="0" err="1" smtClean="0"/>
              <a:t>Processor</a:t>
            </a:r>
            <a:endParaRPr lang="pt-BR" dirty="0" smtClean="0"/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Estudo: a arquitetura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Os principais modelos existentes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Benchmark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Mercado e Aplicações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Conclusão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fr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Estudo de arquitetura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95536" y="1772816"/>
            <a:ext cx="475252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3600" dirty="0" smtClean="0"/>
              <a:t>Demais Características</a:t>
            </a:r>
            <a:endParaRPr lang="pt-BR" sz="3600" dirty="0"/>
          </a:p>
        </p:txBody>
      </p:sp>
      <p:sp>
        <p:nvSpPr>
          <p:cNvPr id="8" name="Seta para a direita 7"/>
          <p:cNvSpPr/>
          <p:nvPr/>
        </p:nvSpPr>
        <p:spPr>
          <a:xfrm>
            <a:off x="467544" y="2924944"/>
            <a:ext cx="1008112" cy="432048"/>
          </a:xfrm>
          <a:prstGeom prst="right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619672" y="2852936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smtClean="0"/>
              <a:t>DAG (Data </a:t>
            </a:r>
            <a:r>
              <a:rPr lang="pt-BR" b="1" i="1" dirty="0" err="1" smtClean="0"/>
              <a:t>Address</a:t>
            </a:r>
            <a:r>
              <a:rPr lang="pt-BR" b="1" i="1" dirty="0" smtClean="0"/>
              <a:t> </a:t>
            </a:r>
            <a:r>
              <a:rPr lang="pt-BR" b="1" i="1" dirty="0" err="1" smtClean="0"/>
              <a:t>Generator</a:t>
            </a:r>
            <a:r>
              <a:rPr lang="pt-BR" dirty="0" smtClean="0"/>
              <a:t>): hardware especializado em controlar os endereços enviados ao programa bem como os dados enviados a memória. </a:t>
            </a:r>
            <a:endParaRPr lang="pt-BR" dirty="0"/>
          </a:p>
        </p:txBody>
      </p:sp>
      <p:sp>
        <p:nvSpPr>
          <p:cNvPr id="12" name="Seta para a direita 11"/>
          <p:cNvSpPr/>
          <p:nvPr/>
        </p:nvSpPr>
        <p:spPr>
          <a:xfrm>
            <a:off x="467544" y="4005064"/>
            <a:ext cx="1008112" cy="432048"/>
          </a:xfrm>
          <a:prstGeom prst="right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1619672" y="393305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Processamento divido em três partes : ALU, Multiplicador e </a:t>
            </a:r>
            <a:r>
              <a:rPr lang="pt-BR" dirty="0" err="1" smtClean="0"/>
              <a:t>Shifter</a:t>
            </a:r>
            <a:r>
              <a:rPr lang="pt-BR" dirty="0" smtClean="0"/>
              <a:t>, sendo </a:t>
            </a:r>
            <a:r>
              <a:rPr lang="pt-BR" b="1" i="1" dirty="0" smtClean="0"/>
              <a:t>a ALU e o multiplicador acessados paralelamente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10" name="Seta para a direita 9"/>
          <p:cNvSpPr/>
          <p:nvPr/>
        </p:nvSpPr>
        <p:spPr>
          <a:xfrm>
            <a:off x="467544" y="5085184"/>
            <a:ext cx="1008112" cy="432048"/>
          </a:xfrm>
          <a:prstGeom prst="right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1619672" y="494116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smtClean="0"/>
              <a:t>Registradores sombra (</a:t>
            </a:r>
            <a:r>
              <a:rPr lang="pt-BR" b="1" i="1" dirty="0" err="1" smtClean="0"/>
              <a:t>Shadow</a:t>
            </a:r>
            <a:r>
              <a:rPr lang="pt-BR" b="1" i="1" dirty="0" smtClean="0"/>
              <a:t> </a:t>
            </a:r>
            <a:r>
              <a:rPr lang="pt-BR" b="1" i="1" dirty="0" err="1" smtClean="0"/>
              <a:t>Registers</a:t>
            </a:r>
            <a:r>
              <a:rPr lang="pt-BR" b="1" i="1" dirty="0" smtClean="0"/>
              <a:t>): </a:t>
            </a:r>
            <a:r>
              <a:rPr lang="pt-BR" dirty="0" smtClean="0"/>
              <a:t>registradores duplicados que agilizam a troca de contexto em interrupções rápidas.</a:t>
            </a:r>
            <a:r>
              <a:rPr lang="pt-BR" b="1" i="1" dirty="0" smtClean="0"/>
              <a:t> </a:t>
            </a:r>
            <a:endParaRPr lang="pt-B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fr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Estudo de arquitetura</a:t>
            </a:r>
          </a:p>
        </p:txBody>
      </p:sp>
      <p:pic>
        <p:nvPicPr>
          <p:cNvPr id="8" name="Imagem 7" descr="DSP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76" y="1801992"/>
            <a:ext cx="8500080" cy="5056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fr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Fixed vs Float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67544" y="1988840"/>
            <a:ext cx="554461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Processamento de ponto fixo (</a:t>
            </a:r>
            <a:r>
              <a:rPr lang="pt-BR" sz="2400" dirty="0" err="1" smtClean="0"/>
              <a:t>fixed</a:t>
            </a:r>
            <a:r>
              <a:rPr lang="pt-BR" sz="2400" dirty="0" smtClean="0"/>
              <a:t> </a:t>
            </a:r>
            <a:r>
              <a:rPr lang="pt-BR" sz="2400" dirty="0" err="1" smtClean="0"/>
              <a:t>point</a:t>
            </a:r>
            <a:r>
              <a:rPr lang="pt-BR" sz="2400" dirty="0" smtClean="0"/>
              <a:t>) </a:t>
            </a:r>
            <a:endParaRPr lang="pt-BR" sz="2400" dirty="0"/>
          </a:p>
        </p:txBody>
      </p:sp>
      <p:sp>
        <p:nvSpPr>
          <p:cNvPr id="5" name="Seta para a direita 4"/>
          <p:cNvSpPr/>
          <p:nvPr/>
        </p:nvSpPr>
        <p:spPr>
          <a:xfrm>
            <a:off x="611560" y="2708920"/>
            <a:ext cx="1008112" cy="432048"/>
          </a:xfrm>
          <a:prstGeom prst="right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835696" y="2636912"/>
            <a:ext cx="64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 smtClean="0"/>
              <a:t>DSPs</a:t>
            </a:r>
            <a:r>
              <a:rPr lang="pt-BR" sz="2000" dirty="0" smtClean="0"/>
              <a:t> de ponto fixo representam os números com um mínimo de 16 bits, mas um diferente tamanho pode ser usado. </a:t>
            </a:r>
          </a:p>
          <a:p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Exemplo: Família Motorola usam 24 bits!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907704" y="4293096"/>
            <a:ext cx="60486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Quatro maneiras de representação de números:</a:t>
            </a:r>
          </a:p>
          <a:p>
            <a:endParaRPr lang="pt-BR" sz="2000" dirty="0" smtClean="0"/>
          </a:p>
          <a:p>
            <a:pPr lvl="1">
              <a:buFont typeface="Arial" pitchFamily="34" charset="0"/>
              <a:buChar char="•"/>
            </a:pPr>
            <a:r>
              <a:rPr lang="pt-BR" sz="2000" dirty="0" smtClean="0"/>
              <a:t>  </a:t>
            </a:r>
            <a:r>
              <a:rPr lang="pt-BR" sz="2000" dirty="0" err="1" smtClean="0"/>
              <a:t>Unsigned</a:t>
            </a:r>
            <a:r>
              <a:rPr lang="pt-BR" sz="2000" dirty="0" smtClean="0"/>
              <a:t> </a:t>
            </a:r>
            <a:r>
              <a:rPr lang="pt-BR" sz="2000" dirty="0" err="1" smtClean="0"/>
              <a:t>Integer</a:t>
            </a:r>
            <a:r>
              <a:rPr lang="pt-BR" sz="2000" dirty="0" smtClean="0"/>
              <a:t> (0 a 65.535);</a:t>
            </a:r>
          </a:p>
          <a:p>
            <a:pPr lvl="1">
              <a:buFont typeface="Arial" pitchFamily="34" charset="0"/>
              <a:buChar char="•"/>
            </a:pPr>
            <a:r>
              <a:rPr lang="pt-BR" sz="2000" dirty="0" smtClean="0"/>
              <a:t>  </a:t>
            </a:r>
            <a:r>
              <a:rPr lang="pt-BR" sz="2000" dirty="0" err="1" smtClean="0"/>
              <a:t>Signed</a:t>
            </a:r>
            <a:r>
              <a:rPr lang="pt-BR" sz="2000" dirty="0" smtClean="0"/>
              <a:t> </a:t>
            </a:r>
            <a:r>
              <a:rPr lang="pt-BR" sz="2000" dirty="0" err="1" smtClean="0"/>
              <a:t>Integer</a:t>
            </a:r>
            <a:r>
              <a:rPr lang="pt-BR" sz="2000" dirty="0" smtClean="0"/>
              <a:t> (-32.768 a 32.767);</a:t>
            </a:r>
          </a:p>
          <a:p>
            <a:pPr lvl="1">
              <a:buFont typeface="Arial" pitchFamily="34" charset="0"/>
              <a:buChar char="•"/>
            </a:pPr>
            <a:r>
              <a:rPr lang="pt-BR" sz="2000" dirty="0" smtClean="0"/>
              <a:t>  </a:t>
            </a:r>
            <a:r>
              <a:rPr lang="pt-BR" sz="2000" dirty="0" err="1" smtClean="0"/>
              <a:t>Unsigned</a:t>
            </a:r>
            <a:r>
              <a:rPr lang="pt-BR" sz="2000" dirty="0" smtClean="0"/>
              <a:t> </a:t>
            </a:r>
            <a:r>
              <a:rPr lang="pt-BR" sz="2000" dirty="0" err="1" smtClean="0"/>
              <a:t>Fraction</a:t>
            </a:r>
            <a:r>
              <a:rPr lang="pt-BR" sz="2000" dirty="0" smtClean="0"/>
              <a:t> (0 a 1);</a:t>
            </a:r>
          </a:p>
          <a:p>
            <a:pPr lvl="1">
              <a:buFont typeface="Arial" pitchFamily="34" charset="0"/>
              <a:buChar char="•"/>
            </a:pPr>
            <a:r>
              <a:rPr lang="pt-BR" sz="2000" dirty="0" smtClean="0"/>
              <a:t>  </a:t>
            </a:r>
            <a:r>
              <a:rPr lang="pt-BR" sz="2000" dirty="0" err="1" smtClean="0"/>
              <a:t>Signed</a:t>
            </a:r>
            <a:r>
              <a:rPr lang="pt-BR" sz="2000" dirty="0" smtClean="0"/>
              <a:t> </a:t>
            </a:r>
            <a:r>
              <a:rPr lang="pt-BR" sz="2000" dirty="0" err="1" smtClean="0"/>
              <a:t>Fraction</a:t>
            </a:r>
            <a:r>
              <a:rPr lang="pt-BR" sz="2000" dirty="0" smtClean="0"/>
              <a:t> (-1, a 1);</a:t>
            </a:r>
            <a:endParaRPr lang="pt-BR" sz="2000" dirty="0"/>
          </a:p>
        </p:txBody>
      </p:sp>
      <p:sp>
        <p:nvSpPr>
          <p:cNvPr id="10" name="Seta para a direita 9"/>
          <p:cNvSpPr/>
          <p:nvPr/>
        </p:nvSpPr>
        <p:spPr>
          <a:xfrm>
            <a:off x="683568" y="4293096"/>
            <a:ext cx="1008112" cy="432048"/>
          </a:xfrm>
          <a:prstGeom prst="right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fr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Fixed vs Float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23528" y="1916832"/>
            <a:ext cx="612068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Processamento de ponto flutuante (</a:t>
            </a:r>
            <a:r>
              <a:rPr lang="pt-BR" sz="2400" dirty="0" err="1" smtClean="0"/>
              <a:t>float</a:t>
            </a:r>
            <a:r>
              <a:rPr lang="pt-BR" sz="2400" dirty="0" smtClean="0"/>
              <a:t> </a:t>
            </a:r>
            <a:r>
              <a:rPr lang="pt-BR" sz="2400" dirty="0" err="1" smtClean="0"/>
              <a:t>point</a:t>
            </a:r>
            <a:r>
              <a:rPr lang="pt-BR" sz="2400" dirty="0" smtClean="0"/>
              <a:t>) </a:t>
            </a:r>
            <a:endParaRPr lang="pt-BR" sz="2400" dirty="0"/>
          </a:p>
        </p:txBody>
      </p:sp>
      <p:sp>
        <p:nvSpPr>
          <p:cNvPr id="7" name="Seta para a direita 6"/>
          <p:cNvSpPr/>
          <p:nvPr/>
        </p:nvSpPr>
        <p:spPr>
          <a:xfrm>
            <a:off x="467544" y="2636912"/>
            <a:ext cx="1008112" cy="432048"/>
          </a:xfrm>
          <a:prstGeom prst="right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619672" y="2708920"/>
            <a:ext cx="6912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 smtClean="0"/>
              <a:t>DSPs</a:t>
            </a:r>
            <a:r>
              <a:rPr lang="pt-BR" sz="2000" dirty="0" smtClean="0"/>
              <a:t> de ponto flutuante usam um mínimo de 32 bits para armazenar cada número.</a:t>
            </a:r>
          </a:p>
          <a:p>
            <a:r>
              <a:rPr lang="pt-BR" sz="2000" dirty="0" smtClean="0"/>
              <a:t>A representação dos números não é igualmente espaçada</a:t>
            </a:r>
          </a:p>
          <a:p>
            <a:r>
              <a:rPr lang="pt-BR" sz="2000" dirty="0" smtClean="0"/>
              <a:t>( ± 3.4 x 10^38 e ± 1.2 x 10^(-38) ).</a:t>
            </a:r>
          </a:p>
          <a:p>
            <a:r>
              <a:rPr lang="pt-BR" sz="2000" dirty="0" smtClean="0"/>
              <a:t>Todos os DSP de ponto flutuante também podem armazenar números de ponto fixo</a:t>
            </a:r>
            <a:endParaRPr lang="pt-BR" sz="2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403648" y="5085184"/>
            <a:ext cx="6768752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Os </a:t>
            </a:r>
            <a:r>
              <a:rPr lang="pt-BR" sz="2400" dirty="0" err="1" smtClean="0"/>
              <a:t>DSPs</a:t>
            </a:r>
            <a:r>
              <a:rPr lang="pt-BR" sz="2400" dirty="0" smtClean="0"/>
              <a:t> SHARC (32-bits </a:t>
            </a:r>
            <a:r>
              <a:rPr lang="pt-BR" sz="2400" dirty="0" err="1" smtClean="0"/>
              <a:t>DSPs</a:t>
            </a:r>
            <a:r>
              <a:rPr lang="pt-BR" sz="2400" dirty="0" smtClean="0"/>
              <a:t>) são otimizados tanto para ponto fixo quanto para ponto flutuante, e o executas de maneira igualmente eficientes!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fr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Arquitetura Fixed vs Float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467544" y="2348880"/>
          <a:ext cx="8136904" cy="4139794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068452"/>
                <a:gridCol w="4068452"/>
              </a:tblGrid>
              <a:tr h="487452">
                <a:tc>
                  <a:txBody>
                    <a:bodyPr/>
                    <a:lstStyle/>
                    <a:p>
                      <a:r>
                        <a:rPr lang="pt-BR" sz="2400" dirty="0" err="1" smtClean="0"/>
                        <a:t>DSPs</a:t>
                      </a:r>
                      <a:r>
                        <a:rPr lang="pt-BR" sz="2400" baseline="0" dirty="0" smtClean="0"/>
                        <a:t> de ponto flutuante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err="1" smtClean="0"/>
                        <a:t>DSPs</a:t>
                      </a:r>
                      <a:r>
                        <a:rPr lang="pt-BR" sz="2400" dirty="0" smtClean="0"/>
                        <a:t> de ponto fixo </a:t>
                      </a:r>
                      <a:endParaRPr lang="pt-BR" sz="2400" dirty="0"/>
                    </a:p>
                  </a:txBody>
                  <a:tcPr/>
                </a:tc>
              </a:tr>
              <a:tr h="1267376">
                <a:tc>
                  <a:txBody>
                    <a:bodyPr/>
                    <a:lstStyle/>
                    <a:p>
                      <a:r>
                        <a:rPr lang="pt-BR" dirty="0" smtClean="0"/>
                        <a:t>Arquitetura interna mais</a:t>
                      </a:r>
                      <a:r>
                        <a:rPr lang="pt-BR" baseline="0" dirty="0" smtClean="0"/>
                        <a:t> complexa: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  registradores e barramentos de 32 bits;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  maior conjunto de instruções;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etc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Arquitetura simples</a:t>
                      </a:r>
                      <a:endParaRPr lang="pt-BR" dirty="0"/>
                    </a:p>
                  </a:txBody>
                  <a:tcPr/>
                </a:tc>
              </a:tr>
              <a:tr h="682433">
                <a:tc>
                  <a:txBody>
                    <a:bodyPr/>
                    <a:lstStyle/>
                    <a:p>
                      <a:r>
                        <a:rPr lang="pt-BR" dirty="0" smtClean="0"/>
                        <a:t>Maior precisão e range dinâmico maior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Menor precisão (poucos bits para representação)</a:t>
                      </a:r>
                      <a:endParaRPr lang="pt-BR" dirty="0"/>
                    </a:p>
                  </a:txBody>
                  <a:tcPr/>
                </a:tc>
              </a:tr>
              <a:tr h="1307155">
                <a:tc>
                  <a:txBody>
                    <a:bodyPr/>
                    <a:lstStyle/>
                    <a:p>
                      <a:r>
                        <a:rPr lang="pt-BR" dirty="0" smtClean="0"/>
                        <a:t>Tem um ciclo de desenvolvimento mais</a:t>
                      </a:r>
                      <a:r>
                        <a:rPr lang="pt-BR" baseline="0" dirty="0" smtClean="0"/>
                        <a:t> curto, programador não precisa se preocupar com overflow, underflow ou round-off </a:t>
                      </a:r>
                      <a:r>
                        <a:rPr lang="pt-BR" baseline="0" dirty="0" err="1" smtClean="0"/>
                        <a:t>error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smtClean="0"/>
                        <a:t>, apenas </a:t>
                      </a:r>
                      <a:r>
                        <a:rPr lang="pt-BR" baseline="0" dirty="0" smtClean="0"/>
                        <a:t>com algoritmos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O programador precisa constantemente se preocupar com o tamanho das variáveis e outros fatores para controlar overflow, underflow, etc.</a:t>
                      </a:r>
                      <a:endParaRPr lang="pt-BR" dirty="0"/>
                    </a:p>
                  </a:txBody>
                  <a:tcPr/>
                </a:tc>
              </a:tr>
              <a:tr h="395378">
                <a:tc>
                  <a:txBody>
                    <a:bodyPr/>
                    <a:lstStyle/>
                    <a:p>
                      <a:r>
                        <a:rPr lang="pt-BR" dirty="0" smtClean="0"/>
                        <a:t>Taxa de ruído por sinal bem menor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Maior presença</a:t>
                      </a:r>
                      <a:r>
                        <a:rPr lang="pt-BR" baseline="0" dirty="0" smtClean="0"/>
                        <a:t> de ruído.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fr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DSPs Fixed vs Float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5195" t="8823" r="6493"/>
          <a:stretch>
            <a:fillRect/>
          </a:stretch>
        </p:blipFill>
        <p:spPr bwMode="auto">
          <a:xfrm>
            <a:off x="1907704" y="1700808"/>
            <a:ext cx="489654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ta para a direita 4"/>
          <p:cNvSpPr/>
          <p:nvPr/>
        </p:nvSpPr>
        <p:spPr>
          <a:xfrm>
            <a:off x="755576" y="4005064"/>
            <a:ext cx="1008112" cy="432048"/>
          </a:xfrm>
          <a:prstGeom prst="right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835696" y="4077072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DSPs</a:t>
            </a:r>
            <a:r>
              <a:rPr lang="pt-BR" dirty="0" smtClean="0"/>
              <a:t> de ponto fixo são mais populares em produtos de consumo competitivos, onde o preço de mercado deve ser mantido baixo e o time to </a:t>
            </a:r>
            <a:r>
              <a:rPr lang="pt-BR" dirty="0" err="1" smtClean="0"/>
              <a:t>market</a:t>
            </a:r>
            <a:r>
              <a:rPr lang="pt-BR" dirty="0" smtClean="0"/>
              <a:t> pequeno, como celulares.</a:t>
            </a:r>
            <a:endParaRPr lang="pt-BR" dirty="0"/>
          </a:p>
        </p:txBody>
      </p:sp>
      <p:sp>
        <p:nvSpPr>
          <p:cNvPr id="7" name="Seta para a direita 6"/>
          <p:cNvSpPr/>
          <p:nvPr/>
        </p:nvSpPr>
        <p:spPr>
          <a:xfrm>
            <a:off x="683568" y="5517232"/>
            <a:ext cx="1008112" cy="432048"/>
          </a:xfrm>
          <a:prstGeom prst="right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763688" y="5445224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DSPs</a:t>
            </a:r>
            <a:r>
              <a:rPr lang="pt-BR" dirty="0" smtClean="0"/>
              <a:t> de ponto flutuante por sua vez são mais comuns em aplicações onde a performance é crítica e o preço não importa, como equipamentos de tomografia computadorizada.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fr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Implementação: C vs Assembly</a:t>
            </a:r>
          </a:p>
        </p:txBody>
      </p:sp>
      <p:sp>
        <p:nvSpPr>
          <p:cNvPr id="7" name="Seta para a direita 6"/>
          <p:cNvSpPr/>
          <p:nvPr/>
        </p:nvSpPr>
        <p:spPr>
          <a:xfrm>
            <a:off x="395536" y="1844824"/>
            <a:ext cx="1008112" cy="432048"/>
          </a:xfrm>
          <a:prstGeom prst="right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547664" y="1844824"/>
            <a:ext cx="66247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Programas de </a:t>
            </a:r>
            <a:r>
              <a:rPr lang="pt-BR" sz="2000" dirty="0" err="1" smtClean="0"/>
              <a:t>DSPs</a:t>
            </a:r>
            <a:r>
              <a:rPr lang="pt-BR" sz="2000" dirty="0" smtClean="0"/>
              <a:t> diferem dois softwares tradicionais por dois fatores:</a:t>
            </a:r>
          </a:p>
          <a:p>
            <a:endParaRPr lang="pt-BR" sz="2000" dirty="0" smtClean="0"/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 Possuem menos linhas de código;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 A velocidade de operação são críticas na maioria das aplicações</a:t>
            </a:r>
            <a:endParaRPr lang="pt-BR" sz="2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77072"/>
            <a:ext cx="7612079" cy="2498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fr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Implementação: C vs Assembly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88840"/>
            <a:ext cx="595266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149079"/>
            <a:ext cx="5400600" cy="2406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6012160" y="4581128"/>
            <a:ext cx="2808312" cy="16312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dirty="0" smtClean="0"/>
              <a:t>Código </a:t>
            </a:r>
            <a:r>
              <a:rPr lang="pt-BR" sz="2000" dirty="0" err="1" smtClean="0"/>
              <a:t>Assembly</a:t>
            </a:r>
            <a:r>
              <a:rPr lang="pt-BR" sz="2000" dirty="0" smtClean="0"/>
              <a:t> dos </a:t>
            </a:r>
            <a:r>
              <a:rPr lang="pt-BR" sz="2000" dirty="0" err="1" smtClean="0"/>
              <a:t>DSPs</a:t>
            </a:r>
            <a:r>
              <a:rPr lang="pt-BR" sz="2000" dirty="0" smtClean="0"/>
              <a:t> da </a:t>
            </a:r>
            <a:r>
              <a:rPr lang="pt-BR" sz="2000" dirty="0" err="1" smtClean="0"/>
              <a:t>Analogic</a:t>
            </a:r>
            <a:r>
              <a:rPr lang="pt-BR" sz="2000" dirty="0" smtClean="0"/>
              <a:t> </a:t>
            </a:r>
            <a:r>
              <a:rPr lang="pt-BR" sz="2000" dirty="0" err="1" smtClean="0"/>
              <a:t>Devices</a:t>
            </a:r>
            <a:r>
              <a:rPr lang="pt-BR" sz="2000" dirty="0" smtClean="0"/>
              <a:t> são conhecidos por sua sintaxe algébrica mais simples!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fr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Interface JTAG</a:t>
            </a:r>
          </a:p>
        </p:txBody>
      </p:sp>
      <p:pic>
        <p:nvPicPr>
          <p:cNvPr id="10" name="Imagem 9" descr="JTAG.PNG"/>
          <p:cNvPicPr>
            <a:picLocks noChangeAspect="1"/>
          </p:cNvPicPr>
          <p:nvPr/>
        </p:nvPicPr>
        <p:blipFill>
          <a:blip r:embed="rId3" cstate="print"/>
          <a:srcRect l="4301" t="9400" r="5276" b="5998"/>
          <a:stretch>
            <a:fillRect/>
          </a:stretch>
        </p:blipFill>
        <p:spPr>
          <a:xfrm>
            <a:off x="3347864" y="3861048"/>
            <a:ext cx="5544616" cy="1944216"/>
          </a:xfrm>
          <a:prstGeom prst="rect">
            <a:avLst/>
          </a:prstGeom>
        </p:spPr>
      </p:pic>
      <p:sp>
        <p:nvSpPr>
          <p:cNvPr id="11" name="Seta para a direita 10"/>
          <p:cNvSpPr/>
          <p:nvPr/>
        </p:nvSpPr>
        <p:spPr>
          <a:xfrm>
            <a:off x="755576" y="2924944"/>
            <a:ext cx="1008112" cy="432048"/>
          </a:xfrm>
          <a:prstGeom prst="right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323528" y="1844824"/>
            <a:ext cx="792088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smtClean="0"/>
              <a:t> </a:t>
            </a:r>
            <a:r>
              <a:rPr lang="en-US" sz="2000" b="1" dirty="0" smtClean="0"/>
              <a:t>IEEE 1149.1</a:t>
            </a:r>
            <a:r>
              <a:rPr lang="en-US" sz="2000" dirty="0" smtClean="0"/>
              <a:t> </a:t>
            </a:r>
            <a:r>
              <a:rPr lang="en-US" sz="2000" b="1" dirty="0" smtClean="0"/>
              <a:t>Standard Test Access Port and Boundary-Scan Architecture = </a:t>
            </a:r>
            <a:r>
              <a:rPr lang="en-US" sz="2000" b="1" dirty="0" err="1" smtClean="0"/>
              <a:t>Inicialmente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desenvolvido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para</a:t>
            </a:r>
            <a:r>
              <a:rPr lang="en-US" sz="2000" b="1" dirty="0" smtClean="0"/>
              <a:t> testes </a:t>
            </a:r>
            <a:r>
              <a:rPr lang="en-US" sz="2000" b="1" dirty="0" err="1" smtClean="0"/>
              <a:t>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circuitos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impressos</a:t>
            </a:r>
            <a:r>
              <a:rPr lang="en-US" sz="2000" b="1" dirty="0" smtClean="0"/>
              <a:t>.</a:t>
            </a:r>
            <a:endParaRPr lang="pt-BR" sz="20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979712" y="2852936"/>
            <a:ext cx="6264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Possibilidade de upgrade sem que haja necessidade de troca de equipamentos. Baseia-se num protocolo interno do DSP que possibilita o total acesso a estrutura interna do DSP.</a:t>
            </a:r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5877272"/>
            <a:ext cx="5976664" cy="68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868362"/>
          </a:xfrm>
        </p:spPr>
        <p:txBody>
          <a:bodyPr/>
          <a:lstStyle/>
          <a:p>
            <a:pPr algn="l"/>
            <a:r>
              <a:rPr lang="fr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Processador SHARC®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79512" y="1844824"/>
          <a:ext cx="8784976" cy="475488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87849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Processador de alta performance</a:t>
                      </a:r>
                      <a:r>
                        <a:rPr lang="pt-BR" sz="2000" baseline="0" dirty="0" smtClean="0"/>
                        <a:t> de ponto flutuante de  32/40 bits em geral otimizado para aplicações de processamento de áudio profissional</a:t>
                      </a:r>
                      <a:endParaRPr lang="pt-B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pt-BR" sz="2000" dirty="0" smtClean="0"/>
                        <a:t>  Multiplicadores de ponto fixo de 32-Bit, acumuladores de 80 bits e produto de 64 bits 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pt-BR" sz="2000" dirty="0" smtClean="0"/>
                        <a:t>  Não há </a:t>
                      </a:r>
                      <a:r>
                        <a:rPr lang="pt-BR" sz="2000" dirty="0" err="1" smtClean="0"/>
                        <a:t>pipeline</a:t>
                      </a:r>
                      <a:r>
                        <a:rPr lang="pt-BR" sz="2000" dirty="0" smtClean="0"/>
                        <a:t> aritmético, todas as operações são feitas em um único ciclo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pt-BR" sz="2000" dirty="0" smtClean="0"/>
                        <a:t>  Endereçamento a buffer circular suportado via hardware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pt-BR" sz="2000" dirty="0" smtClean="0"/>
                        <a:t>  32  Ponteiros de endereçamento com suporte a 32 buffers circulares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pt-BR" sz="2000" dirty="0" smtClean="0"/>
                        <a:t>  </a:t>
                      </a:r>
                      <a:r>
                        <a:rPr lang="pt-BR" sz="2000" dirty="0" err="1" smtClean="0"/>
                        <a:t>Iteradores</a:t>
                      </a:r>
                      <a:r>
                        <a:rPr lang="pt-BR" sz="2000" dirty="0" smtClean="0"/>
                        <a:t> em hardware de até 6 níveis sem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pt-BR" sz="2000" dirty="0" smtClean="0"/>
                        <a:t>  Sintaxe de linguagem </a:t>
                      </a:r>
                      <a:r>
                        <a:rPr lang="pt-BR" sz="2000" dirty="0" err="1" smtClean="0"/>
                        <a:t>Assembly</a:t>
                      </a:r>
                      <a:r>
                        <a:rPr lang="pt-BR" sz="2000" dirty="0" smtClean="0"/>
                        <a:t> rica e </a:t>
                      </a:r>
                      <a:r>
                        <a:rPr lang="pt-BR" sz="2000" dirty="0" err="1" smtClean="0"/>
                        <a:t>algebrica</a:t>
                      </a:r>
                      <a:endParaRPr lang="pt-BR" sz="2000" dirty="0" smtClean="0"/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pt-BR" sz="2000" dirty="0" smtClean="0"/>
                        <a:t>  Conjunto de instruções com suporte a operacionais condicionais, </a:t>
                      </a:r>
                      <a:r>
                        <a:rPr lang="pt-BR" sz="2000" dirty="0" err="1" smtClean="0"/>
                        <a:t>arimética</a:t>
                      </a:r>
                      <a:r>
                        <a:rPr lang="pt-BR" sz="2000" dirty="0" smtClean="0"/>
                        <a:t>, manipulações de bit, divisão e raiz quadrada, </a:t>
                      </a:r>
                      <a:r>
                        <a:rPr lang="pt-BR" sz="2000" dirty="0" err="1" smtClean="0"/>
                        <a:t>etc</a:t>
                      </a:r>
                      <a:endParaRPr lang="pt-BR" sz="2000" dirty="0" smtClean="0"/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pt-BR" sz="2000" dirty="0" smtClean="0"/>
                        <a:t>   DMA  permite </a:t>
                      </a:r>
                      <a:r>
                        <a:rPr lang="pt-BR" sz="2000" dirty="0" err="1" smtClean="0"/>
                        <a:t>transferencias</a:t>
                      </a:r>
                      <a:r>
                        <a:rPr lang="pt-BR" sz="2000" dirty="0" smtClean="0"/>
                        <a:t> sem overhead a taxa completa de </a:t>
                      </a:r>
                      <a:r>
                        <a:rPr lang="pt-BR" sz="2000" dirty="0" err="1" smtClean="0"/>
                        <a:t>clock</a:t>
                      </a:r>
                      <a:r>
                        <a:rPr lang="pt-BR" sz="2000" dirty="0" smtClean="0"/>
                        <a:t> sem a necessidade de intervenção da CPU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pt-BR" sz="2000" dirty="0" smtClean="0"/>
                        <a:t>   Velocidades entre 40 a 200MHz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pt-BR" sz="2000" dirty="0" smtClean="0"/>
                        <a:t>   Memórias de 544Kbits a 4Mbits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760" y="2924944"/>
            <a:ext cx="889248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Definição: Digital Signal 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868362"/>
          </a:xfrm>
        </p:spPr>
        <p:txBody>
          <a:bodyPr/>
          <a:lstStyle/>
          <a:p>
            <a:pPr algn="l"/>
            <a:r>
              <a:rPr lang="fr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Processador SHARC® : arquitetura </a:t>
            </a:r>
          </a:p>
        </p:txBody>
      </p:sp>
      <p:pic>
        <p:nvPicPr>
          <p:cNvPr id="8" name="Imagem 7" descr="DSP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01992"/>
            <a:ext cx="8424936" cy="4839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760" y="2924944"/>
            <a:ext cx="889248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Estudos: Principais modelos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868362"/>
          </a:xfrm>
        </p:spPr>
        <p:txBody>
          <a:bodyPr/>
          <a:lstStyle/>
          <a:p>
            <a:pPr algn="l"/>
            <a:r>
              <a:rPr lang="fr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Estudos dos modelos : TigerSHARC®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755576" y="2074186"/>
            <a:ext cx="7848872" cy="4302888"/>
            <a:chOff x="1385646" y="2074186"/>
            <a:chExt cx="6381793" cy="3885151"/>
          </a:xfrm>
        </p:grpSpPr>
        <p:sp>
          <p:nvSpPr>
            <p:cNvPr id="6" name="CaixaDeTexto 5"/>
            <p:cNvSpPr txBox="1"/>
            <p:nvPr/>
          </p:nvSpPr>
          <p:spPr>
            <a:xfrm>
              <a:off x="1385646" y="2074186"/>
              <a:ext cx="5760640" cy="361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charset="0"/>
                <a:buChar char="•"/>
              </a:pPr>
              <a:r>
                <a:rPr lang="pt-BR" sz="2000" dirty="0"/>
                <a:t>Possui as mesmas características da família </a:t>
              </a:r>
              <a:r>
                <a:rPr lang="pt-BR" sz="2000" dirty="0" smtClean="0"/>
                <a:t>SHARC</a:t>
              </a: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1385646" y="2517264"/>
              <a:ext cx="6381793" cy="639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charset="0"/>
                <a:buChar char="•"/>
              </a:pPr>
              <a:r>
                <a:rPr lang="pt-BR" sz="2000" dirty="0" smtClean="0"/>
                <a:t>Capaz </a:t>
              </a:r>
              <a:r>
                <a:rPr lang="pt-BR" sz="2000" dirty="0"/>
                <a:t>de manusear dados de 1, 8, 16 e 32 bits em ponto fixo, bem como dados em ponto flutuante (32/40 bits)</a:t>
              </a: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1385646" y="3167436"/>
              <a:ext cx="5760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charset="0"/>
                <a:buChar char="•"/>
              </a:pPr>
              <a:r>
                <a:rPr lang="pt-BR" sz="2000" dirty="0"/>
                <a:t>Arquitetura VLIW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1385646" y="3557540"/>
              <a:ext cx="5760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charset="0"/>
                <a:buChar char="•"/>
              </a:pPr>
              <a:r>
                <a:rPr lang="pt-BR" sz="2000" dirty="0"/>
                <a:t>Utilização de </a:t>
              </a:r>
              <a:r>
                <a:rPr lang="pt-BR" sz="2000" i="1" dirty="0" err="1" smtClean="0"/>
                <a:t>branch</a:t>
              </a:r>
              <a:r>
                <a:rPr lang="pt-BR" sz="2000" i="1" dirty="0" smtClean="0"/>
                <a:t> </a:t>
              </a:r>
              <a:r>
                <a:rPr lang="pt-BR" sz="2000" i="1" dirty="0" err="1" smtClean="0"/>
                <a:t>prediction</a:t>
              </a:r>
              <a:endParaRPr lang="pt-BR" sz="2000" i="1" dirty="0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1385646" y="4012661"/>
              <a:ext cx="62646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charset="0"/>
                <a:buChar char="•"/>
              </a:pPr>
              <a:r>
                <a:rPr lang="pt-BR" sz="2000" dirty="0"/>
                <a:t>Permite até 4 instruções de 32 bits </a:t>
              </a:r>
              <a:r>
                <a:rPr lang="pt-BR" sz="2000" dirty="0" err="1" smtClean="0"/>
                <a:t>simutâneas</a:t>
              </a:r>
              <a:endParaRPr lang="pt-BR" sz="2000" dirty="0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1385646" y="4459742"/>
              <a:ext cx="522414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charset="0"/>
                <a:buChar char="•"/>
              </a:pPr>
              <a:r>
                <a:rPr lang="pt-BR" sz="2000" dirty="0" err="1"/>
                <a:t>Clock</a:t>
              </a:r>
              <a:r>
                <a:rPr lang="pt-BR" sz="2000" dirty="0"/>
                <a:t> de 300 a 600 MHz (2400 a 4800 </a:t>
              </a:r>
              <a:r>
                <a:rPr lang="pt-BR" sz="2000" dirty="0" err="1"/>
                <a:t>MMACs</a:t>
              </a:r>
              <a:r>
                <a:rPr lang="pt-BR" sz="2000" dirty="0"/>
                <a:t>)</a:t>
              </a: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1385646" y="4882498"/>
              <a:ext cx="493254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charset="0"/>
                <a:buChar char="•"/>
              </a:pPr>
              <a:r>
                <a:rPr lang="pt-BR" sz="2000" dirty="0"/>
                <a:t>Memória interna variando entre 6 e 24 </a:t>
              </a:r>
              <a:r>
                <a:rPr lang="pt-BR" sz="2000" dirty="0" err="1"/>
                <a:t>Mbits</a:t>
              </a:r>
              <a:endParaRPr lang="pt-BR" sz="2000" dirty="0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1385646" y="5313006"/>
              <a:ext cx="61384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charset="0"/>
                <a:buChar char="•"/>
              </a:pPr>
              <a:r>
                <a:rPr lang="pt-BR" sz="2000" dirty="0" smtClean="0"/>
                <a:t>Permite </a:t>
              </a:r>
              <a:r>
                <a:rPr lang="pt-BR" sz="2000" dirty="0"/>
                <a:t>utilizar </a:t>
              </a:r>
              <a:r>
                <a:rPr lang="pt-BR" sz="2000" dirty="0" err="1"/>
                <a:t>DSPs</a:t>
              </a:r>
              <a:r>
                <a:rPr lang="pt-BR" sz="2000" dirty="0"/>
                <a:t> em situações </a:t>
              </a:r>
              <a:r>
                <a:rPr lang="pt-BR" sz="2000" dirty="0" smtClean="0"/>
                <a:t>onde </a:t>
              </a:r>
              <a:r>
                <a:rPr lang="pt-BR" sz="2000" dirty="0"/>
                <a:t>apenas </a:t>
              </a:r>
              <a:r>
                <a:rPr lang="pt-BR" sz="2000" dirty="0" err="1"/>
                <a:t>FPGAs</a:t>
              </a:r>
              <a:r>
                <a:rPr lang="pt-BR" sz="2000" dirty="0"/>
                <a:t> eram possíveis.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868362"/>
          </a:xfrm>
        </p:spPr>
        <p:txBody>
          <a:bodyPr/>
          <a:lstStyle/>
          <a:p>
            <a:pPr algn="l"/>
            <a:r>
              <a:rPr lang="fr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Estudos dos modelos : TigerSHARC®</a:t>
            </a:r>
          </a:p>
        </p:txBody>
      </p:sp>
      <p:pic>
        <p:nvPicPr>
          <p:cNvPr id="5" name="Picture 2" descr="C:\Users\Breno\Desktop\tigersharc_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7632848" cy="468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868362"/>
          </a:xfrm>
        </p:spPr>
        <p:txBody>
          <a:bodyPr/>
          <a:lstStyle/>
          <a:p>
            <a:pPr algn="l"/>
            <a:r>
              <a:rPr lang="fr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Estudos dos modelos : TigerSHARC®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763688" y="2204864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i="1" dirty="0"/>
              <a:t>Arquitetura </a:t>
            </a:r>
            <a:r>
              <a:rPr lang="pt-BR" sz="2000" b="1" i="1" dirty="0" smtClean="0"/>
              <a:t>equilibrada</a:t>
            </a:r>
            <a:r>
              <a:rPr lang="pt-BR" sz="2000" b="1" dirty="0" smtClean="0"/>
              <a:t>:</a:t>
            </a:r>
            <a:r>
              <a:rPr lang="pt-BR" sz="2000" dirty="0" smtClean="0"/>
              <a:t> utiliza características de</a:t>
            </a:r>
            <a:r>
              <a:rPr lang="pt-BR" sz="2000" dirty="0"/>
              <a:t> </a:t>
            </a:r>
            <a:r>
              <a:rPr lang="pt-BR" sz="2000" dirty="0" smtClean="0"/>
              <a:t>RISC, VLIW, DSP</a:t>
            </a:r>
            <a:r>
              <a:rPr lang="pt-BR" sz="2000" dirty="0"/>
              <a:t> </a:t>
            </a:r>
            <a:r>
              <a:rPr lang="pt-BR" sz="2000" dirty="0" smtClean="0"/>
              <a:t>para </a:t>
            </a:r>
            <a:r>
              <a:rPr lang="pt-BR" sz="2000" dirty="0"/>
              <a:t>fornecer uma solução </a:t>
            </a:r>
            <a:r>
              <a:rPr lang="pt-BR" sz="2000" dirty="0" smtClean="0"/>
              <a:t>flexível. Abordagem “</a:t>
            </a:r>
            <a:r>
              <a:rPr lang="pt-BR" sz="2000" dirty="0" err="1" smtClean="0"/>
              <a:t>all</a:t>
            </a:r>
            <a:r>
              <a:rPr lang="pt-BR" sz="2000" dirty="0" smtClean="0"/>
              <a:t> software” que adiciona</a:t>
            </a:r>
            <a:r>
              <a:rPr lang="pt-BR" sz="2000" dirty="0"/>
              <a:t> </a:t>
            </a:r>
            <a:r>
              <a:rPr lang="pt-BR" sz="2000" dirty="0" smtClean="0"/>
              <a:t>capacidade enquanto </a:t>
            </a:r>
            <a:r>
              <a:rPr lang="pt-BR" sz="2000" dirty="0"/>
              <a:t>reduz custos e listas de </a:t>
            </a:r>
            <a:r>
              <a:rPr lang="pt-BR" sz="2000" dirty="0" smtClean="0"/>
              <a:t>materiais.</a:t>
            </a:r>
            <a:endParaRPr lang="pt-BR" sz="2000" dirty="0"/>
          </a:p>
        </p:txBody>
      </p:sp>
      <p:sp>
        <p:nvSpPr>
          <p:cNvPr id="16" name="Seta para a direita 15"/>
          <p:cNvSpPr/>
          <p:nvPr/>
        </p:nvSpPr>
        <p:spPr>
          <a:xfrm>
            <a:off x="539552" y="2204864"/>
            <a:ext cx="1008112" cy="432048"/>
          </a:xfrm>
          <a:prstGeom prst="right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1835696" y="4293096"/>
            <a:ext cx="70567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i="1" dirty="0" smtClean="0"/>
              <a:t>Multiprocessor</a:t>
            </a:r>
            <a:r>
              <a:rPr lang="pt-BR" sz="2000" b="1" dirty="0" smtClean="0"/>
              <a:t>: </a:t>
            </a:r>
            <a:r>
              <a:rPr lang="pt-BR" sz="2000" dirty="0" smtClean="0"/>
              <a:t>Arquitetura equilibrada </a:t>
            </a:r>
            <a:r>
              <a:rPr lang="pt-BR" sz="2000" dirty="0"/>
              <a:t> </a:t>
            </a:r>
            <a:r>
              <a:rPr lang="pt-BR" sz="2000" dirty="0" smtClean="0"/>
              <a:t>que</a:t>
            </a:r>
            <a:r>
              <a:rPr lang="pt-BR" sz="2000" dirty="0"/>
              <a:t> otimiza o custo do sistema, </a:t>
            </a:r>
            <a:r>
              <a:rPr lang="pt-BR" sz="2000" dirty="0" smtClean="0"/>
              <a:t>de energia </a:t>
            </a:r>
            <a:r>
              <a:rPr lang="pt-BR" sz="2000" dirty="0"/>
              <a:t>e </a:t>
            </a:r>
            <a:r>
              <a:rPr lang="pt-BR" sz="2000" dirty="0" smtClean="0"/>
              <a:t>densidade. Um </a:t>
            </a:r>
            <a:r>
              <a:rPr lang="pt-BR" sz="2000" dirty="0"/>
              <a:t>único </a:t>
            </a:r>
            <a:r>
              <a:rPr lang="pt-BR" sz="2000" dirty="0" smtClean="0"/>
              <a:t>processador </a:t>
            </a:r>
            <a:r>
              <a:rPr lang="pt-BR" sz="2000" dirty="0" err="1" smtClean="0"/>
              <a:t>TigerSHARC</a:t>
            </a:r>
            <a:r>
              <a:rPr lang="pt-BR" sz="2000" dirty="0" smtClean="0"/>
              <a:t>, com sua </a:t>
            </a:r>
            <a:r>
              <a:rPr lang="pt-BR" sz="2000" dirty="0"/>
              <a:t>memória </a:t>
            </a:r>
            <a:r>
              <a:rPr lang="pt-BR" sz="2000" dirty="0" err="1"/>
              <a:t>on</a:t>
            </a:r>
            <a:r>
              <a:rPr lang="pt-BR" sz="2000" dirty="0"/>
              <a:t>-chip grande, </a:t>
            </a:r>
            <a:r>
              <a:rPr lang="pt-BR" sz="2000" dirty="0" smtClean="0"/>
              <a:t>apresenta zero</a:t>
            </a:r>
            <a:r>
              <a:rPr lang="pt-BR" sz="2000" dirty="0"/>
              <a:t> overhead </a:t>
            </a:r>
            <a:r>
              <a:rPr lang="pt-BR" sz="2000" dirty="0" smtClean="0"/>
              <a:t>motor de</a:t>
            </a:r>
            <a:r>
              <a:rPr lang="pt-BR" sz="2000" dirty="0"/>
              <a:t> DMA, I / O de grande porte, e suporte de multiprocessamento integrada, tem a integração necessária para ser um nó completo de </a:t>
            </a:r>
            <a:r>
              <a:rPr lang="pt-BR" sz="2000" dirty="0" smtClean="0"/>
              <a:t>um sistema </a:t>
            </a:r>
            <a:r>
              <a:rPr lang="pt-BR" sz="2000" dirty="0"/>
              <a:t>de </a:t>
            </a:r>
            <a:r>
              <a:rPr lang="pt-BR" sz="2000" dirty="0" smtClean="0"/>
              <a:t>multiprocessamento.</a:t>
            </a:r>
            <a:endParaRPr lang="pt-BR" sz="2000" dirty="0"/>
          </a:p>
        </p:txBody>
      </p:sp>
      <p:sp>
        <p:nvSpPr>
          <p:cNvPr id="18" name="Seta para a direita 17"/>
          <p:cNvSpPr/>
          <p:nvPr/>
        </p:nvSpPr>
        <p:spPr>
          <a:xfrm>
            <a:off x="611560" y="4293096"/>
            <a:ext cx="1008112" cy="432048"/>
          </a:xfrm>
          <a:prstGeom prst="right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868362"/>
          </a:xfrm>
        </p:spPr>
        <p:txBody>
          <a:bodyPr/>
          <a:lstStyle/>
          <a:p>
            <a:pPr algn="l"/>
            <a:r>
              <a:rPr lang="fr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Estudos dos modelos : TigerSHARC®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899592" y="1988840"/>
            <a:ext cx="6926199" cy="2592288"/>
            <a:chOff x="899592" y="1844824"/>
            <a:chExt cx="6926199" cy="2040876"/>
          </a:xfrm>
        </p:grpSpPr>
        <p:sp>
          <p:nvSpPr>
            <p:cNvPr id="8" name="Retângulo 7"/>
            <p:cNvSpPr/>
            <p:nvPr/>
          </p:nvSpPr>
          <p:spPr>
            <a:xfrm>
              <a:off x="899592" y="1844824"/>
              <a:ext cx="3969356" cy="40011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pt-BR" sz="2000" b="1" dirty="0"/>
                <a:t>Paralelismo e alto </a:t>
              </a:r>
              <a:r>
                <a:rPr lang="pt-BR" sz="2000" b="1" dirty="0" smtClean="0"/>
                <a:t>rendimento</a:t>
              </a:r>
              <a:r>
                <a:rPr lang="pt-BR" b="1" dirty="0" smtClean="0"/>
                <a:t>: </a:t>
              </a:r>
              <a:endParaRPr lang="pt-BR" b="1" dirty="0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1547664" y="2355043"/>
              <a:ext cx="46410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pt-BR" dirty="0"/>
                <a:t>Até quatro instruções de 32 bits por ciclo</a:t>
              </a: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1547664" y="2695189"/>
              <a:ext cx="627812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pt-BR" dirty="0"/>
                <a:t>Grande memoria </a:t>
              </a:r>
              <a:r>
                <a:rPr lang="pt-BR" dirty="0" err="1"/>
                <a:t>on</a:t>
              </a:r>
              <a:r>
                <a:rPr lang="pt-BR" dirty="0"/>
                <a:t>-chip, perfeito para execução acima de 64.000 pontos de </a:t>
              </a:r>
              <a:r>
                <a:rPr lang="pt-BR" dirty="0" err="1"/>
                <a:t>FFTs</a:t>
              </a:r>
              <a:endParaRPr lang="pt-BR" dirty="0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1534232" y="3239369"/>
              <a:ext cx="62061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pt-BR" dirty="0"/>
                <a:t>Largura de </a:t>
              </a:r>
              <a:r>
                <a:rPr lang="pt-BR" dirty="0" smtClean="0"/>
                <a:t>banda permite</a:t>
              </a:r>
              <a:r>
                <a:rPr lang="pt-BR" dirty="0"/>
                <a:t> </a:t>
              </a:r>
              <a:r>
                <a:rPr lang="pt-BR" dirty="0" smtClean="0"/>
                <a:t>altas taxas </a:t>
              </a:r>
              <a:r>
                <a:rPr lang="pt-BR" dirty="0"/>
                <a:t>de transferência interna e </a:t>
              </a:r>
              <a:r>
                <a:rPr lang="pt-BR" dirty="0" smtClean="0"/>
                <a:t>externa</a:t>
              </a:r>
              <a:endParaRPr lang="pt-BR" dirty="0"/>
            </a:p>
          </p:txBody>
        </p:sp>
      </p:grpSp>
      <p:pic>
        <p:nvPicPr>
          <p:cNvPr id="12" name="Picture 2" descr="dataGrap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93096"/>
            <a:ext cx="3837806" cy="231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62"/>
          </a:xfrm>
        </p:spPr>
        <p:txBody>
          <a:bodyPr/>
          <a:lstStyle/>
          <a:p>
            <a:pPr algn="l"/>
            <a:r>
              <a:rPr lang="fr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Estudos dos modelos : </a:t>
            </a:r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TMS320VC5402</a:t>
            </a:r>
            <a:endParaRPr lang="fr-C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80928"/>
            <a:ext cx="5976664" cy="389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323528" y="1772816"/>
            <a:ext cx="6696744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dirty="0"/>
              <a:t>O TMS320VC5402 é </a:t>
            </a:r>
            <a:r>
              <a:rPr lang="pt-BR" sz="2000" dirty="0" smtClean="0"/>
              <a:t>um DSP de</a:t>
            </a:r>
            <a:r>
              <a:rPr lang="pt-BR" sz="2000" dirty="0"/>
              <a:t> </a:t>
            </a:r>
            <a:r>
              <a:rPr lang="pt-BR" sz="2000" dirty="0" smtClean="0"/>
              <a:t>16-bit</a:t>
            </a:r>
            <a:r>
              <a:rPr lang="pt-BR" sz="2000" dirty="0"/>
              <a:t> de ponto fixo que pode ser executado em até </a:t>
            </a:r>
            <a:r>
              <a:rPr lang="pt-BR" sz="2000" dirty="0" smtClean="0"/>
              <a:t>100MHz.</a:t>
            </a:r>
            <a:endParaRPr lang="pt-BR" sz="20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39552" y="3429000"/>
            <a:ext cx="8152502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Apesar de sua arquitetura </a:t>
            </a:r>
            <a:r>
              <a:rPr lang="pt-BR" sz="2400" dirty="0" smtClean="0"/>
              <a:t>ser</a:t>
            </a:r>
            <a:r>
              <a:rPr lang="pt-BR" sz="2400" dirty="0"/>
              <a:t> Harvard, </a:t>
            </a:r>
            <a:r>
              <a:rPr lang="pt-BR" sz="2400" dirty="0" smtClean="0"/>
              <a:t>tanto o barramento</a:t>
            </a:r>
            <a:r>
              <a:rPr lang="pt-BR" sz="2400" dirty="0"/>
              <a:t> </a:t>
            </a:r>
            <a:r>
              <a:rPr lang="pt-BR" sz="2400" dirty="0" smtClean="0"/>
              <a:t>de </a:t>
            </a:r>
            <a:r>
              <a:rPr lang="pt-BR" sz="2400" dirty="0"/>
              <a:t>programa </a:t>
            </a:r>
            <a:r>
              <a:rPr lang="pt-BR" sz="2400" dirty="0" smtClean="0"/>
              <a:t>quanto</a:t>
            </a:r>
            <a:r>
              <a:rPr lang="pt-BR" sz="2400" dirty="0"/>
              <a:t> </a:t>
            </a:r>
            <a:r>
              <a:rPr lang="pt-BR" sz="2400" dirty="0" smtClean="0"/>
              <a:t>o </a:t>
            </a:r>
            <a:r>
              <a:rPr lang="pt-BR" sz="2400" dirty="0"/>
              <a:t>barramento de dados </a:t>
            </a:r>
            <a:r>
              <a:rPr lang="pt-BR" sz="2400" dirty="0" smtClean="0"/>
              <a:t>podem acessar </a:t>
            </a:r>
            <a:r>
              <a:rPr lang="pt-BR" sz="2400" dirty="0"/>
              <a:t>a memória RAM </a:t>
            </a:r>
            <a:r>
              <a:rPr lang="pt-BR" sz="2400" dirty="0" err="1" smtClean="0"/>
              <a:t>on-chip</a:t>
            </a:r>
            <a:r>
              <a:rPr lang="pt-BR" sz="2400" dirty="0" smtClean="0"/>
              <a:t>.</a:t>
            </a:r>
            <a:r>
              <a:rPr lang="pt-BR" sz="2400" dirty="0"/>
              <a:t> Esta RAM é </a:t>
            </a:r>
            <a:r>
              <a:rPr lang="pt-BR" sz="2400" dirty="0" smtClean="0"/>
              <a:t>sobreposta</a:t>
            </a:r>
            <a:r>
              <a:rPr lang="pt-BR" sz="2400" dirty="0"/>
              <a:t> </a:t>
            </a:r>
            <a:r>
              <a:rPr lang="pt-BR" sz="2400" dirty="0" smtClean="0"/>
              <a:t>no </a:t>
            </a:r>
            <a:r>
              <a:rPr lang="pt-BR" sz="2400" dirty="0"/>
              <a:t>mapa o endereço </a:t>
            </a:r>
            <a:r>
              <a:rPr lang="pt-BR" sz="2400" dirty="0" smtClean="0"/>
              <a:t>do espaço de</a:t>
            </a:r>
            <a:r>
              <a:rPr lang="pt-BR" sz="2400" dirty="0"/>
              <a:t> </a:t>
            </a:r>
            <a:r>
              <a:rPr lang="pt-BR" sz="2400" dirty="0" smtClean="0"/>
              <a:t>programa</a:t>
            </a:r>
            <a:r>
              <a:rPr lang="pt-BR" sz="2400" dirty="0"/>
              <a:t> </a:t>
            </a:r>
            <a:r>
              <a:rPr lang="pt-BR" sz="2400" dirty="0" smtClean="0"/>
              <a:t>e mapeia</a:t>
            </a:r>
            <a:r>
              <a:rPr lang="pt-BR" sz="2400" dirty="0"/>
              <a:t> o </a:t>
            </a:r>
            <a:r>
              <a:rPr lang="pt-BR" sz="2400" dirty="0" smtClean="0"/>
              <a:t>endereço do</a:t>
            </a:r>
            <a:r>
              <a:rPr lang="pt-BR" sz="2400" dirty="0"/>
              <a:t> </a:t>
            </a:r>
            <a:r>
              <a:rPr lang="pt-BR" sz="2400" dirty="0" smtClean="0"/>
              <a:t>espaço de dados</a:t>
            </a:r>
            <a:r>
              <a:rPr lang="pt-BR" sz="2400" dirty="0"/>
              <a:t>. Esta memória pode ser utilizado para armazenar </a:t>
            </a:r>
            <a:r>
              <a:rPr lang="pt-BR" sz="2400" dirty="0" smtClean="0"/>
              <a:t>instruções códigos</a:t>
            </a:r>
            <a:r>
              <a:rPr lang="pt-BR" sz="2400" dirty="0"/>
              <a:t>, bem como de dados.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760" y="2924944"/>
            <a:ext cx="889248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Estudos: Benchmarks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fr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Medidas de BenchMarks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95536" y="1916832"/>
            <a:ext cx="628030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b="1" dirty="0" smtClean="0"/>
              <a:t>Avaliar e comparar as seguintes métricas com precisão</a:t>
            </a:r>
            <a:endParaRPr lang="pt-BR" b="1" dirty="0"/>
          </a:p>
        </p:txBody>
      </p:sp>
      <p:grpSp>
        <p:nvGrpSpPr>
          <p:cNvPr id="8" name="Grupo 7"/>
          <p:cNvGrpSpPr/>
          <p:nvPr/>
        </p:nvGrpSpPr>
        <p:grpSpPr>
          <a:xfrm>
            <a:off x="3059832" y="2492896"/>
            <a:ext cx="3935693" cy="1674768"/>
            <a:chOff x="1403647" y="2483604"/>
            <a:chExt cx="3935693" cy="1674768"/>
          </a:xfrm>
        </p:grpSpPr>
        <p:sp>
          <p:nvSpPr>
            <p:cNvPr id="9" name="CaixaDeTexto 8"/>
            <p:cNvSpPr txBox="1"/>
            <p:nvPr/>
          </p:nvSpPr>
          <p:spPr>
            <a:xfrm>
              <a:off x="1403648" y="2483604"/>
              <a:ext cx="2460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pt-BR" dirty="0" smtClean="0"/>
                <a:t>Velocidade do DSP</a:t>
              </a:r>
              <a:endParaRPr lang="pt-BR" dirty="0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1403648" y="2924944"/>
              <a:ext cx="27430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pt-BR" dirty="0" smtClean="0"/>
                <a:t>Eficiência de Memória</a:t>
              </a:r>
              <a:endParaRPr lang="pt-BR" dirty="0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1403647" y="3356992"/>
              <a:ext cx="39356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pt-BR" dirty="0" smtClean="0"/>
                <a:t>Eficiência no consumo de energia</a:t>
              </a:r>
              <a:endParaRPr lang="pt-BR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1403814" y="3789040"/>
              <a:ext cx="2448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pt-BR" dirty="0" smtClean="0"/>
                <a:t>Custo-performance</a:t>
              </a:r>
              <a:endParaRPr lang="pt-BR" dirty="0"/>
            </a:p>
          </p:txBody>
        </p:sp>
      </p:grpSp>
      <p:sp>
        <p:nvSpPr>
          <p:cNvPr id="13" name="CaixaDeTexto 12"/>
          <p:cNvSpPr txBox="1"/>
          <p:nvPr/>
        </p:nvSpPr>
        <p:spPr>
          <a:xfrm>
            <a:off x="323528" y="4365104"/>
            <a:ext cx="314438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b="1" dirty="0" smtClean="0"/>
              <a:t>Algumas abordagens possíveis:</a:t>
            </a:r>
            <a:endParaRPr lang="pt-BR" b="1" dirty="0"/>
          </a:p>
        </p:txBody>
      </p:sp>
      <p:grpSp>
        <p:nvGrpSpPr>
          <p:cNvPr id="14" name="Grupo 13"/>
          <p:cNvGrpSpPr/>
          <p:nvPr/>
        </p:nvGrpSpPr>
        <p:grpSpPr>
          <a:xfrm>
            <a:off x="1547664" y="4941168"/>
            <a:ext cx="7329221" cy="1377444"/>
            <a:chOff x="1187623" y="2924944"/>
            <a:chExt cx="4419554" cy="1377444"/>
          </a:xfrm>
        </p:grpSpPr>
        <p:sp>
          <p:nvSpPr>
            <p:cNvPr id="15" name="Retângulo 14"/>
            <p:cNvSpPr/>
            <p:nvPr/>
          </p:nvSpPr>
          <p:spPr>
            <a:xfrm>
              <a:off x="1187623" y="2924944"/>
              <a:ext cx="20697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 err="1" smtClean="0"/>
                <a:t>Simplified</a:t>
              </a:r>
              <a:r>
                <a:rPr lang="pt-BR" dirty="0" smtClean="0"/>
                <a:t> </a:t>
              </a:r>
              <a:r>
                <a:rPr lang="pt-BR" dirty="0" err="1" smtClean="0"/>
                <a:t>metrics</a:t>
              </a:r>
              <a:endParaRPr lang="pt-BR" dirty="0"/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2446837" y="2924944"/>
              <a:ext cx="30700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 smtClean="0"/>
                <a:t>ex</a:t>
              </a:r>
              <a:r>
                <a:rPr lang="pt-BR" dirty="0"/>
                <a:t>.: MIPS, MOPS, MMACS</a:t>
              </a: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1187623" y="3429000"/>
              <a:ext cx="23734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 err="1"/>
                <a:t>Full</a:t>
              </a:r>
              <a:r>
                <a:rPr lang="pt-BR" dirty="0"/>
                <a:t> DSP </a:t>
              </a:r>
              <a:r>
                <a:rPr lang="pt-BR" dirty="0" err="1"/>
                <a:t>applications</a:t>
              </a:r>
              <a:endParaRPr lang="pt-BR" dirty="0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2663942" y="3429000"/>
              <a:ext cx="18646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/>
                <a:t>ex.: V90 modem</a:t>
              </a:r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1187623" y="3933056"/>
              <a:ext cx="38449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/>
                <a:t>DSP </a:t>
              </a:r>
              <a:r>
                <a:rPr lang="pt-BR" dirty="0" err="1"/>
                <a:t>algorithm</a:t>
              </a:r>
              <a:r>
                <a:rPr lang="pt-BR" dirty="0"/>
                <a:t> "</a:t>
              </a:r>
              <a:r>
                <a:rPr lang="pt-BR" dirty="0" err="1"/>
                <a:t>kernel</a:t>
              </a:r>
              <a:r>
                <a:rPr lang="pt-BR" dirty="0"/>
                <a:t>" benchmarks</a:t>
              </a:r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3575787" y="3933056"/>
              <a:ext cx="20313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 smtClean="0"/>
                <a:t>ex</a:t>
              </a:r>
              <a:r>
                <a:rPr lang="pt-BR" dirty="0"/>
                <a:t>.: FIR </a:t>
              </a:r>
              <a:r>
                <a:rPr lang="pt-BR" dirty="0" err="1"/>
                <a:t>filter</a:t>
              </a:r>
              <a:r>
                <a:rPr lang="pt-BR" dirty="0"/>
                <a:t>, FFT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fr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Medidas de BenchMarks</a:t>
            </a:r>
          </a:p>
        </p:txBody>
      </p:sp>
      <p:grpSp>
        <p:nvGrpSpPr>
          <p:cNvPr id="21" name="Grupo 20"/>
          <p:cNvGrpSpPr/>
          <p:nvPr/>
        </p:nvGrpSpPr>
        <p:grpSpPr>
          <a:xfrm>
            <a:off x="1187624" y="2060848"/>
            <a:ext cx="5760640" cy="3969732"/>
            <a:chOff x="1358763" y="1556048"/>
            <a:chExt cx="5254238" cy="3753708"/>
          </a:xfrm>
        </p:grpSpPr>
        <p:sp>
          <p:nvSpPr>
            <p:cNvPr id="22" name="CaixaDeTexto 21"/>
            <p:cNvSpPr txBox="1"/>
            <p:nvPr/>
          </p:nvSpPr>
          <p:spPr>
            <a:xfrm>
              <a:off x="1358763" y="1556048"/>
              <a:ext cx="1954381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pt-BR" b="1" dirty="0" smtClean="0"/>
                <a:t>MIPS e MFLOPS</a:t>
              </a:r>
              <a:endParaRPr lang="pt-BR" b="1" dirty="0"/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1358763" y="2204120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pt-BR" dirty="0"/>
                <a:t>Duas instruções para processadores diferentes: </a:t>
              </a:r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1358763" y="3140224"/>
              <a:ext cx="13644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/>
                <a:t>DSP16410:</a:t>
              </a:r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2041001" y="3511220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pt-BR" dirty="0"/>
                <a:t>A0= A0+P0+P1   P0=</a:t>
              </a:r>
              <a:r>
                <a:rPr lang="pt-BR" dirty="0" err="1"/>
                <a:t>Xh</a:t>
              </a:r>
              <a:r>
                <a:rPr lang="pt-BR" dirty="0"/>
                <a:t>*</a:t>
              </a:r>
              <a:r>
                <a:rPr lang="pt-BR" dirty="0" err="1"/>
                <a:t>Yh</a:t>
              </a:r>
              <a:r>
                <a:rPr lang="pt-BR" dirty="0"/>
                <a:t>   P1=X|*Y|   Y=*R0++   X=*PTO++</a:t>
              </a:r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1358763" y="4364360"/>
              <a:ext cx="18646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/>
                <a:t>TMS320C6414: </a:t>
              </a:r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2041001" y="4940424"/>
              <a:ext cx="16979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/>
                <a:t>ADD A0,A3,A0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 bwMode="auto">
          <a:xfrm>
            <a:off x="323528" y="26064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5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Processamento de Sinais</a:t>
            </a:r>
          </a:p>
        </p:txBody>
      </p:sp>
      <p:sp>
        <p:nvSpPr>
          <p:cNvPr id="11" name="Espaço Reservado para Conteúdo 3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/>
          <a:lstStyle/>
          <a:p>
            <a:pPr marL="514350" indent="-514350"/>
            <a:r>
              <a:rPr lang="pt-BR" dirty="0" smtClean="0"/>
              <a:t>Consiste na análise e/ou modificação de sinais de forma a extrair informações dos mesmos e/ou torná-los mais apropriados para alguma aplicação específica.</a:t>
            </a:r>
          </a:p>
          <a:p>
            <a:pPr marL="514350" indent="-514350">
              <a:buNone/>
            </a:pPr>
            <a:endParaRPr lang="pt-BR" dirty="0" smtClean="0"/>
          </a:p>
          <a:p>
            <a:pPr marL="514350" indent="-514350"/>
            <a:r>
              <a:rPr lang="pt-BR" dirty="0" smtClean="0"/>
              <a:t>Pode ser feito na forma analógica ou digital.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fr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Medidas de </a:t>
            </a:r>
            <a:r>
              <a:rPr lang="fr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BenchMarks</a:t>
            </a:r>
            <a:endParaRPr lang="fr-C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1115616" y="2492896"/>
            <a:ext cx="4860032" cy="4104801"/>
            <a:chOff x="928936" y="1513889"/>
            <a:chExt cx="4860032" cy="4104801"/>
          </a:xfrm>
        </p:grpSpPr>
        <p:sp>
          <p:nvSpPr>
            <p:cNvPr id="22" name="Retângulo 21"/>
            <p:cNvSpPr/>
            <p:nvPr/>
          </p:nvSpPr>
          <p:spPr>
            <a:xfrm>
              <a:off x="928936" y="1513889"/>
              <a:ext cx="39036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Esta</a:t>
              </a:r>
              <a:r>
                <a:rPr lang="en-US" dirty="0" smtClean="0"/>
                <a:t> </a:t>
              </a:r>
              <a:r>
                <a:rPr lang="en-US" dirty="0" err="1" smtClean="0"/>
                <a:t>abordagem</a:t>
              </a:r>
              <a:r>
                <a:rPr lang="en-US" dirty="0" smtClean="0"/>
                <a:t> tem </a:t>
              </a:r>
              <a:r>
                <a:rPr lang="en-US" dirty="0" err="1" smtClean="0"/>
                <a:t>prós</a:t>
              </a:r>
              <a:r>
                <a:rPr lang="en-US" dirty="0" smtClean="0"/>
                <a:t> e contras</a:t>
              </a:r>
              <a:endParaRPr lang="pt-BR" b="1" dirty="0"/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928936" y="2068278"/>
              <a:ext cx="44871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pt-PT" dirty="0" smtClean="0"/>
                <a:t>Aplicações </a:t>
              </a:r>
              <a:r>
                <a:rPr lang="pt-PT" dirty="0"/>
                <a:t>tendem a ser mal </a:t>
              </a:r>
              <a:r>
                <a:rPr lang="pt-PT" dirty="0" smtClean="0"/>
                <a:t>definidas</a:t>
              </a:r>
              <a:endParaRPr lang="pt-BR" dirty="0"/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928936" y="2437610"/>
              <a:ext cx="39100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pt-BR" dirty="0" smtClean="0"/>
                <a:t>Requer otimizações feitas a mão:</a:t>
              </a:r>
              <a:endParaRPr lang="pt-BR" dirty="0"/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1216968" y="2779288"/>
              <a:ext cx="37112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dirty="0" smtClean="0"/>
                <a:t>Caro, demorado para implementar</a:t>
              </a:r>
              <a:endParaRPr lang="pt-BR" dirty="0"/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928936" y="3290917"/>
              <a:ext cx="46410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pt-PT" dirty="0"/>
                <a:t>M</a:t>
              </a:r>
              <a:r>
                <a:rPr lang="pt-PT" dirty="0" smtClean="0"/>
                <a:t>edida </a:t>
              </a:r>
              <a:r>
                <a:rPr lang="pt-PT" dirty="0"/>
                <a:t>do sistema, </a:t>
              </a:r>
              <a:r>
                <a:rPr lang="pt-PT" dirty="0" smtClean="0"/>
                <a:t>não do processador:</a:t>
              </a:r>
              <a:endParaRPr lang="pt-BR" dirty="0"/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1272105" y="3660249"/>
              <a:ext cx="41472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 smtClean="0"/>
                <a:t>As vezes isso pode ser uma vantagem</a:t>
              </a:r>
              <a:endParaRPr lang="pt-BR" dirty="0"/>
            </a:p>
          </p:txBody>
        </p:sp>
        <p:sp>
          <p:nvSpPr>
            <p:cNvPr id="28" name="Retângulo 27"/>
            <p:cNvSpPr/>
            <p:nvPr/>
          </p:nvSpPr>
          <p:spPr>
            <a:xfrm>
              <a:off x="933830" y="4326028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pt-PT" dirty="0" smtClean="0"/>
                <a:t>Resultados </a:t>
              </a:r>
              <a:r>
                <a:rPr lang="pt-PT" dirty="0"/>
                <a:t>úteis apenas para aplicação específica (ou </a:t>
              </a:r>
              <a:r>
                <a:rPr lang="pt-PT" dirty="0" smtClean="0"/>
                <a:t>similar):</a:t>
              </a:r>
              <a:endParaRPr lang="pt-BR" dirty="0"/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1216968" y="4972359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pt-PT" dirty="0"/>
                <a:t>M</a:t>
              </a:r>
              <a:r>
                <a:rPr lang="pt-PT" dirty="0" smtClean="0"/>
                <a:t>as </a:t>
              </a:r>
              <a:r>
                <a:rPr lang="pt-PT" dirty="0"/>
                <a:t>se os resultados </a:t>
              </a:r>
              <a:r>
                <a:rPr lang="pt-PT" dirty="0" smtClean="0"/>
                <a:t>são avaliados </a:t>
              </a:r>
              <a:r>
                <a:rPr lang="pt-PT" dirty="0"/>
                <a:t>para sua aplicação, não </a:t>
              </a:r>
              <a:r>
                <a:rPr lang="pt-PT" dirty="0" smtClean="0"/>
                <a:t>será uma </a:t>
              </a:r>
              <a:r>
                <a:rPr lang="pt-PT" dirty="0"/>
                <a:t>desvantagem</a:t>
              </a:r>
              <a:endParaRPr lang="pt-BR" dirty="0"/>
            </a:p>
          </p:txBody>
        </p:sp>
      </p:grpSp>
      <p:sp>
        <p:nvSpPr>
          <p:cNvPr id="31" name="Retângulo 30"/>
          <p:cNvSpPr/>
          <p:nvPr/>
        </p:nvSpPr>
        <p:spPr>
          <a:xfrm>
            <a:off x="251520" y="1844824"/>
            <a:ext cx="468378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b="1" dirty="0" smtClean="0">
                <a:solidFill>
                  <a:sysClr val="windowText" lastClr="000000"/>
                </a:solidFill>
              </a:rPr>
              <a:t>Aplicações Completas para Benchmarks de DSP</a:t>
            </a:r>
            <a:endParaRPr lang="pt-BR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fr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Medidas de BenchMark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251520" y="1844824"/>
            <a:ext cx="304570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b="1" dirty="0" err="1" smtClean="0">
                <a:solidFill>
                  <a:sysClr val="windowText" lastClr="000000"/>
                </a:solidFill>
              </a:rPr>
              <a:t>Algorithm</a:t>
            </a:r>
            <a:r>
              <a:rPr lang="pt-BR" b="1" dirty="0" smtClean="0">
                <a:solidFill>
                  <a:sysClr val="windowText" lastClr="000000"/>
                </a:solidFill>
              </a:rPr>
              <a:t> </a:t>
            </a:r>
            <a:r>
              <a:rPr lang="pt-BR" b="1" dirty="0" err="1" smtClean="0">
                <a:solidFill>
                  <a:sysClr val="windowText" lastClr="000000"/>
                </a:solidFill>
              </a:rPr>
              <a:t>Kernel</a:t>
            </a:r>
            <a:r>
              <a:rPr lang="pt-BR" b="1" dirty="0" smtClean="0">
                <a:solidFill>
                  <a:sysClr val="windowText" lastClr="000000"/>
                </a:solidFill>
              </a:rPr>
              <a:t> </a:t>
            </a:r>
            <a:r>
              <a:rPr lang="pt-BR" b="1" dirty="0" err="1" smtClean="0">
                <a:solidFill>
                  <a:sysClr val="windowText" lastClr="000000"/>
                </a:solidFill>
              </a:rPr>
              <a:t>BenchMarks</a:t>
            </a:r>
            <a:endParaRPr lang="pt-BR" b="1" dirty="0">
              <a:solidFill>
                <a:sysClr val="windowText" lastClr="00000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251520" y="2564904"/>
            <a:ext cx="7276384" cy="3302697"/>
            <a:chOff x="535976" y="2276872"/>
            <a:chExt cx="7276384" cy="3302697"/>
          </a:xfrm>
        </p:grpSpPr>
        <p:sp>
          <p:nvSpPr>
            <p:cNvPr id="14" name="Retângulo 13"/>
            <p:cNvSpPr/>
            <p:nvPr/>
          </p:nvSpPr>
          <p:spPr>
            <a:xfrm>
              <a:off x="535976" y="2276872"/>
              <a:ext cx="72763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pt-PT" dirty="0" smtClean="0"/>
                <a:t>O </a:t>
              </a:r>
              <a:r>
                <a:rPr lang="pt-PT" dirty="0"/>
                <a:t>Benchmarks BDTI são baseados </a:t>
              </a:r>
              <a:r>
                <a:rPr lang="pt-PT" dirty="0" smtClean="0"/>
                <a:t>em algoritmos de kernel de </a:t>
              </a:r>
              <a:r>
                <a:rPr lang="pt-PT" dirty="0"/>
                <a:t>DSP</a:t>
              </a:r>
              <a:endParaRPr lang="pt-BR" dirty="0"/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755576" y="2887845"/>
              <a:ext cx="65527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PT" dirty="0" smtClean="0"/>
                <a:t>-as </a:t>
              </a:r>
              <a:r>
                <a:rPr lang="pt-PT" dirty="0"/>
                <a:t>partes </a:t>
              </a:r>
              <a:r>
                <a:rPr lang="pt-PT" dirty="0" smtClean="0"/>
                <a:t>mais comutativas e  intensivas das </a:t>
              </a:r>
              <a:r>
                <a:rPr lang="pt-PT" dirty="0"/>
                <a:t>aplicações de DSP</a:t>
              </a:r>
              <a:endParaRPr lang="pt-BR" dirty="0"/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755576" y="3584671"/>
              <a:ext cx="49685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PT" dirty="0" smtClean="0"/>
                <a:t>-Os </a:t>
              </a:r>
              <a:r>
                <a:rPr lang="pt-PT" dirty="0"/>
                <a:t>exemplos incluem FFTs, filtros IIR, e decodificadores Viterbi</a:t>
              </a:r>
              <a:endParaRPr lang="pt-BR" dirty="0"/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621576" y="4656239"/>
              <a:ext cx="546259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pt-PT" dirty="0" smtClean="0"/>
                <a:t>Os resultados de benchmark são </a:t>
              </a:r>
              <a:r>
                <a:rPr lang="pt-PT" dirty="0"/>
                <a:t>usados ​​com perfis de aplicação para prever o desempenho </a:t>
              </a:r>
              <a:r>
                <a:rPr lang="pt-PT" dirty="0" smtClean="0"/>
                <a:t>geral.</a:t>
              </a:r>
              <a:endParaRPr lang="pt-BR" dirty="0"/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57005"/>
            <a:ext cx="3076203" cy="299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760" y="2924944"/>
            <a:ext cx="889248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Mercado de DSPs e as aplicações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4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História do Mercado</a:t>
            </a:r>
            <a:endParaRPr kumimoji="0" lang="fr-CA" sz="4400" b="0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Espaço Reservado para Conteúdo 3"/>
          <p:cNvSpPr>
            <a:spLocks noGrp="1"/>
          </p:cNvSpPr>
          <p:nvPr>
            <p:ph idx="1"/>
          </p:nvPr>
        </p:nvSpPr>
        <p:spPr>
          <a:xfrm>
            <a:off x="395536" y="1988840"/>
            <a:ext cx="8352928" cy="4464496"/>
          </a:xfrm>
        </p:spPr>
        <p:txBody>
          <a:bodyPr/>
          <a:lstStyle/>
          <a:p>
            <a:r>
              <a:rPr lang="pt-BR" sz="2800" dirty="0" smtClean="0"/>
              <a:t>Intel e AMI</a:t>
            </a:r>
          </a:p>
          <a:p>
            <a:pPr lvl="1"/>
            <a:r>
              <a:rPr lang="pt-BR" sz="1800" dirty="0" smtClean="0"/>
              <a:t>No final dos anos 1970 apresentaram dispositivos para processar sinais, porém não obtiveram muito êxito comercial.</a:t>
            </a:r>
            <a:endParaRPr lang="pt-BR" dirty="0" smtClean="0"/>
          </a:p>
          <a:p>
            <a:r>
              <a:rPr lang="pt-BR" sz="2800" dirty="0" smtClean="0"/>
              <a:t>Bell </a:t>
            </a:r>
            <a:r>
              <a:rPr lang="pt-BR" sz="2800" dirty="0" err="1" smtClean="0"/>
              <a:t>Labs</a:t>
            </a:r>
            <a:endParaRPr lang="pt-BR" sz="2800" dirty="0" smtClean="0"/>
          </a:p>
          <a:p>
            <a:pPr lvl="1"/>
            <a:r>
              <a:rPr lang="pt-BR" sz="1800" dirty="0" smtClean="0"/>
              <a:t>Em 1979 os laboratórios Bell apresentaram o primeiro chip para processar digitalmente sinais, o microprocessador Mac 4.</a:t>
            </a:r>
          </a:p>
          <a:p>
            <a:r>
              <a:rPr lang="pt-BR" sz="2800" dirty="0" smtClean="0"/>
              <a:t>AT&amp;T e NEC</a:t>
            </a:r>
          </a:p>
          <a:p>
            <a:pPr lvl="1"/>
            <a:r>
              <a:rPr lang="pt-BR" sz="1800" dirty="0" smtClean="0"/>
              <a:t>Em 1980 os primeiros </a:t>
            </a:r>
            <a:r>
              <a:rPr lang="pt-BR" sz="1800" dirty="0" err="1" smtClean="0"/>
              <a:t>DSPs</a:t>
            </a:r>
            <a:r>
              <a:rPr lang="pt-BR" sz="1800" dirty="0" smtClean="0"/>
              <a:t> completos e funcionando, o NEC µPD7720 e o AT&amp;T DSP1.</a:t>
            </a:r>
          </a:p>
          <a:p>
            <a:pPr lvl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4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História do Mercado</a:t>
            </a:r>
            <a:endParaRPr kumimoji="0" lang="fr-CA" sz="4400" b="0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ço Reservado para Conteúdo 3"/>
          <p:cNvSpPr>
            <a:spLocks noGrp="1"/>
          </p:cNvSpPr>
          <p:nvPr>
            <p:ph idx="1"/>
          </p:nvPr>
        </p:nvSpPr>
        <p:spPr>
          <a:xfrm>
            <a:off x="395536" y="1988840"/>
            <a:ext cx="8352928" cy="4464496"/>
          </a:xfrm>
        </p:spPr>
        <p:txBody>
          <a:bodyPr/>
          <a:lstStyle/>
          <a:p>
            <a:r>
              <a:rPr lang="pt-BR" sz="2800" dirty="0" smtClean="0"/>
              <a:t>Texas </a:t>
            </a:r>
            <a:r>
              <a:rPr lang="pt-BR" sz="2800" dirty="0" err="1" smtClean="0"/>
              <a:t>Instruments</a:t>
            </a:r>
            <a:endParaRPr lang="pt-BR" sz="2800" dirty="0" smtClean="0"/>
          </a:p>
          <a:p>
            <a:pPr lvl="1"/>
            <a:r>
              <a:rPr lang="pt-BR" sz="1800" dirty="0" smtClean="0"/>
              <a:t>O TMS32010 apresentado em 1983, provou ser um grande sucesso e a TI é agora a líder do mercado de </a:t>
            </a:r>
            <a:r>
              <a:rPr lang="pt-BR" sz="1800" dirty="0" err="1" smtClean="0"/>
              <a:t>DSPs</a:t>
            </a:r>
            <a:r>
              <a:rPr lang="pt-BR" sz="1800" dirty="0" smtClean="0"/>
              <a:t> de uso geral.</a:t>
            </a:r>
            <a:endParaRPr lang="pt-BR" sz="2800" dirty="0" smtClean="0"/>
          </a:p>
          <a:p>
            <a:r>
              <a:rPr lang="pt-BR" sz="2800" dirty="0" smtClean="0"/>
              <a:t>Motorola</a:t>
            </a:r>
          </a:p>
          <a:p>
            <a:pPr lvl="1"/>
            <a:r>
              <a:rPr lang="pt-BR" sz="1800" dirty="0" smtClean="0"/>
              <a:t>Outro grande projeto bem-sucedido foi o do Motorola 56000, mas esta não obteve sucesso com os dispositivos que se seguiram, não sendo mais líder no mercado.</a:t>
            </a:r>
          </a:p>
          <a:p>
            <a:r>
              <a:rPr lang="pt-BR" sz="2800" dirty="0" smtClean="0"/>
              <a:t>Altera </a:t>
            </a:r>
            <a:r>
              <a:rPr lang="pt-BR" sz="2800" dirty="0" err="1" smtClean="0"/>
              <a:t>Devices</a:t>
            </a:r>
            <a:endParaRPr lang="pt-BR" sz="2800" dirty="0" smtClean="0"/>
          </a:p>
          <a:p>
            <a:pPr lvl="1"/>
            <a:r>
              <a:rPr lang="pt-BR" sz="1800" dirty="0" smtClean="0"/>
              <a:t>Grande fabricante de </a:t>
            </a:r>
            <a:r>
              <a:rPr lang="pt-BR" sz="1800" dirty="0" err="1" smtClean="0"/>
              <a:t>DSPs</a:t>
            </a:r>
            <a:r>
              <a:rPr lang="pt-BR" sz="1800" dirty="0" smtClean="0"/>
              <a:t>. Atualmente largamente utilizando-se o DSP EP2S60. 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Mercado</a:t>
            </a:r>
          </a:p>
        </p:txBody>
      </p:sp>
      <p:sp>
        <p:nvSpPr>
          <p:cNvPr id="6" name="Espaço Reservado para Conteúdo 3"/>
          <p:cNvSpPr>
            <a:spLocks noGrp="1"/>
          </p:cNvSpPr>
          <p:nvPr>
            <p:ph idx="1"/>
          </p:nvPr>
        </p:nvSpPr>
        <p:spPr>
          <a:xfrm>
            <a:off x="395536" y="1844824"/>
            <a:ext cx="4536504" cy="72008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pt-BR" dirty="0" smtClean="0"/>
              <a:t>Popularização dos </a:t>
            </a:r>
            <a:r>
              <a:rPr lang="pt-BR" dirty="0" err="1" smtClean="0"/>
              <a:t>DSPs</a:t>
            </a:r>
            <a:endParaRPr lang="pt-BR" dirty="0"/>
          </a:p>
        </p:txBody>
      </p:sp>
      <p:pic>
        <p:nvPicPr>
          <p:cNvPr id="7" name="Picture 2" descr="D:\Desktop\Seminário STR\CRUSH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3984" y="3645024"/>
            <a:ext cx="4700016" cy="3151632"/>
          </a:xfrm>
          <a:prstGeom prst="rect">
            <a:avLst/>
          </a:prstGeom>
          <a:noFill/>
        </p:spPr>
      </p:pic>
      <p:pic>
        <p:nvPicPr>
          <p:cNvPr id="9" name="Picture 3" descr="D:\Desktop\Seminário STR\Popularizaçã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508" y="2636912"/>
            <a:ext cx="4381500" cy="2545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Mercado</a:t>
            </a:r>
          </a:p>
        </p:txBody>
      </p:sp>
      <p:pic>
        <p:nvPicPr>
          <p:cNvPr id="10" name="Picture 2" descr="D:\Desktop\Seminário STR\F_28_1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924944"/>
            <a:ext cx="7840870" cy="3528392"/>
          </a:xfrm>
          <a:prstGeom prst="rect">
            <a:avLst/>
          </a:prstGeom>
          <a:noFill/>
        </p:spPr>
      </p:pic>
      <p:sp>
        <p:nvSpPr>
          <p:cNvPr id="12" name="Espaço Reservado para Conteúdo 3"/>
          <p:cNvSpPr>
            <a:spLocks noGrp="1"/>
          </p:cNvSpPr>
          <p:nvPr>
            <p:ph idx="1"/>
          </p:nvPr>
        </p:nvSpPr>
        <p:spPr>
          <a:xfrm>
            <a:off x="395536" y="1988840"/>
            <a:ext cx="6336704" cy="72008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pt-BR" dirty="0" smtClean="0"/>
              <a:t>Crescimento do mercado de DSP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fr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Mercado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9781" y="2564904"/>
            <a:ext cx="375421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36912"/>
            <a:ext cx="509366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683568" y="1916832"/>
            <a:ext cx="22322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Principais Empresas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796136" y="1916832"/>
            <a:ext cx="22322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Modelos Fabricados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fr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Mercado</a:t>
            </a:r>
          </a:p>
        </p:txBody>
      </p:sp>
      <p:pic>
        <p:nvPicPr>
          <p:cNvPr id="7" name="Picture 3" descr="D:\Desktop\Seminário STR\Indúst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564904"/>
            <a:ext cx="7667626" cy="3810000"/>
          </a:xfrm>
          <a:prstGeom prst="rect">
            <a:avLst/>
          </a:prstGeom>
          <a:noFill/>
        </p:spPr>
      </p:pic>
      <p:sp>
        <p:nvSpPr>
          <p:cNvPr id="8" name="Espaço Reservado para Conteúdo 3"/>
          <p:cNvSpPr>
            <a:spLocks noGrp="1"/>
          </p:cNvSpPr>
          <p:nvPr>
            <p:ph idx="1"/>
          </p:nvPr>
        </p:nvSpPr>
        <p:spPr>
          <a:xfrm>
            <a:off x="323528" y="1772816"/>
            <a:ext cx="5544616" cy="72008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pt-BR" dirty="0" smtClean="0"/>
              <a:t>Perfis das principais empresas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fr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Mercado</a:t>
            </a:r>
          </a:p>
        </p:txBody>
      </p:sp>
      <p:pic>
        <p:nvPicPr>
          <p:cNvPr id="5" name="Picture 2" descr="D:\Desktop\Seminário STR\Mi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420888"/>
            <a:ext cx="6838950" cy="4210050"/>
          </a:xfrm>
          <a:prstGeom prst="rect">
            <a:avLst/>
          </a:prstGeom>
          <a:noFill/>
        </p:spPr>
      </p:pic>
      <p:sp>
        <p:nvSpPr>
          <p:cNvPr id="9" name="Espaço Reservado para Conteúdo 3"/>
          <p:cNvSpPr>
            <a:spLocks noGrp="1"/>
          </p:cNvSpPr>
          <p:nvPr>
            <p:ph idx="1"/>
          </p:nvPr>
        </p:nvSpPr>
        <p:spPr>
          <a:xfrm>
            <a:off x="395536" y="1916832"/>
            <a:ext cx="5544616" cy="6480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pt-BR" dirty="0" err="1" smtClean="0"/>
              <a:t>Current</a:t>
            </a:r>
            <a:r>
              <a:rPr lang="pt-BR" dirty="0" smtClean="0"/>
              <a:t> </a:t>
            </a:r>
            <a:r>
              <a:rPr lang="pt-BR" dirty="0" err="1" smtClean="0"/>
              <a:t>Vendor</a:t>
            </a:r>
            <a:r>
              <a:rPr lang="pt-BR" dirty="0" smtClean="0"/>
              <a:t> </a:t>
            </a:r>
            <a:r>
              <a:rPr lang="pt-BR" dirty="0" err="1" smtClean="0"/>
              <a:t>Product</a:t>
            </a:r>
            <a:r>
              <a:rPr lang="pt-BR" dirty="0" smtClean="0"/>
              <a:t> Mix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8362"/>
          </a:xfrm>
        </p:spPr>
        <p:txBody>
          <a:bodyPr/>
          <a:lstStyle/>
          <a:p>
            <a:pPr algn="l"/>
            <a:r>
              <a:rPr lang="fr-C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Porque Processamento Digital?</a:t>
            </a:r>
          </a:p>
        </p:txBody>
      </p:sp>
      <p:sp>
        <p:nvSpPr>
          <p:cNvPr id="6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O processamento analógico de sinais é feito através do uso de componentes analógicos:</a:t>
            </a:r>
          </a:p>
          <a:p>
            <a:pPr marL="1314450" lvl="2" indent="-514350"/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</a:rPr>
              <a:t>Resistores</a:t>
            </a:r>
          </a:p>
          <a:p>
            <a:pPr marL="1314450" lvl="2" indent="-514350"/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</a:rPr>
              <a:t>Capacitores</a:t>
            </a:r>
          </a:p>
          <a:p>
            <a:pPr marL="1314450" lvl="2" indent="-514350"/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</a:rPr>
              <a:t>Indutores</a:t>
            </a:r>
          </a:p>
          <a:p>
            <a:pPr marL="1771650" lvl="3" indent="-514350"/>
            <a:endParaRPr lang="pt-BR" sz="2400" dirty="0" smtClean="0"/>
          </a:p>
          <a:p>
            <a:pPr marL="514350" indent="-514350"/>
            <a:r>
              <a:rPr lang="pt-BR" dirty="0" smtClean="0"/>
              <a:t>Temperatura, variações de tensão, podem afetar drasticamente a eficiência dos circuitos analógicos.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fr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Mercado</a:t>
            </a:r>
          </a:p>
        </p:txBody>
      </p:sp>
      <p:pic>
        <p:nvPicPr>
          <p:cNvPr id="7" name="Picture 3" descr="D:\Desktop\Seminário STR\Taxa de crescimen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780928"/>
            <a:ext cx="7553326" cy="3409950"/>
          </a:xfrm>
          <a:prstGeom prst="rect">
            <a:avLst/>
          </a:prstGeom>
          <a:noFill/>
        </p:spPr>
      </p:pic>
      <p:sp>
        <p:nvSpPr>
          <p:cNvPr id="8" name="Espaço Reservado para Conteúdo 3"/>
          <p:cNvSpPr>
            <a:spLocks noGrp="1"/>
          </p:cNvSpPr>
          <p:nvPr>
            <p:ph idx="1"/>
          </p:nvPr>
        </p:nvSpPr>
        <p:spPr>
          <a:xfrm>
            <a:off x="395536" y="1988840"/>
            <a:ext cx="7992888" cy="72008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pt-BR" dirty="0" smtClean="0"/>
              <a:t>Processadores DSP: Maior Taxa de Crescimento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fr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Mercado  e Aplicações</a:t>
            </a:r>
          </a:p>
        </p:txBody>
      </p:sp>
      <p:sp>
        <p:nvSpPr>
          <p:cNvPr id="6" name="Espaço Reservado para Conteúdo 3"/>
          <p:cNvSpPr>
            <a:spLocks noGrp="1"/>
          </p:cNvSpPr>
          <p:nvPr>
            <p:ph idx="1"/>
          </p:nvPr>
        </p:nvSpPr>
        <p:spPr>
          <a:xfrm>
            <a:off x="395536" y="1988840"/>
            <a:ext cx="8352928" cy="4320480"/>
          </a:xfrm>
        </p:spPr>
        <p:txBody>
          <a:bodyPr/>
          <a:lstStyle/>
          <a:p>
            <a:r>
              <a:rPr lang="pt-BR" dirty="0" err="1" smtClean="0"/>
              <a:t>Single-processors</a:t>
            </a:r>
            <a:r>
              <a:rPr lang="pt-BR" dirty="0" smtClean="0"/>
              <a:t> (</a:t>
            </a:r>
            <a:r>
              <a:rPr lang="pt-BR" dirty="0" err="1" smtClean="0"/>
              <a:t>MPUs</a:t>
            </a:r>
            <a:r>
              <a:rPr lang="pt-BR" dirty="0" smtClean="0"/>
              <a:t>) e </a:t>
            </a:r>
            <a:r>
              <a:rPr lang="pt-BR" dirty="0" err="1" smtClean="0"/>
              <a:t>DRAMs</a:t>
            </a:r>
            <a:r>
              <a:rPr lang="pt-BR" dirty="0" smtClean="0"/>
              <a:t> dominaram a indústria devido ao mercado dos computadores pessoais.</a:t>
            </a:r>
          </a:p>
          <a:p>
            <a:r>
              <a:rPr lang="pt-BR" dirty="0" err="1" smtClean="0"/>
              <a:t>DSPs</a:t>
            </a:r>
            <a:r>
              <a:rPr lang="pt-BR" dirty="0" smtClean="0"/>
              <a:t> tornaram-se dominantes da principal tecnologia devido ao:</a:t>
            </a:r>
          </a:p>
          <a:p>
            <a:pPr lvl="1"/>
            <a:r>
              <a:rPr lang="pt-BR" dirty="0" smtClean="0"/>
              <a:t>Aumento da necessidade de processar digitalmente sinais analógicos de áudio e vídeo.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fr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Mercado  e Aplicações</a:t>
            </a:r>
          </a:p>
        </p:txBody>
      </p:sp>
      <p:pic>
        <p:nvPicPr>
          <p:cNvPr id="5" name="Picture 2" descr="D:\Desktop\Seminário STR\Mundi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140968"/>
            <a:ext cx="7750969" cy="3378994"/>
          </a:xfrm>
          <a:prstGeom prst="rect">
            <a:avLst/>
          </a:prstGeom>
          <a:noFill/>
        </p:spPr>
      </p:pic>
      <p:sp>
        <p:nvSpPr>
          <p:cNvPr id="7" name="Espaço Reservado para Conteúdo 3"/>
          <p:cNvSpPr>
            <a:spLocks noGrp="1"/>
          </p:cNvSpPr>
          <p:nvPr>
            <p:ph idx="1"/>
          </p:nvPr>
        </p:nvSpPr>
        <p:spPr>
          <a:xfrm>
            <a:off x="395536" y="1916832"/>
            <a:ext cx="3456384" cy="6480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pt-BR" dirty="0" smtClean="0"/>
              <a:t>Mercado Mundial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fr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Mercado  e Aplicações</a:t>
            </a:r>
          </a:p>
        </p:txBody>
      </p:sp>
      <p:sp>
        <p:nvSpPr>
          <p:cNvPr id="7" name="Espaço Reservado para Conteúdo 3"/>
          <p:cNvSpPr>
            <a:spLocks noGrp="1"/>
          </p:cNvSpPr>
          <p:nvPr>
            <p:ph idx="1"/>
          </p:nvPr>
        </p:nvSpPr>
        <p:spPr>
          <a:xfrm>
            <a:off x="395536" y="1916832"/>
            <a:ext cx="3456384" cy="6480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pt-BR" dirty="0" smtClean="0"/>
              <a:t>Mercado Mundial</a:t>
            </a:r>
            <a:endParaRPr lang="pt-BR" dirty="0"/>
          </a:p>
        </p:txBody>
      </p:sp>
      <p:pic>
        <p:nvPicPr>
          <p:cNvPr id="6" name="Picture 2" descr="D:\Desktop\Seminário STR\Mundia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868" y="2780927"/>
            <a:ext cx="8375572" cy="3696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fr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Mercado  e Aplicações</a:t>
            </a:r>
          </a:p>
        </p:txBody>
      </p:sp>
      <p:sp>
        <p:nvSpPr>
          <p:cNvPr id="7" name="Espaço Reservado para Conteúdo 3"/>
          <p:cNvSpPr>
            <a:spLocks noGrp="1"/>
          </p:cNvSpPr>
          <p:nvPr>
            <p:ph idx="1"/>
          </p:nvPr>
        </p:nvSpPr>
        <p:spPr>
          <a:xfrm>
            <a:off x="395536" y="1916832"/>
            <a:ext cx="3456384" cy="6480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pt-BR" dirty="0" smtClean="0"/>
              <a:t>Mercado no Brasil</a:t>
            </a:r>
            <a:endParaRPr lang="pt-BR" dirty="0"/>
          </a:p>
        </p:txBody>
      </p:sp>
      <p:pic>
        <p:nvPicPr>
          <p:cNvPr id="5" name="Picture 2" descr="D:\Desktop\Seminário STR\Bras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823" y="3356992"/>
            <a:ext cx="8869680" cy="1775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fr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Aplicações</a:t>
            </a:r>
          </a:p>
        </p:txBody>
      </p:sp>
      <p:sp>
        <p:nvSpPr>
          <p:cNvPr id="5" name="Espaço Reservado para Conteúdo 3"/>
          <p:cNvSpPr>
            <a:spLocks noGrp="1"/>
          </p:cNvSpPr>
          <p:nvPr>
            <p:ph idx="1"/>
          </p:nvPr>
        </p:nvSpPr>
        <p:spPr>
          <a:xfrm>
            <a:off x="395536" y="1772816"/>
            <a:ext cx="8352928" cy="5256584"/>
          </a:xfrm>
        </p:spPr>
        <p:txBody>
          <a:bodyPr/>
          <a:lstStyle/>
          <a:p>
            <a:r>
              <a:rPr lang="pt-BR" dirty="0" smtClean="0"/>
              <a:t>Principais Aplicações</a:t>
            </a:r>
          </a:p>
          <a:p>
            <a:pPr lvl="1"/>
            <a:r>
              <a:rPr lang="pt-BR" dirty="0" smtClean="0"/>
              <a:t>Telefones celulares</a:t>
            </a:r>
          </a:p>
          <a:p>
            <a:pPr lvl="1"/>
            <a:r>
              <a:rPr lang="pt-BR" dirty="0" smtClean="0"/>
              <a:t>Players de DVD/Home theaters</a:t>
            </a:r>
          </a:p>
          <a:p>
            <a:pPr lvl="1"/>
            <a:r>
              <a:rPr lang="pt-BR" dirty="0" smtClean="0"/>
              <a:t>Veículos híbridos e elétricos (ex: sistema de freio)</a:t>
            </a:r>
          </a:p>
          <a:p>
            <a:pPr lvl="1"/>
            <a:r>
              <a:rPr lang="pt-BR" dirty="0" smtClean="0"/>
              <a:t>Discos rígidos de computadores</a:t>
            </a:r>
          </a:p>
        </p:txBody>
      </p:sp>
      <p:pic>
        <p:nvPicPr>
          <p:cNvPr id="6" name="Picture 2" descr="D:\Desktop\Seminário STR\cellanimsti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509120"/>
            <a:ext cx="5610226" cy="1952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fr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Aplicações</a:t>
            </a:r>
          </a:p>
        </p:txBody>
      </p:sp>
      <p:sp>
        <p:nvSpPr>
          <p:cNvPr id="8" name="Espaço Reservado para Conteúdo 3"/>
          <p:cNvSpPr>
            <a:spLocks noGrp="1"/>
          </p:cNvSpPr>
          <p:nvPr>
            <p:ph idx="1"/>
          </p:nvPr>
        </p:nvSpPr>
        <p:spPr>
          <a:xfrm>
            <a:off x="395536" y="1556792"/>
            <a:ext cx="8352928" cy="5256584"/>
          </a:xfrm>
        </p:spPr>
        <p:txBody>
          <a:bodyPr/>
          <a:lstStyle/>
          <a:p>
            <a:pPr>
              <a:buNone/>
            </a:pPr>
            <a:endParaRPr lang="pt-BR" dirty="0" smtClean="0"/>
          </a:p>
          <a:p>
            <a:pPr lvl="1"/>
            <a:r>
              <a:rPr lang="pt-BR" dirty="0" smtClean="0"/>
              <a:t>Satélites</a:t>
            </a:r>
          </a:p>
          <a:p>
            <a:pPr lvl="1"/>
            <a:r>
              <a:rPr lang="pt-BR" dirty="0" smtClean="0"/>
              <a:t>O “switch” das companhias de telefone</a:t>
            </a:r>
          </a:p>
          <a:p>
            <a:pPr lvl="1"/>
            <a:r>
              <a:rPr lang="pt-BR" dirty="0" smtClean="0"/>
              <a:t>Rádios digitais</a:t>
            </a:r>
          </a:p>
          <a:p>
            <a:pPr lvl="1"/>
            <a:r>
              <a:rPr lang="pt-BR" dirty="0" smtClean="0"/>
              <a:t>Impressoras de alta resolução</a:t>
            </a:r>
          </a:p>
          <a:p>
            <a:pPr lvl="1"/>
            <a:r>
              <a:rPr lang="pt-BR" dirty="0" smtClean="0"/>
              <a:t>Câmeras digitais</a:t>
            </a:r>
          </a:p>
          <a:p>
            <a:pPr lvl="1">
              <a:buNone/>
            </a:pPr>
            <a:endParaRPr lang="pt-BR" dirty="0"/>
          </a:p>
        </p:txBody>
      </p:sp>
      <p:pic>
        <p:nvPicPr>
          <p:cNvPr id="9" name="Picture 3" descr="D:\Desktop\Seminário STR\impresso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221088"/>
            <a:ext cx="3048000" cy="2286000"/>
          </a:xfrm>
          <a:prstGeom prst="rect">
            <a:avLst/>
          </a:prstGeom>
          <a:noFill/>
        </p:spPr>
      </p:pic>
      <p:pic>
        <p:nvPicPr>
          <p:cNvPr id="10" name="Picture 4" descr="D:\Desktop\Seminário STR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916832"/>
            <a:ext cx="1714500" cy="1714500"/>
          </a:xfrm>
          <a:prstGeom prst="rect">
            <a:avLst/>
          </a:prstGeom>
          <a:noFill/>
        </p:spPr>
      </p:pic>
      <p:pic>
        <p:nvPicPr>
          <p:cNvPr id="11" name="Picture 2" descr="D:\Desktop\Seminário STR\images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4653136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fr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Aplicações</a:t>
            </a:r>
          </a:p>
        </p:txBody>
      </p:sp>
      <p:sp>
        <p:nvSpPr>
          <p:cNvPr id="7" name="Espaço Reservado para Conteúdo 3"/>
          <p:cNvSpPr>
            <a:spLocks noGrp="1"/>
          </p:cNvSpPr>
          <p:nvPr>
            <p:ph idx="1"/>
          </p:nvPr>
        </p:nvSpPr>
        <p:spPr>
          <a:xfrm>
            <a:off x="395536" y="1556792"/>
            <a:ext cx="8352928" cy="5256584"/>
          </a:xfrm>
        </p:spPr>
        <p:txBody>
          <a:bodyPr/>
          <a:lstStyle/>
          <a:p>
            <a:pPr>
              <a:buNone/>
            </a:pPr>
            <a:endParaRPr lang="pt-BR" dirty="0" smtClean="0"/>
          </a:p>
          <a:p>
            <a:pPr lvl="1"/>
            <a:r>
              <a:rPr lang="pt-BR" dirty="0" smtClean="0"/>
              <a:t>Equipamentos de imagens médicas</a:t>
            </a:r>
          </a:p>
          <a:p>
            <a:pPr lvl="1"/>
            <a:r>
              <a:rPr lang="pt-BR" dirty="0" smtClean="0"/>
              <a:t>Inversores solares e turbinas eólicas</a:t>
            </a:r>
          </a:p>
          <a:p>
            <a:pPr lvl="1"/>
            <a:r>
              <a:rPr lang="pt-BR" dirty="0" smtClean="0"/>
              <a:t>Vídeo de sistemas de segurança</a:t>
            </a:r>
          </a:p>
          <a:p>
            <a:pPr lvl="1"/>
            <a:r>
              <a:rPr lang="pt-BR" dirty="0" smtClean="0"/>
              <a:t>Eletrodomésticos</a:t>
            </a:r>
          </a:p>
          <a:p>
            <a:pPr lvl="1"/>
            <a:r>
              <a:rPr lang="pt-BR" dirty="0" smtClean="0"/>
              <a:t>Entretenimento/Áudio</a:t>
            </a:r>
          </a:p>
          <a:p>
            <a:pPr lvl="2"/>
            <a:r>
              <a:rPr lang="pt-BR" sz="1400" dirty="0" smtClean="0"/>
              <a:t>Equalização</a:t>
            </a:r>
          </a:p>
          <a:p>
            <a:pPr lvl="2"/>
            <a:r>
              <a:rPr lang="pt-BR" sz="1400" dirty="0" smtClean="0"/>
              <a:t>Decodificação MP3</a:t>
            </a:r>
          </a:p>
          <a:p>
            <a:pPr lvl="2"/>
            <a:r>
              <a:rPr lang="pt-BR" sz="1400" dirty="0" smtClean="0"/>
              <a:t>Simulação de instrumentos</a:t>
            </a:r>
          </a:p>
          <a:p>
            <a:pPr lvl="2"/>
            <a:r>
              <a:rPr lang="pt-BR" sz="1400" dirty="0" smtClean="0"/>
              <a:t>Karaokê</a:t>
            </a:r>
          </a:p>
          <a:p>
            <a:pPr lvl="2"/>
            <a:r>
              <a:rPr lang="pt-BR" sz="1400" dirty="0" smtClean="0"/>
              <a:t>Metalização da voz</a:t>
            </a:r>
          </a:p>
          <a:p>
            <a:pPr lvl="2"/>
            <a:r>
              <a:rPr lang="pt-BR" sz="1400" dirty="0" smtClean="0"/>
              <a:t>Efeitos de áudio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fr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Aplicações</a:t>
            </a:r>
          </a:p>
        </p:txBody>
      </p:sp>
      <p:sp>
        <p:nvSpPr>
          <p:cNvPr id="5" name="Espaço Reservado para Conteúdo 3"/>
          <p:cNvSpPr>
            <a:spLocks noGrp="1"/>
          </p:cNvSpPr>
          <p:nvPr>
            <p:ph idx="1"/>
          </p:nvPr>
        </p:nvSpPr>
        <p:spPr>
          <a:xfrm>
            <a:off x="395536" y="1556792"/>
            <a:ext cx="8352928" cy="5040560"/>
          </a:xfrm>
        </p:spPr>
        <p:txBody>
          <a:bodyPr/>
          <a:lstStyle/>
          <a:p>
            <a:r>
              <a:rPr lang="pt-BR" dirty="0" smtClean="0"/>
              <a:t>Aplicações Emergentes</a:t>
            </a:r>
          </a:p>
          <a:p>
            <a:pPr lvl="1"/>
            <a:r>
              <a:rPr lang="pt-BR" dirty="0" smtClean="0"/>
              <a:t>Telefonia via Internet: </a:t>
            </a:r>
            <a:r>
              <a:rPr lang="pt-BR" dirty="0" err="1" smtClean="0"/>
              <a:t>VoIP</a:t>
            </a:r>
            <a:endParaRPr lang="pt-BR" dirty="0" smtClean="0"/>
          </a:p>
          <a:p>
            <a:pPr lvl="1"/>
            <a:r>
              <a:rPr lang="pt-BR" dirty="0" smtClean="0"/>
              <a:t>Mercado ADSL</a:t>
            </a:r>
          </a:p>
          <a:p>
            <a:pPr lvl="1"/>
            <a:r>
              <a:rPr lang="pt-BR" dirty="0" smtClean="0"/>
              <a:t>TVs digitais</a:t>
            </a:r>
          </a:p>
        </p:txBody>
      </p:sp>
      <p:pic>
        <p:nvPicPr>
          <p:cNvPr id="6" name="Picture 3" descr="D:\Desktop\Seminário STR\vo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916834"/>
            <a:ext cx="2232660" cy="2491740"/>
          </a:xfrm>
          <a:prstGeom prst="rect">
            <a:avLst/>
          </a:prstGeom>
          <a:noFill/>
        </p:spPr>
      </p:pic>
      <p:pic>
        <p:nvPicPr>
          <p:cNvPr id="8" name="Picture 2" descr="D:\Desktop\Seminário STR\Conversã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437112"/>
            <a:ext cx="7191375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fr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Novas tendências</a:t>
            </a:r>
          </a:p>
        </p:txBody>
      </p:sp>
      <p:sp>
        <p:nvSpPr>
          <p:cNvPr id="7" name="Espaço Reservado para Conteúdo 3"/>
          <p:cNvSpPr>
            <a:spLocks noGrp="1"/>
          </p:cNvSpPr>
          <p:nvPr>
            <p:ph idx="1"/>
          </p:nvPr>
        </p:nvSpPr>
        <p:spPr>
          <a:xfrm>
            <a:off x="395536" y="1844824"/>
            <a:ext cx="8208912" cy="4392488"/>
          </a:xfrm>
        </p:spPr>
        <p:txBody>
          <a:bodyPr/>
          <a:lstStyle/>
          <a:p>
            <a:r>
              <a:rPr lang="pt-BR" dirty="0" smtClean="0"/>
              <a:t>Integração com</a:t>
            </a:r>
          </a:p>
          <a:p>
            <a:pPr lvl="1"/>
            <a:r>
              <a:rPr lang="pt-BR" dirty="0" smtClean="0"/>
              <a:t>Microcontroladores</a:t>
            </a:r>
          </a:p>
          <a:p>
            <a:pPr lvl="1"/>
            <a:r>
              <a:rPr lang="pt-BR" dirty="0" smtClean="0"/>
              <a:t>Coprocessadores</a:t>
            </a:r>
          </a:p>
          <a:p>
            <a:r>
              <a:rPr lang="pt-BR" dirty="0" smtClean="0"/>
              <a:t>Técnicas de economia de energia</a:t>
            </a:r>
          </a:p>
          <a:p>
            <a:pPr lvl="1"/>
            <a:r>
              <a:rPr lang="pt-BR" dirty="0" smtClean="0"/>
              <a:t>Exemplo: TI C54x</a:t>
            </a:r>
          </a:p>
          <a:p>
            <a:r>
              <a:rPr lang="pt-BR" dirty="0" smtClean="0"/>
              <a:t>Melhores formas de programação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8362"/>
          </a:xfrm>
        </p:spPr>
        <p:txBody>
          <a:bodyPr/>
          <a:lstStyle/>
          <a:p>
            <a:pPr algn="l"/>
            <a:r>
              <a:rPr lang="fr-C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Porque Processamento Digital?</a:t>
            </a:r>
          </a:p>
        </p:txBody>
      </p:sp>
      <p:sp>
        <p:nvSpPr>
          <p:cNvPr id="7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Atualmente existem técnicas poderosas de processamento digital de sinais.</a:t>
            </a:r>
          </a:p>
          <a:p>
            <a:pPr marL="514350" indent="-514350"/>
            <a:r>
              <a:rPr lang="pt-BR" dirty="0" smtClean="0"/>
              <a:t>Exemplos:</a:t>
            </a:r>
          </a:p>
          <a:p>
            <a:pPr marL="1314450" lvl="2" indent="-514350"/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</a:rPr>
              <a:t>Filtros FIR com fase linear</a:t>
            </a:r>
          </a:p>
          <a:p>
            <a:pPr marL="1314450" lvl="2" indent="-514350"/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</a:rPr>
              <a:t>Filtros Adaptativos</a:t>
            </a:r>
          </a:p>
          <a:p>
            <a:pPr marL="1314450" lvl="2" indent="-514350"/>
            <a:endParaRPr lang="pt-BR" dirty="0" smtClean="0"/>
          </a:p>
          <a:p>
            <a:pPr marL="1314450" lvl="2" indent="-514350">
              <a:buNone/>
            </a:pPr>
            <a:endParaRPr lang="pt-BR" dirty="0" smtClean="0"/>
          </a:p>
        </p:txBody>
      </p:sp>
      <p:pic>
        <p:nvPicPr>
          <p:cNvPr id="8" name="Picture 2" descr="D:\Documentos\Tiago\CIn\Eletivas\2011.2\Tempo Real\Seminário\exemplo_tecnicas_ds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437112"/>
            <a:ext cx="7776864" cy="2102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760" y="2924944"/>
            <a:ext cx="889248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5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Conclusões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fr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Conclusão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475656" y="3717032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Uso de </a:t>
            </a:r>
            <a:r>
              <a:rPr lang="pt-BR" dirty="0" err="1" smtClean="0"/>
              <a:t>DSPs</a:t>
            </a:r>
            <a:r>
              <a:rPr lang="pt-BR" dirty="0" smtClean="0"/>
              <a:t> ao invés dos demais hardwares garante  uma maior velocidade, </a:t>
            </a:r>
            <a:r>
              <a:rPr lang="pt-BR" dirty="0" err="1" smtClean="0"/>
              <a:t>troughput</a:t>
            </a:r>
            <a:r>
              <a:rPr lang="pt-BR" dirty="0" smtClean="0"/>
              <a:t> e capacidade de processamento;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547664" y="4797152"/>
            <a:ext cx="6552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Possuem diversas aplicações em áreas como medicina, telecomunicações, transporte, processamento de imagens.</a:t>
            </a:r>
          </a:p>
          <a:p>
            <a:r>
              <a:rPr lang="pt-BR" dirty="0" smtClean="0"/>
              <a:t>O surgimento de mais aplicações que possuem restrições de tempo aumentam a procura pelo uso de </a:t>
            </a:r>
            <a:r>
              <a:rPr lang="pt-BR" dirty="0" err="1" smtClean="0"/>
              <a:t>DSPs</a:t>
            </a:r>
            <a:r>
              <a:rPr lang="pt-BR" dirty="0" smtClean="0"/>
              <a:t> e por isso seu mercado está em ascensão;  </a:t>
            </a:r>
            <a:endParaRPr lang="pt-BR" dirty="0"/>
          </a:p>
        </p:txBody>
      </p:sp>
      <p:sp>
        <p:nvSpPr>
          <p:cNvPr id="5" name="Seta para a direita 4"/>
          <p:cNvSpPr/>
          <p:nvPr/>
        </p:nvSpPr>
        <p:spPr>
          <a:xfrm>
            <a:off x="395536" y="3645024"/>
            <a:ext cx="1008112" cy="432048"/>
          </a:xfrm>
          <a:prstGeom prst="right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395536" y="4797152"/>
            <a:ext cx="1008112" cy="432048"/>
          </a:xfrm>
          <a:prstGeom prst="right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547664" y="2060848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Alta </a:t>
            </a:r>
            <a:r>
              <a:rPr lang="pt-BR" dirty="0" err="1" smtClean="0"/>
              <a:t>programabilidade</a:t>
            </a:r>
            <a:r>
              <a:rPr lang="pt-BR" dirty="0" smtClean="0"/>
              <a:t>, imunidade a ruído, flexibilidade e técnicas avançadas como os filtros adaptativos tornaram o processamento digital de sinais ambientes promissores para a implementação de aplicações complexas;</a:t>
            </a:r>
            <a:endParaRPr lang="pt-BR" dirty="0"/>
          </a:p>
        </p:txBody>
      </p:sp>
      <p:sp>
        <p:nvSpPr>
          <p:cNvPr id="8" name="Seta para a direita 7"/>
          <p:cNvSpPr/>
          <p:nvPr/>
        </p:nvSpPr>
        <p:spPr>
          <a:xfrm>
            <a:off x="467544" y="2060848"/>
            <a:ext cx="1008112" cy="432048"/>
          </a:xfrm>
          <a:prstGeom prst="right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760" y="2924944"/>
            <a:ext cx="889248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5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¿¿¿¿¿Dúvidas?????</a:t>
            </a:r>
            <a:endParaRPr lang="fr-CA" sz="5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760" y="2924944"/>
            <a:ext cx="889248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5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Agradecemos a atenção!</a:t>
            </a:r>
            <a:endParaRPr lang="fr-CA" sz="5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8362"/>
          </a:xfrm>
        </p:spPr>
        <p:txBody>
          <a:bodyPr/>
          <a:lstStyle/>
          <a:p>
            <a:pPr algn="l"/>
            <a:r>
              <a:rPr lang="fr-C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Porque Processamento Digital?</a:t>
            </a:r>
          </a:p>
        </p:txBody>
      </p:sp>
      <p:sp>
        <p:nvSpPr>
          <p:cNvPr id="6" name="Espaço Reservado para Conteúdo 3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 marL="514350" indent="-514350"/>
            <a:r>
              <a:rPr lang="pt-BR" dirty="0" smtClean="0"/>
              <a:t>Flexibilidade de programação</a:t>
            </a:r>
          </a:p>
          <a:p>
            <a:pPr marL="514350" indent="-514350"/>
            <a:r>
              <a:rPr lang="pt-BR" dirty="0" smtClean="0"/>
              <a:t>Estabilidade</a:t>
            </a:r>
          </a:p>
          <a:p>
            <a:pPr marL="514350" indent="-514350"/>
            <a:r>
              <a:rPr lang="pt-BR" dirty="0" smtClean="0"/>
              <a:t>Redução de Custos</a:t>
            </a:r>
          </a:p>
          <a:p>
            <a:pPr marL="514350" indent="-514350"/>
            <a:r>
              <a:rPr lang="pt-BR" dirty="0" smtClean="0"/>
              <a:t>Menor susceptibilidade ao </a:t>
            </a:r>
            <a:r>
              <a:rPr lang="pt-BR" dirty="0" err="1" smtClean="0"/>
              <a:t>ruido</a:t>
            </a:r>
            <a:endParaRPr lang="pt-BR" dirty="0" smtClean="0"/>
          </a:p>
        </p:txBody>
      </p:sp>
      <p:pic>
        <p:nvPicPr>
          <p:cNvPr id="9" name="Picture 2" descr="D:\Documentos\Tiago\CIn\Eletivas\2011.2\Tempo Real\Seminário\400px-DSP_block_diagram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25144"/>
            <a:ext cx="8493253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ta para a direita 4"/>
          <p:cNvSpPr/>
          <p:nvPr/>
        </p:nvSpPr>
        <p:spPr>
          <a:xfrm>
            <a:off x="611560" y="1916832"/>
            <a:ext cx="1008112" cy="432048"/>
          </a:xfrm>
          <a:prstGeom prst="right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763688" y="1844824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 smtClean="0"/>
              <a:t>Processamento </a:t>
            </a:r>
            <a:r>
              <a:rPr lang="pt-BR" sz="2000" b="1" i="1" dirty="0" err="1" smtClean="0"/>
              <a:t>Offline</a:t>
            </a:r>
            <a:r>
              <a:rPr lang="pt-BR" sz="2000" b="1" i="1" dirty="0" smtClean="0"/>
              <a:t> </a:t>
            </a:r>
            <a:r>
              <a:rPr lang="pt-BR" sz="2000" dirty="0" smtClean="0"/>
              <a:t>:  O sinal primeiro é armazenado, para depois ser processado. Não existe restrição de tempo, existindo a possibilidade de implementar sistemas causais.</a:t>
            </a:r>
          </a:p>
          <a:p>
            <a:r>
              <a:rPr lang="pt-BR" sz="2000" dirty="0" smtClean="0">
                <a:solidFill>
                  <a:schemeClr val="accent4">
                    <a:lumMod val="50000"/>
                  </a:schemeClr>
                </a:solidFill>
              </a:rPr>
              <a:t>Exemplo: Aplicações Médicas</a:t>
            </a:r>
            <a:endParaRPr lang="pt-BR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611560" y="4869160"/>
            <a:ext cx="1008112" cy="432048"/>
          </a:xfrm>
          <a:prstGeom prst="right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763688" y="4941168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 smtClean="0"/>
              <a:t>Processamento Tempo-Real:  </a:t>
            </a:r>
            <a:r>
              <a:rPr lang="pt-BR" sz="2000" dirty="0" smtClean="0"/>
              <a:t>O sinal de saída é produzido quase que ao mesmo tempo que os sinais de entrada são coletados</a:t>
            </a:r>
          </a:p>
          <a:p>
            <a:r>
              <a:rPr lang="pt-BR" sz="2000" dirty="0" smtClean="0">
                <a:solidFill>
                  <a:schemeClr val="accent4">
                    <a:lumMod val="50000"/>
                  </a:schemeClr>
                </a:solidFill>
              </a:rPr>
              <a:t>Exemplo: Telefonia Celular, aparelhos de ouvido e radares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68362"/>
          </a:xfrm>
        </p:spPr>
        <p:txBody>
          <a:bodyPr/>
          <a:lstStyle/>
          <a:p>
            <a:pPr algn="l"/>
            <a:r>
              <a:rPr lang="fr-C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Tipos de PDS</a:t>
            </a:r>
          </a:p>
        </p:txBody>
      </p:sp>
      <p:sp>
        <p:nvSpPr>
          <p:cNvPr id="12" name="Seta para a direita 11"/>
          <p:cNvSpPr/>
          <p:nvPr/>
        </p:nvSpPr>
        <p:spPr>
          <a:xfrm>
            <a:off x="611560" y="3501008"/>
            <a:ext cx="1008112" cy="432048"/>
          </a:xfrm>
          <a:prstGeom prst="right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1691680" y="3501008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 smtClean="0"/>
              <a:t>Processamento Online </a:t>
            </a:r>
            <a:r>
              <a:rPr lang="pt-BR" sz="2000" dirty="0" smtClean="0"/>
              <a:t>:  Os dados são apresentados ao processador, mas o mesmo não precisa terminar o processamento do dado antes que um novo chegue</a:t>
            </a:r>
            <a:r>
              <a:rPr lang="pt-BR" sz="2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760" y="2924944"/>
            <a:ext cx="889248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Definição: Digital Signal Processor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6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146</Template>
  <TotalTime>3323</TotalTime>
  <Words>2233</Words>
  <Application>Microsoft Office PowerPoint</Application>
  <PresentationFormat>Apresentação na tela (4:3)</PresentationFormat>
  <Paragraphs>336</Paragraphs>
  <Slides>63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63</vt:i4>
      </vt:variant>
    </vt:vector>
  </HeadingPairs>
  <TitlesOfParts>
    <vt:vector size="64" baseType="lpstr">
      <vt:lpstr>146</vt:lpstr>
      <vt:lpstr>Digital Signal Processor</vt:lpstr>
      <vt:lpstr>Sumário</vt:lpstr>
      <vt:lpstr>Definição: Digital Signal Processing</vt:lpstr>
      <vt:lpstr>Slide 4</vt:lpstr>
      <vt:lpstr>Porque Processamento Digital?</vt:lpstr>
      <vt:lpstr>Porque Processamento Digital?</vt:lpstr>
      <vt:lpstr>Porque Processamento Digital?</vt:lpstr>
      <vt:lpstr>Tipos de PDS</vt:lpstr>
      <vt:lpstr>Definição: Digital Signal Processor</vt:lpstr>
      <vt:lpstr>Hardwares para Processamento Digital de Sinais</vt:lpstr>
      <vt:lpstr>Slide 11</vt:lpstr>
      <vt:lpstr>Slide 12</vt:lpstr>
      <vt:lpstr>Estudos: Arquitetura</vt:lpstr>
      <vt:lpstr>Estudo de arquitetura</vt:lpstr>
      <vt:lpstr>Estudo de arquitetura</vt:lpstr>
      <vt:lpstr>Estudo de arquitetura</vt:lpstr>
      <vt:lpstr>Estudo de arquitetura</vt:lpstr>
      <vt:lpstr>Estudo de arquitetura</vt:lpstr>
      <vt:lpstr>Estudo de arquitetura</vt:lpstr>
      <vt:lpstr>Estudo de arquitetura</vt:lpstr>
      <vt:lpstr>Estudo de arquitetura</vt:lpstr>
      <vt:lpstr>Fixed vs Float</vt:lpstr>
      <vt:lpstr>Fixed vs Float</vt:lpstr>
      <vt:lpstr>Arquitetura Fixed vs Float</vt:lpstr>
      <vt:lpstr>DSPs Fixed vs Float</vt:lpstr>
      <vt:lpstr>Implementação: C vs Assembly</vt:lpstr>
      <vt:lpstr>Implementação: C vs Assembly</vt:lpstr>
      <vt:lpstr>Interface JTAG</vt:lpstr>
      <vt:lpstr>Processador SHARC®</vt:lpstr>
      <vt:lpstr>Processador SHARC® : arquitetura </vt:lpstr>
      <vt:lpstr>Estudos: Principais modelos</vt:lpstr>
      <vt:lpstr>Estudos dos modelos : TigerSHARC®</vt:lpstr>
      <vt:lpstr>Estudos dos modelos : TigerSHARC®</vt:lpstr>
      <vt:lpstr>Estudos dos modelos : TigerSHARC®</vt:lpstr>
      <vt:lpstr>Estudos dos modelos : TigerSHARC®</vt:lpstr>
      <vt:lpstr>Estudos dos modelos : TMS320VC5402</vt:lpstr>
      <vt:lpstr>Estudos: Benchmarks</vt:lpstr>
      <vt:lpstr>Medidas de BenchMarks</vt:lpstr>
      <vt:lpstr>Medidas de BenchMarks</vt:lpstr>
      <vt:lpstr>Medidas de BenchMarks</vt:lpstr>
      <vt:lpstr>Medidas de BenchMark</vt:lpstr>
      <vt:lpstr>Mercado de DSPs e as aplicações</vt:lpstr>
      <vt:lpstr>Slide 43</vt:lpstr>
      <vt:lpstr>Slide 44</vt:lpstr>
      <vt:lpstr>Slide 45</vt:lpstr>
      <vt:lpstr>Slide 46</vt:lpstr>
      <vt:lpstr>Mercado</vt:lpstr>
      <vt:lpstr>Mercado</vt:lpstr>
      <vt:lpstr>Mercado</vt:lpstr>
      <vt:lpstr>Mercado</vt:lpstr>
      <vt:lpstr>Mercado  e Aplicações</vt:lpstr>
      <vt:lpstr>Mercado  e Aplicações</vt:lpstr>
      <vt:lpstr>Mercado  e Aplicações</vt:lpstr>
      <vt:lpstr>Mercado  e Aplicações</vt:lpstr>
      <vt:lpstr>Aplicações</vt:lpstr>
      <vt:lpstr>Aplicações</vt:lpstr>
      <vt:lpstr>Aplicações</vt:lpstr>
      <vt:lpstr>Aplicações</vt:lpstr>
      <vt:lpstr>Novas tendências</vt:lpstr>
      <vt:lpstr>Conclusões</vt:lpstr>
      <vt:lpstr>Conclusão </vt:lpstr>
      <vt:lpstr>¿¿¿¿¿Dúvidas?????</vt:lpstr>
      <vt:lpstr>Agradecemos a atenção!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Signal Processor</dc:title>
  <dc:creator>pamela thays lins bezerra</dc:creator>
  <cp:lastModifiedBy>pamela thays lins bezerra</cp:lastModifiedBy>
  <cp:revision>96</cp:revision>
  <dcterms:created xsi:type="dcterms:W3CDTF">2011-11-20T19:04:39Z</dcterms:created>
  <dcterms:modified xsi:type="dcterms:W3CDTF">2011-11-29T01:37:54Z</dcterms:modified>
</cp:coreProperties>
</file>