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79" r:id="rId2"/>
    <p:sldId id="332" r:id="rId3"/>
    <p:sldId id="322" r:id="rId4"/>
    <p:sldId id="323" r:id="rId5"/>
    <p:sldId id="324" r:id="rId6"/>
    <p:sldId id="325" r:id="rId7"/>
    <p:sldId id="333" r:id="rId8"/>
    <p:sldId id="326" r:id="rId9"/>
    <p:sldId id="327" r:id="rId10"/>
    <p:sldId id="328" r:id="rId11"/>
    <p:sldId id="329" r:id="rId12"/>
    <p:sldId id="330" r:id="rId13"/>
    <p:sldId id="331" r:id="rId14"/>
    <p:sldId id="282" r:id="rId15"/>
    <p:sldId id="283" r:id="rId16"/>
    <p:sldId id="284" r:id="rId17"/>
    <p:sldId id="285" r:id="rId18"/>
    <p:sldId id="286" r:id="rId19"/>
    <p:sldId id="280" r:id="rId20"/>
    <p:sldId id="287" r:id="rId21"/>
    <p:sldId id="288" r:id="rId22"/>
    <p:sldId id="281" r:id="rId23"/>
    <p:sldId id="289" r:id="rId24"/>
    <p:sldId id="290" r:id="rId25"/>
    <p:sldId id="291" r:id="rId26"/>
    <p:sldId id="318" r:id="rId27"/>
    <p:sldId id="319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20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34" r:id="rId77"/>
    <p:sldId id="337" r:id="rId78"/>
    <p:sldId id="338" r:id="rId79"/>
    <p:sldId id="335" r:id="rId80"/>
    <p:sldId id="336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9" autoAdjust="0"/>
    <p:restoredTop sz="94660"/>
  </p:normalViewPr>
  <p:slideViewPr>
    <p:cSldViewPr>
      <p:cViewPr>
        <p:scale>
          <a:sx n="50" d="100"/>
          <a:sy n="50" d="100"/>
        </p:scale>
        <p:origin x="-199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D6098-6A7F-43D1-A69E-9CBCCCA9950A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E2ECA-52F3-4700-8B7A-87EDDE30649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91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4340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/>
              <a:t>SystemC and OO-Synthesis</a:t>
            </a:r>
          </a:p>
        </p:txBody>
      </p:sp>
      <p:sp>
        <p:nvSpPr>
          <p:cNvPr id="14341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85D4FA3-91B6-4031-BDA4-13882CDC0DB1}" type="datetime1">
              <a:rPr lang="de-DE" smtClean="0"/>
              <a:pPr/>
              <a:t>28.11.2011</a:t>
            </a:fld>
            <a:endParaRPr lang="de-DE" smtClean="0"/>
          </a:p>
        </p:txBody>
      </p:sp>
      <p:sp>
        <p:nvSpPr>
          <p:cNvPr id="14342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Tobias Oppold</a:t>
            </a:r>
          </a:p>
        </p:txBody>
      </p:sp>
      <p:sp>
        <p:nvSpPr>
          <p:cNvPr id="14343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81048-C041-400E-996D-1F4B560F3EA1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Tamanhos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variaveis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implicam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start e end packet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E2ECA-52F3-4700-8B7A-87EDDE306490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Handshake </a:t>
            </a:r>
            <a:r>
              <a:rPr lang="en-US" dirty="0" err="1" smtClean="0"/>
              <a:t>inicio</a:t>
            </a:r>
            <a:r>
              <a:rPr lang="en-US" dirty="0" smtClean="0"/>
              <a:t> do </a:t>
            </a:r>
            <a:r>
              <a:rPr lang="en-US" dirty="0" err="1" smtClean="0"/>
              <a:t>protocolo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E2ECA-52F3-4700-8B7A-87EDDE306490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Caixas de Som</a:t>
            </a:r>
            <a:r>
              <a:rPr lang="pt-BR" baseline="0" dirty="0" smtClean="0"/>
              <a:t> falar na melhora da </a:t>
            </a:r>
            <a:r>
              <a:rPr lang="pt-BR" baseline="0" dirty="0" err="1" smtClean="0"/>
              <a:t>acustica</a:t>
            </a:r>
            <a:r>
              <a:rPr lang="pt-BR" baseline="0" dirty="0" smtClean="0"/>
              <a:t> que provocará.</a:t>
            </a:r>
          </a:p>
          <a:p>
            <a:r>
              <a:rPr lang="pt-BR" baseline="0" dirty="0" smtClean="0"/>
              <a:t>Impressoras podem ser postas em estantes que não ocupará </a:t>
            </a:r>
            <a:r>
              <a:rPr lang="pt-BR" baseline="0" dirty="0" err="1" smtClean="0"/>
              <a:t>espaco</a:t>
            </a:r>
            <a:r>
              <a:rPr lang="pt-BR" baseline="0" dirty="0" smtClean="0"/>
              <a:t> onde fica o PC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E2ECA-52F3-4700-8B7A-87EDDE306490}" type="slidenum">
              <a:rPr lang="pt-BR" smtClean="0"/>
              <a:pPr/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E2ECA-52F3-4700-8B7A-87EDDE306490}" type="slidenum">
              <a:rPr lang="pt-BR" smtClean="0"/>
              <a:pPr/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E2ECA-52F3-4700-8B7A-87EDDE306490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E2ECA-52F3-4700-8B7A-87EDDE306490}" type="slidenum">
              <a:rPr lang="pt-BR" smtClean="0"/>
              <a:pPr/>
              <a:t>60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20305_tela_tit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0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048000"/>
            <a:ext cx="8305800" cy="1143000"/>
          </a:xfrm>
        </p:spPr>
        <p:txBody>
          <a:bodyPr anchor="b"/>
          <a:lstStyle>
            <a:lvl1pPr>
              <a:defRPr sz="2800"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91000"/>
            <a:ext cx="8305800" cy="990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5410200"/>
            <a:ext cx="1905000" cy="457200"/>
          </a:xfrm>
        </p:spPr>
        <p:txBody>
          <a:bodyPr/>
          <a:lstStyle>
            <a:lvl1pPr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5410200"/>
            <a:ext cx="4648200" cy="457200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5410200"/>
            <a:ext cx="1905000" cy="457200"/>
          </a:xfr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905000" y="1524000"/>
            <a:ext cx="3352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410200" y="1524000"/>
            <a:ext cx="3352800" cy="45720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pt-BR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0" y="1371600"/>
            <a:ext cx="1752600" cy="4495800"/>
            <a:chOff x="3200400" y="533400"/>
            <a:chExt cx="1752600" cy="4495800"/>
          </a:xfrm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3200400" y="533400"/>
              <a:ext cx="1752600" cy="4495800"/>
            </a:xfrm>
            <a:prstGeom prst="rect">
              <a:avLst/>
            </a:prstGeom>
            <a:solidFill>
              <a:srgbClr val="B8695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/>
            </a:p>
          </p:txBody>
        </p:sp>
        <p:sp>
          <p:nvSpPr>
            <p:cNvPr id="8" name="AutoShape 9"/>
            <p:cNvSpPr>
              <a:spLocks noChangeArrowheads="1"/>
            </p:cNvSpPr>
            <p:nvPr userDrawn="1"/>
          </p:nvSpPr>
          <p:spPr bwMode="auto">
            <a:xfrm>
              <a:off x="3200400" y="4419600"/>
              <a:ext cx="1752600" cy="60960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05000" y="1524000"/>
            <a:ext cx="3352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10200" y="1524000"/>
            <a:ext cx="3352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0305_tela_intern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</a:t>
            </a:r>
            <a:br>
              <a:rPr lang="pt-BR" smtClean="0"/>
            </a:br>
            <a:r>
              <a:rPr lang="pt-BR" smtClean="0"/>
              <a:t>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524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4689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Verdana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4689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4689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324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Verdana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69000" name="Rectangle 8"/>
          <p:cNvSpPr>
            <a:spLocks noChangeArrowheads="1"/>
          </p:cNvSpPr>
          <p:nvPr/>
        </p:nvSpPr>
        <p:spPr bwMode="auto">
          <a:xfrm>
            <a:off x="0" y="1416050"/>
            <a:ext cx="1752600" cy="445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69001" name="AutoShape 9"/>
          <p:cNvSpPr>
            <a:spLocks noChangeArrowheads="1"/>
          </p:cNvSpPr>
          <p:nvPr/>
        </p:nvSpPr>
        <p:spPr bwMode="auto">
          <a:xfrm>
            <a:off x="0" y="5257800"/>
            <a:ext cx="1752600" cy="6096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SB" TargetMode="External"/><Relationship Id="rId3" Type="http://schemas.openxmlformats.org/officeDocument/2006/relationships/hyperlink" Target="http://www.faculty.iu-bremen.de/birk/lectures/PC101-2003/14usb/FINAL%20VERSION/usb_protocol.html" TargetMode="External"/><Relationship Id="rId7" Type="http://schemas.openxmlformats.org/officeDocument/2006/relationships/hyperlink" Target="http://www.usblyzer.com/usb-topology.htm" TargetMode="External"/><Relationship Id="rId2" Type="http://schemas.openxmlformats.org/officeDocument/2006/relationships/hyperlink" Target="http://www.usb.org/press/pressroom/2007_01_04_usbif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.mills.ctru.auckland.ac.nz/Electronics/USB/" TargetMode="External"/><Relationship Id="rId5" Type="http://schemas.openxmlformats.org/officeDocument/2006/relationships/hyperlink" Target="http://www.beyondlogic.org/usbnutshell/" TargetMode="External"/><Relationship Id="rId4" Type="http://schemas.openxmlformats.org/officeDocument/2006/relationships/hyperlink" Target="http://www.usbmadesimple.co.uk/ums_3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57175" y="2679700"/>
            <a:ext cx="8305800" cy="1143000"/>
          </a:xfrm>
        </p:spPr>
        <p:txBody>
          <a:bodyPr/>
          <a:lstStyle/>
          <a:p>
            <a:pPr eaLnBrk="1" hangingPunct="1"/>
            <a:r>
              <a:rPr lang="pt-BR" sz="6000" dirty="0" smtClean="0"/>
              <a:t>USB</a:t>
            </a:r>
            <a:endParaRPr lang="pt-BR" dirty="0" smtClean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3688" y="3965574"/>
            <a:ext cx="8305800" cy="1749425"/>
          </a:xfrm>
        </p:spPr>
        <p:txBody>
          <a:bodyPr/>
          <a:lstStyle/>
          <a:p>
            <a:pPr eaLnBrk="1" hangingPunct="1"/>
            <a:r>
              <a:rPr lang="pt-BR" sz="1800" b="1" dirty="0" smtClean="0"/>
              <a:t>Arthur de Lima Padilha</a:t>
            </a:r>
          </a:p>
          <a:p>
            <a:pPr eaLnBrk="1" hangingPunct="1"/>
            <a:r>
              <a:rPr lang="pt-BR" sz="1800" b="1" dirty="0" smtClean="0"/>
              <a:t>Augusto Cesar </a:t>
            </a:r>
            <a:r>
              <a:rPr lang="pt-BR" sz="1800" b="1" dirty="0" err="1" smtClean="0"/>
              <a:t>Benvenuto</a:t>
            </a:r>
            <a:r>
              <a:rPr lang="pt-BR" sz="1800" b="1" dirty="0" smtClean="0"/>
              <a:t> </a:t>
            </a:r>
          </a:p>
          <a:p>
            <a:pPr eaLnBrk="1" hangingPunct="1"/>
            <a:r>
              <a:rPr lang="pt-BR" sz="1800" b="1" dirty="0" smtClean="0"/>
              <a:t>Júlio Gil F Freire</a:t>
            </a:r>
          </a:p>
          <a:p>
            <a:pPr eaLnBrk="1" hangingPunct="1"/>
            <a:r>
              <a:rPr lang="pt-BR" sz="1800" b="1" dirty="0" smtClean="0"/>
              <a:t>Pedro Henrique Atanásio e Silva</a:t>
            </a:r>
          </a:p>
          <a:p>
            <a:pPr eaLnBrk="1" hangingPunct="1"/>
            <a:endParaRPr lang="pt-BR" sz="1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pt-BR" dirty="0" smtClean="0"/>
              <a:t>Design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88840"/>
            <a:ext cx="3475037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8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pt-BR" dirty="0" smtClean="0"/>
              <a:t>Design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331640" y="2564904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Dispositivo físico apresenta um ou mais dispositivos lógicos</a:t>
            </a:r>
          </a:p>
          <a:p>
            <a:r>
              <a:rPr lang="pt-BR" dirty="0" smtClean="0"/>
              <a:t>Comunicação baseada em </a:t>
            </a:r>
            <a:r>
              <a:rPr lang="pt-BR" dirty="0" err="1" smtClean="0"/>
              <a:t>Pipes</a:t>
            </a:r>
            <a:r>
              <a:rPr lang="pt-BR" dirty="0"/>
              <a:t> </a:t>
            </a:r>
            <a:r>
              <a:rPr lang="pt-BR" dirty="0" smtClean="0"/>
              <a:t>(canais lógicos)</a:t>
            </a:r>
          </a:p>
          <a:p>
            <a:r>
              <a:rPr lang="pt-BR" dirty="0" smtClean="0"/>
              <a:t>Comunicação 1-1 entre </a:t>
            </a:r>
            <a:r>
              <a:rPr lang="pt-BR" dirty="0" err="1" smtClean="0"/>
              <a:t>EndPoints</a:t>
            </a:r>
            <a:endParaRPr lang="pt-BR" dirty="0" smtClean="0"/>
          </a:p>
          <a:p>
            <a:r>
              <a:rPr lang="pt-BR" dirty="0" smtClean="0"/>
              <a:t>Limite de 32 </a:t>
            </a:r>
            <a:r>
              <a:rPr lang="pt-BR" dirty="0" err="1" smtClean="0"/>
              <a:t>Endpoints</a:t>
            </a:r>
            <a:r>
              <a:rPr lang="pt-BR" dirty="0" smtClean="0"/>
              <a:t> por dispositivo </a:t>
            </a:r>
          </a:p>
          <a:p>
            <a:pPr marL="45720" indent="0">
              <a:buNone/>
            </a:pPr>
            <a:r>
              <a:rPr lang="pt-BR" dirty="0"/>
              <a:t> </a:t>
            </a:r>
            <a:r>
              <a:rPr lang="pt-BR" dirty="0" smtClean="0"/>
              <a:t> (16 no host e 16 fora do host)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3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pt-BR" dirty="0" smtClean="0"/>
              <a:t>Design</a:t>
            </a:r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294967295"/>
          </p:nvPr>
        </p:nvSpPr>
        <p:spPr>
          <a:xfrm>
            <a:off x="2726546" y="2204864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Existem 2 tipos de </a:t>
            </a:r>
            <a:r>
              <a:rPr lang="pt-BR" dirty="0" err="1" smtClean="0"/>
              <a:t>Pipes</a:t>
            </a:r>
            <a:r>
              <a:rPr lang="pt-BR" dirty="0" smtClean="0"/>
              <a:t>, </a:t>
            </a:r>
            <a:r>
              <a:rPr lang="pt-BR" dirty="0" err="1" smtClean="0"/>
              <a:t>Stream</a:t>
            </a:r>
            <a:r>
              <a:rPr lang="pt-BR" dirty="0" smtClean="0"/>
              <a:t> e </a:t>
            </a:r>
            <a:r>
              <a:rPr lang="pt-BR" dirty="0" err="1" smtClean="0"/>
              <a:t>Message</a:t>
            </a:r>
            <a:r>
              <a:rPr lang="pt-BR" dirty="0" smtClean="0"/>
              <a:t> que são utilizados dependendo do tipo de transferência.</a:t>
            </a:r>
          </a:p>
          <a:p>
            <a:r>
              <a:rPr lang="pt-BR" dirty="0" err="1" smtClean="0"/>
              <a:t>Isochronous</a:t>
            </a:r>
            <a:r>
              <a:rPr lang="pt-BR" dirty="0" smtClean="0"/>
              <a:t> </a:t>
            </a:r>
            <a:r>
              <a:rPr lang="pt-BR" dirty="0" err="1" smtClean="0"/>
              <a:t>transfers</a:t>
            </a:r>
            <a:r>
              <a:rPr lang="pt-BR" dirty="0" smtClean="0"/>
              <a:t>, </a:t>
            </a:r>
            <a:r>
              <a:rPr lang="pt-BR" dirty="0" err="1" smtClean="0"/>
              <a:t>Interrupt</a:t>
            </a:r>
            <a:r>
              <a:rPr lang="pt-BR" dirty="0" smtClean="0"/>
              <a:t> </a:t>
            </a:r>
            <a:r>
              <a:rPr lang="pt-BR" dirty="0" err="1" smtClean="0"/>
              <a:t>transfers</a:t>
            </a:r>
            <a:r>
              <a:rPr lang="pt-BR" dirty="0" smtClean="0"/>
              <a:t>, Bulk </a:t>
            </a:r>
            <a:r>
              <a:rPr lang="pt-BR" dirty="0" err="1" smtClean="0"/>
              <a:t>transfers</a:t>
            </a:r>
            <a:r>
              <a:rPr lang="pt-BR" dirty="0" smtClean="0"/>
              <a:t> e </a:t>
            </a:r>
            <a:r>
              <a:rPr lang="pt-BR" dirty="0" err="1" smtClean="0"/>
              <a:t>Control</a:t>
            </a:r>
            <a:r>
              <a:rPr lang="pt-BR" dirty="0" smtClean="0"/>
              <a:t> </a:t>
            </a:r>
            <a:r>
              <a:rPr lang="pt-BR" dirty="0" err="1" smtClean="0"/>
              <a:t>transfers</a:t>
            </a:r>
            <a:endParaRPr lang="pt-BR" dirty="0" smtClean="0"/>
          </a:p>
          <a:p>
            <a:r>
              <a:rPr lang="pt-BR" dirty="0" err="1" smtClean="0"/>
              <a:t>Endpoint</a:t>
            </a:r>
            <a:r>
              <a:rPr lang="pt-BR" dirty="0" smtClean="0"/>
              <a:t> são endereçados por </a:t>
            </a:r>
            <a:r>
              <a:rPr lang="pt-BR" dirty="0" err="1" smtClean="0"/>
              <a:t>tuplas</a:t>
            </a:r>
            <a:r>
              <a:rPr lang="pt-BR" dirty="0" smtClean="0"/>
              <a:t> ( Endereço Dispositivo, Número do </a:t>
            </a:r>
            <a:r>
              <a:rPr lang="pt-BR" dirty="0" err="1" smtClean="0"/>
              <a:t>Endpoint</a:t>
            </a:r>
            <a:r>
              <a:rPr lang="pt-BR" dirty="0" smtClean="0"/>
              <a:t> 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25717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23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pt-BR" dirty="0" smtClean="0"/>
              <a:t>Design</a:t>
            </a:r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294967295"/>
          </p:nvPr>
        </p:nvSpPr>
        <p:spPr>
          <a:xfrm>
            <a:off x="1357290" y="2071678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Cada dispositivo USB contém um código para identificar sua funcionalidade</a:t>
            </a:r>
          </a:p>
          <a:p>
            <a:r>
              <a:rPr lang="pt-BR" dirty="0" smtClean="0"/>
              <a:t>Ex: Dispositivos de Áudio utilizam o código 01h enquanto impressoras 07h</a:t>
            </a:r>
          </a:p>
          <a:p>
            <a:r>
              <a:rPr lang="pt-BR" dirty="0" smtClean="0"/>
              <a:t>Serve no padrão </a:t>
            </a:r>
            <a:r>
              <a:rPr lang="pt-BR" dirty="0" err="1" smtClean="0"/>
              <a:t>Plug</a:t>
            </a:r>
            <a:r>
              <a:rPr lang="pt-BR" dirty="0" smtClean="0"/>
              <a:t> n Play, assim conseguindo carregamento automático dos drivers</a:t>
            </a:r>
          </a:p>
        </p:txBody>
      </p:sp>
    </p:spTree>
    <p:extLst>
      <p:ext uri="{BB962C8B-B14F-4D97-AF65-F5344CB8AC3E}">
        <p14:creationId xmlns:p14="http://schemas.microsoft.com/office/powerpoint/2010/main" val="2947050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Aparência física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Design pensado no usuário</a:t>
            </a:r>
            <a:endParaRPr lang="pt-BR" dirty="0"/>
          </a:p>
        </p:txBody>
      </p:sp>
      <p:pic>
        <p:nvPicPr>
          <p:cNvPr id="1026" name="Picture 2" descr="http://media.digikey.com/photos/Molex/88732-86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38600" y="17526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4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Aparência Física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0" name="Picture 4" descr="http://tips.vlaurie.com/graphics/usb-plu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6"/>
          <a:stretch/>
        </p:blipFill>
        <p:spPr bwMode="auto">
          <a:xfrm>
            <a:off x="914400" y="152400"/>
            <a:ext cx="7467600" cy="65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37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Aparência Física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USB tem uma série de padronizações que facilitam o seu uso</a:t>
            </a:r>
          </a:p>
          <a:p>
            <a:r>
              <a:rPr lang="pt-BR" dirty="0" smtClean="0"/>
              <a:t>A logo sempre fica pra cima</a:t>
            </a:r>
          </a:p>
          <a:p>
            <a:r>
              <a:rPr lang="pt-BR" dirty="0" smtClean="0"/>
              <a:t>Tipos variados e bem definidos</a:t>
            </a:r>
          </a:p>
          <a:p>
            <a:r>
              <a:rPr lang="pt-BR" dirty="0" smtClean="0"/>
              <a:t>Energia sempre vai do tipo A para o tipo B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122" name="Picture 2" descr="http://4.bp.blogspot.com/_yDaKhJLpQjc/S_0I96vlQ0I/AAAAAAAAAQY/w7oL8lMa214/s1600/u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810000" cy="3276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udioaffair.co.uk/skins/audioaffair/styleImages/usb-plug-typ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58"/>
          <a:stretch/>
        </p:blipFill>
        <p:spPr bwMode="auto">
          <a:xfrm>
            <a:off x="1981200" y="3733800"/>
            <a:ext cx="6657203" cy="23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4"/>
          <p:cNvSpPr/>
          <p:nvPr/>
        </p:nvSpPr>
        <p:spPr bwMode="auto">
          <a:xfrm>
            <a:off x="1828800" y="3657600"/>
            <a:ext cx="2057400" cy="2514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5309801" y="3627012"/>
            <a:ext cx="2057400" cy="2514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3657600" y="3627012"/>
            <a:ext cx="2057400" cy="25146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7086600" y="3622182"/>
            <a:ext cx="2057400" cy="25146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 bwMode="auto">
          <a:xfrm>
            <a:off x="5309801" y="3627012"/>
            <a:ext cx="2057400" cy="251460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aio 5"/>
          <p:cNvSpPr/>
          <p:nvPr/>
        </p:nvSpPr>
        <p:spPr bwMode="auto">
          <a:xfrm>
            <a:off x="3048000" y="2404057"/>
            <a:ext cx="2514600" cy="2555382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56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37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5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Aparência Física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Tipo </a:t>
            </a:r>
            <a:r>
              <a:rPr lang="pt-BR" dirty="0" err="1" smtClean="0"/>
              <a:t>micro-USB</a:t>
            </a:r>
            <a:endParaRPr lang="pt-BR" dirty="0" smtClean="0"/>
          </a:p>
          <a:p>
            <a:r>
              <a:rPr lang="pt-BR" dirty="0" smtClean="0"/>
              <a:t>Adotado pela </a:t>
            </a:r>
            <a:r>
              <a:rPr lang="pt-BR" dirty="0" err="1" smtClean="0"/>
              <a:t>GSMAssociation</a:t>
            </a:r>
            <a:r>
              <a:rPr lang="pt-BR" dirty="0" smtClean="0"/>
              <a:t> e a OMTP como porta padrão para carregar celulares</a:t>
            </a:r>
          </a:p>
          <a:p>
            <a:r>
              <a:rPr lang="pt-BR" dirty="0" smtClean="0"/>
              <a:t>Possibilitou equipamentos menores</a:t>
            </a:r>
          </a:p>
          <a:p>
            <a:r>
              <a:rPr lang="pt-BR" dirty="0" smtClean="0"/>
              <a:t>E mais resistente a desgastes 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(2x mais do que o mini e quase 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 10x mais do que USB normal)</a:t>
            </a:r>
          </a:p>
          <a:p>
            <a:endParaRPr lang="pt-BR" dirty="0"/>
          </a:p>
        </p:txBody>
      </p:sp>
      <p:pic>
        <p:nvPicPr>
          <p:cNvPr id="6156" name="Picture 12" descr="http://www.microusbadapter.net/wp-content/uploads/2010/10/micro-usb-stand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31356"/>
            <a:ext cx="2672203" cy="19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3.sinaimg.cn/IT/cr/2011/0907/9290249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095749"/>
            <a:ext cx="2152650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admintell.napco.com/ee/images/uploads/gadgetell/microus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81" y="1752600"/>
            <a:ext cx="2984819" cy="30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1.pcmag.com/media/images/228966-virgin-mobile-mifi-micro-usb-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37" y="3182904"/>
            <a:ext cx="4007837" cy="30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log.gsmarena.com/pics/11/06/n9-live-shots/gsmarena_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1" y="3440078"/>
            <a:ext cx="2921160" cy="227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mos.futurenet.com/techradar/Review%20images/TechRadar/Mobile%20phones/HTC/HTC%20Desire%20S/hands-on%20pics/usb%20port-420-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59" y="4557712"/>
            <a:ext cx="3618431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40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Aparência Física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5000" y="1524000"/>
            <a:ext cx="7239000" cy="4572000"/>
          </a:xfrm>
        </p:spPr>
        <p:txBody>
          <a:bodyPr/>
          <a:lstStyle/>
          <a:p>
            <a:r>
              <a:rPr lang="pt-BR" dirty="0" smtClean="0"/>
              <a:t>Padrões proprietários</a:t>
            </a:r>
          </a:p>
          <a:p>
            <a:pPr lvl="1"/>
            <a:r>
              <a:rPr lang="pt-BR" dirty="0" smtClean="0"/>
              <a:t>Xbox</a:t>
            </a:r>
          </a:p>
          <a:p>
            <a:pPr lvl="2"/>
            <a:r>
              <a:rPr lang="pt-BR" dirty="0" smtClean="0"/>
              <a:t>Protocolo USB nas memorias, mas usa 3,3V</a:t>
            </a:r>
          </a:p>
          <a:p>
            <a:pPr lvl="1"/>
            <a:r>
              <a:rPr lang="pt-BR" dirty="0" smtClean="0"/>
              <a:t>HTC</a:t>
            </a:r>
          </a:p>
          <a:p>
            <a:pPr lvl="2"/>
            <a:r>
              <a:rPr lang="pt-BR" dirty="0" smtClean="0"/>
              <a:t>USB + </a:t>
            </a:r>
            <a:r>
              <a:rPr lang="pt-BR" dirty="0"/>
              <a:t>Á</a:t>
            </a:r>
            <a:r>
              <a:rPr lang="pt-BR" dirty="0" smtClean="0"/>
              <a:t>udio + Vídeo na mesma porta </a:t>
            </a:r>
            <a:r>
              <a:rPr lang="pt-BR" dirty="0" err="1" smtClean="0"/>
              <a:t>mini-USB</a:t>
            </a:r>
            <a:r>
              <a:rPr lang="pt-BR" dirty="0" smtClean="0"/>
              <a:t> com mais pinos</a:t>
            </a:r>
          </a:p>
          <a:p>
            <a:pPr lvl="1"/>
            <a:r>
              <a:rPr lang="pt-BR" dirty="0" smtClean="0"/>
              <a:t>Apple</a:t>
            </a:r>
          </a:p>
          <a:p>
            <a:pPr lvl="2"/>
            <a:r>
              <a:rPr lang="pt-BR" dirty="0" smtClean="0"/>
              <a:t>Conector de 30 pinos inclui 4 para o protocolo USB</a:t>
            </a:r>
          </a:p>
          <a:p>
            <a:pPr lvl="2"/>
            <a:r>
              <a:rPr lang="pt-BR" dirty="0" smtClean="0"/>
              <a:t>iPod </a:t>
            </a:r>
            <a:r>
              <a:rPr lang="pt-BR" dirty="0" err="1" smtClean="0"/>
              <a:t>Shuffle</a:t>
            </a:r>
            <a:r>
              <a:rPr lang="pt-BR" dirty="0" smtClean="0"/>
              <a:t> usa a porta P2 para a comunicação com o USB</a:t>
            </a:r>
          </a:p>
          <a:p>
            <a:pPr lvl="1"/>
            <a:r>
              <a:rPr lang="pt-BR" dirty="0" smtClean="0"/>
              <a:t>Câmeras Digitais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170" name="Picture 2" descr="http://img.nobodybuy.com/2010/02/26/hongfatrading/0x0_p1030966/supply-wholesale-apple-usb-2-0-cable-9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571623"/>
            <a:ext cx="4462462" cy="44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budgetconsoles.co.uk/wp-content/uploads/2010/08/memory-300x22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562350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ecvv.com/upload/Product/20093/China_HTC_Adaptor_With_Mini_USB_HTC_11pin_Earphone_Jack_Stereo_Jack_3_in_12009310173332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385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age.made-in-china.com/2f0j00hBuEGOaMOibg/USB-Cable-for-Sony-Cyber-Shot-DSC-W55-W70-W90-W150-W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76723"/>
            <a:ext cx="2343151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95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Propriedades do cabo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2" name="Picture 4" descr="http://blog.signal2noise.ie/resources/images/USB-cable-wir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1"/>
          <a:stretch/>
        </p:blipFill>
        <p:spPr bwMode="auto">
          <a:xfrm>
            <a:off x="1752600" y="1447800"/>
            <a:ext cx="4038600" cy="304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1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Propriedades do cabo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Fios de dados são um par trançado para evitar ruídos e interferências</a:t>
            </a:r>
          </a:p>
          <a:p>
            <a:r>
              <a:rPr lang="pt-BR" dirty="0" smtClean="0"/>
              <a:t>Capa de alumínio e tranca metálica protegem os fios tanto de danos físicos quanto eletromagnéticos </a:t>
            </a:r>
          </a:p>
          <a:p>
            <a:r>
              <a:rPr lang="pt-BR" dirty="0" smtClean="0"/>
              <a:t>O Fio Dreno é ligado a armadura metálica no cabeçote do USB para evitar descarga de energia estática nos fios.</a:t>
            </a:r>
          </a:p>
        </p:txBody>
      </p:sp>
      <p:pic>
        <p:nvPicPr>
          <p:cNvPr id="8194" name="Picture 2" descr="http://www.l-com.com/lcom_emails/2007/031407/usb_cable_construction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/>
          <a:stretch/>
        </p:blipFill>
        <p:spPr bwMode="auto">
          <a:xfrm>
            <a:off x="1752600" y="3733800"/>
            <a:ext cx="5543550" cy="286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50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Propriedades do cabo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 smtClean="0"/>
              <a:t>Dentro dos protocolos, os cabos tem tamanhos limitados</a:t>
            </a:r>
          </a:p>
          <a:p>
            <a:pPr lvl="1"/>
            <a:r>
              <a:rPr lang="pt-BR" sz="2400" dirty="0" smtClean="0"/>
              <a:t>USB 1.1</a:t>
            </a:r>
          </a:p>
          <a:p>
            <a:pPr lvl="2"/>
            <a:r>
              <a:rPr lang="pt-BR" sz="1400" dirty="0" err="1" smtClean="0"/>
              <a:t>Low</a:t>
            </a:r>
            <a:r>
              <a:rPr lang="pt-BR" sz="1400" dirty="0" smtClean="0"/>
              <a:t> </a:t>
            </a:r>
            <a:r>
              <a:rPr lang="pt-BR" sz="1400" dirty="0" err="1" smtClean="0"/>
              <a:t>speed</a:t>
            </a:r>
            <a:r>
              <a:rPr lang="pt-BR" sz="1400" dirty="0" smtClean="0"/>
              <a:t> (1,5 Mbps): 3m</a:t>
            </a:r>
          </a:p>
          <a:p>
            <a:pPr lvl="2"/>
            <a:r>
              <a:rPr lang="pt-BR" sz="1400" dirty="0" err="1" smtClean="0"/>
              <a:t>Full</a:t>
            </a:r>
            <a:r>
              <a:rPr lang="pt-BR" sz="1400" dirty="0" smtClean="0"/>
              <a:t> </a:t>
            </a:r>
            <a:r>
              <a:rPr lang="pt-BR" sz="1400" dirty="0" err="1" smtClean="0"/>
              <a:t>speed</a:t>
            </a:r>
            <a:r>
              <a:rPr lang="pt-BR" sz="1400" dirty="0" smtClean="0"/>
              <a:t> (12 Mbps): 5m</a:t>
            </a:r>
          </a:p>
          <a:p>
            <a:pPr lvl="1"/>
            <a:r>
              <a:rPr lang="pt-BR" sz="2400" dirty="0" smtClean="0"/>
              <a:t>USB 2.0</a:t>
            </a:r>
          </a:p>
          <a:p>
            <a:pPr lvl="2"/>
            <a:r>
              <a:rPr lang="pt-BR" sz="1400" dirty="0" err="1" smtClean="0"/>
              <a:t>Hi</a:t>
            </a:r>
            <a:r>
              <a:rPr lang="pt-BR" sz="1400" dirty="0" smtClean="0"/>
              <a:t> </a:t>
            </a:r>
            <a:r>
              <a:rPr lang="pt-BR" sz="1400" dirty="0" err="1" smtClean="0"/>
              <a:t>speed</a:t>
            </a:r>
            <a:r>
              <a:rPr lang="pt-BR" sz="1400" dirty="0" smtClean="0"/>
              <a:t> (480 Mbps): 5m</a:t>
            </a:r>
          </a:p>
          <a:p>
            <a:pPr lvl="1"/>
            <a:r>
              <a:rPr lang="pt-BR" sz="2400" dirty="0" smtClean="0"/>
              <a:t>USB 3.0</a:t>
            </a:r>
          </a:p>
          <a:p>
            <a:pPr lvl="2"/>
            <a:r>
              <a:rPr lang="pt-BR" sz="1400" dirty="0" smtClean="0"/>
              <a:t>Não especificado</a:t>
            </a:r>
          </a:p>
          <a:p>
            <a:r>
              <a:rPr lang="pt-BR" sz="1800" dirty="0" smtClean="0"/>
              <a:t>Protocolos definem um round </a:t>
            </a:r>
            <a:r>
              <a:rPr lang="pt-BR" sz="1800" dirty="0" err="1" smtClean="0"/>
              <a:t>trip</a:t>
            </a:r>
            <a:r>
              <a:rPr lang="pt-BR" sz="1800" dirty="0" smtClean="0"/>
              <a:t> </a:t>
            </a:r>
            <a:r>
              <a:rPr lang="pt-BR" sz="1800" dirty="0" err="1" smtClean="0"/>
              <a:t>delay</a:t>
            </a:r>
            <a:r>
              <a:rPr lang="pt-BR" sz="1800" dirty="0" smtClean="0"/>
              <a:t> máximo de 15µs. Se o host não receber uma resposta, ele considera seu comando perdido</a:t>
            </a:r>
          </a:p>
          <a:p>
            <a:r>
              <a:rPr lang="pt-BR" sz="1800" dirty="0" smtClean="0"/>
              <a:t>O protocolo do USB 2.0 define que o atraso no cabo deve ser de no máximo 5,2ns por metro. Velocidade próxima da máxima alcançada num fio de cobre.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47693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http://www.toshiba.ca/web/en/images/isg/USBsleepch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65855"/>
            <a:ext cx="6172200" cy="29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6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USB fornece por padrão 5V na porta </a:t>
            </a:r>
            <a:r>
              <a:rPr lang="pt-BR" dirty="0" err="1" smtClean="0"/>
              <a:t>Vcc</a:t>
            </a:r>
            <a:r>
              <a:rPr lang="pt-BR" dirty="0" smtClean="0"/>
              <a:t>.</a:t>
            </a:r>
          </a:p>
          <a:p>
            <a:r>
              <a:rPr lang="pt-BR" dirty="0"/>
              <a:t>Classes</a:t>
            </a:r>
          </a:p>
          <a:p>
            <a:pPr lvl="1"/>
            <a:r>
              <a:rPr lang="pt-BR" dirty="0" err="1"/>
              <a:t>Low</a:t>
            </a:r>
            <a:r>
              <a:rPr lang="pt-BR" dirty="0"/>
              <a:t> Power</a:t>
            </a:r>
          </a:p>
          <a:p>
            <a:pPr lvl="1"/>
            <a:r>
              <a:rPr lang="pt-BR" dirty="0"/>
              <a:t>High </a:t>
            </a:r>
            <a:r>
              <a:rPr lang="pt-BR" dirty="0" smtClean="0"/>
              <a:t>Power</a:t>
            </a:r>
          </a:p>
          <a:p>
            <a:r>
              <a:rPr lang="pt-BR" dirty="0" smtClean="0"/>
              <a:t>Tolerância </a:t>
            </a:r>
          </a:p>
          <a:p>
            <a:pPr lvl="1"/>
            <a:r>
              <a:rPr lang="pt-BR" dirty="0" smtClean="0"/>
              <a:t>1.1 e 2.0</a:t>
            </a:r>
          </a:p>
          <a:p>
            <a:pPr lvl="2"/>
            <a:r>
              <a:rPr lang="pt-BR" dirty="0" smtClean="0"/>
              <a:t>High </a:t>
            </a:r>
            <a:r>
              <a:rPr lang="pt-BR" dirty="0" err="1" smtClean="0"/>
              <a:t>power</a:t>
            </a:r>
            <a:r>
              <a:rPr lang="pt-BR" dirty="0" smtClean="0"/>
              <a:t>: 4,75V – 5,25V</a:t>
            </a:r>
          </a:p>
          <a:p>
            <a:pPr lvl="2"/>
            <a:r>
              <a:rPr lang="pt-BR" dirty="0" err="1" smtClean="0"/>
              <a:t>Low</a:t>
            </a:r>
            <a:r>
              <a:rPr lang="pt-BR" dirty="0" smtClean="0"/>
              <a:t> </a:t>
            </a:r>
            <a:r>
              <a:rPr lang="pt-BR" dirty="0" err="1" smtClean="0"/>
              <a:t>power</a:t>
            </a:r>
            <a:r>
              <a:rPr lang="pt-BR" dirty="0" smtClean="0"/>
              <a:t>: 4,4V – 5,25V</a:t>
            </a:r>
          </a:p>
          <a:p>
            <a:pPr lvl="1"/>
            <a:r>
              <a:rPr lang="pt-BR" dirty="0" smtClean="0"/>
              <a:t>3.0</a:t>
            </a:r>
          </a:p>
          <a:p>
            <a:pPr lvl="2"/>
            <a:r>
              <a:rPr lang="pt-BR" dirty="0" smtClean="0"/>
              <a:t>4,45V – 5,25V</a:t>
            </a:r>
          </a:p>
        </p:txBody>
      </p:sp>
      <p:pic>
        <p:nvPicPr>
          <p:cNvPr id="1026" name="Picture 2" descr="http://independentkomputer.com/images/Mouse%20U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6" y="192631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indapple.com/wp-content/uploads/2010/10/apple-ipod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5069"/>
            <a:ext cx="48482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eviewboard.com/wp-content/uploads/2010/07/western-digital-my-book-external-hard-driv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9319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zedomax.com/blog/wp-content/uploads/2009/06/external-cd-rom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72" y="2116819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73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Unit </a:t>
            </a:r>
            <a:r>
              <a:rPr lang="pt-BR" dirty="0" err="1" smtClean="0"/>
              <a:t>Load</a:t>
            </a:r>
            <a:endParaRPr lang="pt-BR" dirty="0" smtClean="0"/>
          </a:p>
          <a:p>
            <a:pPr lvl="1"/>
            <a:r>
              <a:rPr lang="pt-BR" dirty="0" smtClean="0"/>
              <a:t>1.1 e 2.0</a:t>
            </a:r>
          </a:p>
          <a:p>
            <a:pPr lvl="2"/>
            <a:r>
              <a:rPr lang="pt-BR" dirty="0" smtClean="0"/>
              <a:t>100mA por </a:t>
            </a:r>
            <a:r>
              <a:rPr lang="pt-BR" dirty="0" err="1" smtClean="0"/>
              <a:t>unit</a:t>
            </a:r>
            <a:r>
              <a:rPr lang="pt-BR" dirty="0" smtClean="0"/>
              <a:t> </a:t>
            </a:r>
            <a:r>
              <a:rPr lang="pt-BR" dirty="0" err="1" smtClean="0"/>
              <a:t>load</a:t>
            </a:r>
            <a:endParaRPr lang="pt-BR" dirty="0" smtClean="0"/>
          </a:p>
          <a:p>
            <a:pPr lvl="2"/>
            <a:r>
              <a:rPr lang="pt-BR" dirty="0" smtClean="0"/>
              <a:t>Máximo de 5 </a:t>
            </a:r>
            <a:r>
              <a:rPr lang="pt-BR" dirty="0" err="1" smtClean="0"/>
              <a:t>unit</a:t>
            </a:r>
            <a:r>
              <a:rPr lang="pt-BR" dirty="0" smtClean="0"/>
              <a:t> </a:t>
            </a:r>
            <a:r>
              <a:rPr lang="pt-BR" dirty="0" err="1" smtClean="0"/>
              <a:t>loads</a:t>
            </a:r>
            <a:endParaRPr lang="pt-BR" dirty="0" smtClean="0"/>
          </a:p>
          <a:p>
            <a:pPr lvl="1"/>
            <a:r>
              <a:rPr lang="pt-BR" dirty="0" smtClean="0"/>
              <a:t>3.0</a:t>
            </a:r>
          </a:p>
          <a:p>
            <a:pPr lvl="2"/>
            <a:r>
              <a:rPr lang="pt-BR" dirty="0" smtClean="0"/>
              <a:t>150mA por </a:t>
            </a:r>
            <a:r>
              <a:rPr lang="pt-BR" dirty="0" err="1" smtClean="0"/>
              <a:t>unit</a:t>
            </a:r>
            <a:r>
              <a:rPr lang="pt-BR" dirty="0" smtClean="0"/>
              <a:t> </a:t>
            </a:r>
            <a:r>
              <a:rPr lang="pt-BR" dirty="0" err="1" smtClean="0"/>
              <a:t>load</a:t>
            </a:r>
            <a:endParaRPr lang="pt-BR" dirty="0" smtClean="0"/>
          </a:p>
          <a:p>
            <a:pPr lvl="2"/>
            <a:r>
              <a:rPr lang="pt-BR" dirty="0" smtClean="0"/>
              <a:t>Máximo de 6 </a:t>
            </a:r>
            <a:r>
              <a:rPr lang="pt-BR" dirty="0" err="1" smtClean="0"/>
              <a:t>unit</a:t>
            </a:r>
            <a:r>
              <a:rPr lang="pt-BR" dirty="0" smtClean="0"/>
              <a:t> </a:t>
            </a:r>
            <a:r>
              <a:rPr lang="pt-BR" dirty="0" err="1" smtClean="0"/>
              <a:t>loads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Low</a:t>
            </a:r>
            <a:r>
              <a:rPr lang="pt-BR" dirty="0" smtClean="0"/>
              <a:t> </a:t>
            </a:r>
            <a:r>
              <a:rPr lang="pt-BR" dirty="0" err="1" smtClean="0"/>
              <a:t>power</a:t>
            </a:r>
            <a:r>
              <a:rPr lang="pt-BR" dirty="0" smtClean="0"/>
              <a:t>:</a:t>
            </a:r>
          </a:p>
          <a:p>
            <a:pPr lvl="1"/>
            <a:r>
              <a:rPr lang="pt-BR" sz="1800" dirty="0" smtClean="0"/>
              <a:t>1 </a:t>
            </a:r>
            <a:r>
              <a:rPr lang="pt-BR" sz="1800" dirty="0" err="1" smtClean="0"/>
              <a:t>unit</a:t>
            </a:r>
            <a:r>
              <a:rPr lang="pt-BR" sz="1800" dirty="0" smtClean="0"/>
              <a:t> </a:t>
            </a:r>
            <a:r>
              <a:rPr lang="pt-BR" sz="1800" dirty="0" err="1" smtClean="0"/>
              <a:t>load</a:t>
            </a:r>
            <a:r>
              <a:rPr lang="pt-BR" sz="1800" dirty="0" smtClean="0"/>
              <a:t> a 4,4V (4V no 3.0)</a:t>
            </a:r>
          </a:p>
          <a:p>
            <a:r>
              <a:rPr lang="pt-BR" dirty="0" smtClean="0"/>
              <a:t>High </a:t>
            </a:r>
            <a:r>
              <a:rPr lang="pt-BR" dirty="0" err="1" smtClean="0"/>
              <a:t>power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 descr="http://www.panamagazine.com/wp-content/uploads/2008/05/agencias-de-carga-en-zona-lib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4456" r="4691" b="5840"/>
          <a:stretch/>
        </p:blipFill>
        <p:spPr bwMode="auto">
          <a:xfrm>
            <a:off x="5791200" y="2133600"/>
            <a:ext cx="2946400" cy="285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74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Todo dispositivo começa como </a:t>
            </a:r>
            <a:r>
              <a:rPr lang="pt-BR" dirty="0" err="1" smtClean="0"/>
              <a:t>low-power</a:t>
            </a:r>
            <a:endParaRPr lang="pt-BR" dirty="0" smtClean="0"/>
          </a:p>
          <a:p>
            <a:r>
              <a:rPr lang="pt-BR" dirty="0" smtClean="0"/>
              <a:t>Depois da identificação, pode receber mais carga</a:t>
            </a:r>
          </a:p>
          <a:p>
            <a:pPr lvl="1"/>
            <a:r>
              <a:rPr lang="pt-BR" dirty="0" smtClean="0"/>
              <a:t>HUB</a:t>
            </a:r>
          </a:p>
          <a:p>
            <a:pPr lvl="2"/>
            <a:r>
              <a:rPr lang="pt-BR" dirty="0" smtClean="0"/>
              <a:t>Precisa de 1 </a:t>
            </a:r>
            <a:r>
              <a:rPr lang="pt-BR" dirty="0" err="1" smtClean="0"/>
              <a:t>unit</a:t>
            </a:r>
            <a:r>
              <a:rPr lang="pt-BR" dirty="0" smtClean="0"/>
              <a:t> </a:t>
            </a:r>
            <a:r>
              <a:rPr lang="pt-BR" dirty="0" err="1" smtClean="0"/>
              <a:t>load</a:t>
            </a:r>
            <a:r>
              <a:rPr lang="pt-BR" dirty="0" smtClean="0"/>
              <a:t> para ser configurado</a:t>
            </a:r>
          </a:p>
          <a:p>
            <a:pPr lvl="2"/>
            <a:r>
              <a:rPr lang="pt-BR" dirty="0" smtClean="0"/>
              <a:t>Depois de configurado, não consome mais</a:t>
            </a:r>
          </a:p>
          <a:p>
            <a:pPr lvl="2"/>
            <a:r>
              <a:rPr lang="pt-BR" dirty="0" smtClean="0"/>
              <a:t>Fornece para cada dispositivo um único</a:t>
            </a:r>
          </a:p>
          <a:p>
            <a:pPr marL="914400" lvl="2" indent="0">
              <a:buNone/>
            </a:pPr>
            <a:r>
              <a:rPr lang="pt-BR" dirty="0"/>
              <a:t> </a:t>
            </a:r>
            <a:r>
              <a:rPr lang="pt-BR" dirty="0" smtClean="0"/>
              <a:t>   </a:t>
            </a:r>
            <a:r>
              <a:rPr lang="pt-BR" dirty="0" err="1" smtClean="0"/>
              <a:t>unit</a:t>
            </a:r>
            <a:r>
              <a:rPr lang="pt-BR" dirty="0" smtClean="0"/>
              <a:t> </a:t>
            </a:r>
            <a:r>
              <a:rPr lang="pt-BR" dirty="0" err="1" smtClean="0"/>
              <a:t>load</a:t>
            </a:r>
            <a:endParaRPr lang="pt-BR" dirty="0" smtClean="0"/>
          </a:p>
          <a:p>
            <a:pPr lvl="2"/>
            <a:r>
              <a:rPr lang="pt-BR" dirty="0" smtClean="0"/>
              <a:t>Se tiver alimentação externa, pode fornecer </a:t>
            </a:r>
          </a:p>
          <a:p>
            <a:pPr marL="914400" lvl="2" indent="0">
              <a:buNone/>
            </a:pPr>
            <a:r>
              <a:rPr lang="pt-BR" dirty="0" smtClean="0"/>
              <a:t>    mais </a:t>
            </a:r>
            <a:r>
              <a:rPr lang="pt-BR" dirty="0" err="1" smtClean="0"/>
              <a:t>unit</a:t>
            </a:r>
            <a:r>
              <a:rPr lang="pt-BR" dirty="0" smtClean="0"/>
              <a:t> </a:t>
            </a:r>
            <a:r>
              <a:rPr lang="pt-BR" dirty="0" err="1" smtClean="0"/>
              <a:t>loads</a:t>
            </a:r>
            <a:endParaRPr lang="pt-BR" dirty="0" smtClean="0"/>
          </a:p>
          <a:p>
            <a:r>
              <a:rPr lang="pt-BR" dirty="0" smtClean="0"/>
              <a:t>Dispositivos podem usar só a energia</a:t>
            </a:r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 smtClean="0"/>
          </a:p>
          <a:p>
            <a:pPr lvl="2"/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 descr="http://cdn.coolest-gadgets.com/wp-content/uploads/elecom-compact-10-ports-usb-hub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26" y="2302329"/>
            <a:ext cx="1609271" cy="160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xtecgo.com/wp-content/uploads/2011/03/11cb4864eef0a7f90833717db4ee013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13" y="38862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hotolizer.com/Photo%20Studies/Gadgets/USB%20Hubs/USB180RevHub1_64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878" y="5026490"/>
            <a:ext cx="2438400" cy="18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otebook-laptop-batteries.com/IMAGES/Computer/USB%20Devices/XLP00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32384"/>
            <a:ext cx="1447800" cy="138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ache.chinabuye.com/media/catalog/product/cache/1/image/5e06319eda06f020e43594a9c230972d/w/h/white-usb-16-led-keyboard-desk-light-lam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4934177"/>
            <a:ext cx="1581605" cy="15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32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Transmissão de dados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17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Transmissão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USB transmite os sinais em um par de fio trançado (D+ e D-)</a:t>
            </a:r>
          </a:p>
          <a:p>
            <a:endParaRPr lang="pt-BR" dirty="0"/>
          </a:p>
          <a:p>
            <a:r>
              <a:rPr lang="pt-BR" dirty="0"/>
              <a:t>Até a versão 2.0, USB utilizava "</a:t>
            </a:r>
            <a:r>
              <a:rPr lang="pt-BR" dirty="0" err="1"/>
              <a:t>half</a:t>
            </a:r>
            <a:r>
              <a:rPr lang="pt-BR" dirty="0"/>
              <a:t>-duplex </a:t>
            </a:r>
            <a:r>
              <a:rPr lang="pt-BR" dirty="0" err="1"/>
              <a:t>diferential</a:t>
            </a:r>
            <a:r>
              <a:rPr lang="pt-BR" dirty="0"/>
              <a:t> </a:t>
            </a:r>
            <a:r>
              <a:rPr lang="pt-BR" dirty="0" err="1"/>
              <a:t>signaling</a:t>
            </a:r>
            <a:r>
              <a:rPr lang="pt-BR" dirty="0"/>
              <a:t>" para a redução dos efeitos de ruído eletromagnético</a:t>
            </a:r>
          </a:p>
          <a:p>
            <a:endParaRPr lang="pt-BR" dirty="0"/>
          </a:p>
          <a:p>
            <a:r>
              <a:rPr lang="pt-BR" dirty="0"/>
              <a:t>USB 3.0 adiciona dois pares de fios trançados, permitindo taxas de transmissões elevadas e operação </a:t>
            </a:r>
            <a:r>
              <a:rPr lang="pt-BR" dirty="0" err="1"/>
              <a:t>full</a:t>
            </a:r>
            <a:r>
              <a:rPr lang="pt-BR" dirty="0"/>
              <a:t>-duplex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5568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048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304800" y="5650468"/>
            <a:ext cx="300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Upstream </a:t>
            </a:r>
            <a:r>
              <a:rPr lang="pt-BR" b="1" dirty="0" err="1" smtClean="0"/>
              <a:t>End</a:t>
            </a:r>
            <a:r>
              <a:rPr lang="pt-BR" b="1" dirty="0" smtClean="0"/>
              <a:t> </a:t>
            </a:r>
            <a:r>
              <a:rPr lang="pt-BR" b="1" dirty="0" err="1" smtClean="0"/>
              <a:t>Transceiver</a:t>
            </a:r>
            <a:endParaRPr lang="pt-B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57350"/>
            <a:ext cx="3048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5029200" y="5650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Downstream End Transceiver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551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NRZI – “</a:t>
            </a:r>
            <a:r>
              <a:rPr lang="pt-BR" dirty="0" err="1" smtClean="0"/>
              <a:t>Non-Return-to-Zero</a:t>
            </a:r>
            <a:r>
              <a:rPr lang="pt-BR" dirty="0" smtClean="0"/>
              <a:t> </a:t>
            </a:r>
            <a:r>
              <a:rPr lang="pt-BR" dirty="0" err="1" smtClean="0"/>
              <a:t>Inverted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24000"/>
            <a:ext cx="7391400" cy="4572000"/>
          </a:xfrm>
        </p:spPr>
        <p:txBody>
          <a:bodyPr/>
          <a:lstStyle/>
          <a:p>
            <a:r>
              <a:rPr lang="pt-BR" sz="1900" dirty="0" smtClean="0"/>
              <a:t>USB envia dados utilizando NRZI</a:t>
            </a:r>
          </a:p>
          <a:p>
            <a:endParaRPr lang="pt-BR" sz="1600" b="1" dirty="0" smtClean="0"/>
          </a:p>
          <a:p>
            <a:pPr lvl="1"/>
            <a:r>
              <a:rPr lang="pt-BR" sz="1600" dirty="0" smtClean="0"/>
              <a:t>Uma transição do nível lógico, significa que foi transmitido “0”</a:t>
            </a:r>
            <a:endParaRPr lang="pt-BR" sz="2700" dirty="0" smtClean="0"/>
          </a:p>
          <a:p>
            <a:pPr lvl="1"/>
            <a:r>
              <a:rPr lang="pt-BR" sz="1600" dirty="0" smtClean="0"/>
              <a:t>Se não houver transição, o bit transmitido é “1”</a:t>
            </a:r>
          </a:p>
          <a:p>
            <a:pPr lvl="1"/>
            <a:endParaRPr lang="pt-BR" sz="16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429000"/>
            <a:ext cx="655982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5961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115616" y="2204864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USB – Universal Serial Bus</a:t>
            </a:r>
          </a:p>
          <a:p>
            <a:r>
              <a:rPr lang="pt-BR" dirty="0" smtClean="0"/>
              <a:t>Lançado em 1996</a:t>
            </a:r>
          </a:p>
          <a:p>
            <a:r>
              <a:rPr lang="pt-BR" dirty="0" smtClean="0"/>
              <a:t>Parceria de várias grandes empresas entre elas a IBM, Intel e Microsoft</a:t>
            </a:r>
          </a:p>
          <a:p>
            <a:r>
              <a:rPr lang="pt-BR" dirty="0" smtClean="0"/>
              <a:t>Concebida para criar um padrão de interface I/O com os periféricos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34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Bit </a:t>
            </a:r>
            <a:r>
              <a:rPr lang="pt-BR" dirty="0" err="1" smtClean="0"/>
              <a:t>Stuffing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7800" y="1524000"/>
            <a:ext cx="7315200" cy="4572000"/>
          </a:xfrm>
        </p:spPr>
        <p:txBody>
          <a:bodyPr/>
          <a:lstStyle/>
          <a:p>
            <a:r>
              <a:rPr lang="pt-BR" dirty="0" smtClean="0"/>
              <a:t>Para garantir adequadas transições de sinais no receptor, USB </a:t>
            </a:r>
            <a:r>
              <a:rPr lang="pt-BR" dirty="0" err="1" smtClean="0"/>
              <a:t>utliza</a:t>
            </a:r>
            <a:r>
              <a:rPr lang="pt-BR" dirty="0" smtClean="0"/>
              <a:t> "bit </a:t>
            </a:r>
            <a:r>
              <a:rPr lang="pt-BR" dirty="0" err="1" smtClean="0"/>
              <a:t>stuffing</a:t>
            </a:r>
            <a:r>
              <a:rPr lang="pt-BR" dirty="0" smtClean="0"/>
              <a:t>", enviando um bit extra "0" quando ocorre "111111“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Isso faz com que a lógica do receptor faça uma transição ao menos uma vez a cada 7 envio de bits. Esse fato garante a disponibilidade dos dados com respeito ao </a:t>
            </a:r>
            <a:r>
              <a:rPr lang="pt-BR" dirty="0" err="1" smtClean="0"/>
              <a:t>clock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Sete bits "1" consecutivos caracteriza um erro (dispositivo não está respondendo, por exemplo).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805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Modos de Transmissão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USB suporta os seguintes modos de transmissão:</a:t>
            </a:r>
          </a:p>
          <a:p>
            <a:pPr>
              <a:buNone/>
            </a:pPr>
            <a:endParaRPr lang="pt-BR" dirty="0" smtClean="0"/>
          </a:p>
          <a:p>
            <a:pPr lvl="1"/>
            <a:r>
              <a:rPr lang="pt-BR" sz="2400" dirty="0" err="1" smtClean="0"/>
              <a:t>Low</a:t>
            </a:r>
            <a:r>
              <a:rPr lang="pt-BR" sz="2400" dirty="0" smtClean="0"/>
              <a:t> </a:t>
            </a:r>
            <a:r>
              <a:rPr lang="pt-BR" sz="2400" dirty="0" err="1" smtClean="0"/>
              <a:t>Speed</a:t>
            </a:r>
            <a:r>
              <a:rPr lang="pt-BR" sz="2400" dirty="0" smtClean="0"/>
              <a:t> (USB 1.0)</a:t>
            </a:r>
          </a:p>
          <a:p>
            <a:pPr lvl="1">
              <a:buNone/>
            </a:pPr>
            <a:endParaRPr lang="pt-BR" sz="2400" dirty="0" smtClean="0"/>
          </a:p>
          <a:p>
            <a:pPr lvl="1"/>
            <a:r>
              <a:rPr lang="pt-BR" sz="2400" dirty="0" err="1" smtClean="0"/>
              <a:t>Full</a:t>
            </a:r>
            <a:r>
              <a:rPr lang="pt-BR" sz="2400" dirty="0" smtClean="0"/>
              <a:t> </a:t>
            </a:r>
            <a:r>
              <a:rPr lang="pt-BR" sz="2400" dirty="0" err="1" smtClean="0"/>
              <a:t>Speed</a:t>
            </a:r>
            <a:r>
              <a:rPr lang="pt-BR" sz="2400" dirty="0" smtClean="0"/>
              <a:t> (USB 1.0)</a:t>
            </a:r>
          </a:p>
          <a:p>
            <a:pPr lvl="1">
              <a:buNone/>
            </a:pPr>
            <a:endParaRPr lang="pt-BR" sz="2400" dirty="0" smtClean="0"/>
          </a:p>
          <a:p>
            <a:pPr lvl="1"/>
            <a:r>
              <a:rPr lang="pt-BR" sz="2400" dirty="0" err="1" smtClean="0"/>
              <a:t>High</a:t>
            </a:r>
            <a:r>
              <a:rPr lang="pt-BR" sz="2400" dirty="0" smtClean="0"/>
              <a:t> </a:t>
            </a:r>
            <a:r>
              <a:rPr lang="pt-BR" sz="2400" dirty="0" err="1" smtClean="0"/>
              <a:t>Speed</a:t>
            </a:r>
            <a:r>
              <a:rPr lang="pt-BR" sz="2400" dirty="0" smtClean="0"/>
              <a:t> (USB 2.x)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Super </a:t>
            </a:r>
            <a:r>
              <a:rPr lang="pt-BR" sz="2400" dirty="0" err="1" smtClean="0"/>
              <a:t>Speed</a:t>
            </a:r>
            <a:r>
              <a:rPr lang="pt-BR" sz="2400" dirty="0" smtClean="0"/>
              <a:t> (USB 3.0)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72570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Full</a:t>
            </a:r>
            <a:r>
              <a:rPr lang="pt-BR" dirty="0" smtClean="0"/>
              <a:t> </a:t>
            </a:r>
            <a:r>
              <a:rPr lang="pt-BR" dirty="0" err="1" smtClean="0"/>
              <a:t>Speed</a:t>
            </a:r>
            <a:r>
              <a:rPr lang="pt-BR" dirty="0" smtClean="0"/>
              <a:t> </a:t>
            </a:r>
            <a:r>
              <a:rPr lang="pt-BR" dirty="0" err="1" smtClean="0"/>
              <a:t>Mode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Taxa de 12 </a:t>
            </a:r>
            <a:r>
              <a:rPr lang="pt-BR" dirty="0" err="1" smtClean="0"/>
              <a:t>Mbit</a:t>
            </a:r>
            <a:r>
              <a:rPr lang="pt-BR" dirty="0" smtClean="0"/>
              <a:t>/s (~1.43 MB/s)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Modo de envio default definido pelo USB 1.0</a:t>
            </a:r>
          </a:p>
          <a:p>
            <a:endParaRPr lang="pt-BR" dirty="0" smtClean="0"/>
          </a:p>
          <a:p>
            <a:r>
              <a:rPr lang="pt-BR" dirty="0" smtClean="0"/>
              <a:t>Nível lógico "0": 0.0 a 0.3 V</a:t>
            </a:r>
          </a:p>
          <a:p>
            <a:endParaRPr lang="pt-BR" dirty="0" smtClean="0"/>
          </a:p>
          <a:p>
            <a:r>
              <a:rPr lang="pt-BR" dirty="0" smtClean="0"/>
              <a:t>Nível lógico "1": 2.8 a 3.6 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0368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Low</a:t>
            </a:r>
            <a:r>
              <a:rPr lang="pt-BR" dirty="0" smtClean="0"/>
              <a:t> </a:t>
            </a:r>
            <a:r>
              <a:rPr lang="pt-BR" dirty="0" err="1" smtClean="0"/>
              <a:t>Speed</a:t>
            </a:r>
            <a:r>
              <a:rPr lang="pt-BR" dirty="0" smtClean="0"/>
              <a:t> </a:t>
            </a:r>
            <a:r>
              <a:rPr lang="pt-BR" dirty="0" err="1" smtClean="0"/>
              <a:t>Mode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Taxa de 1.5 </a:t>
            </a:r>
            <a:r>
              <a:rPr lang="pt-BR" dirty="0" err="1" smtClean="0"/>
              <a:t>Mbit</a:t>
            </a:r>
            <a:r>
              <a:rPr lang="pt-BR" dirty="0" smtClean="0"/>
              <a:t>/s (~183 KB/s)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Definido na primeira versão do USB, muito similar ao modo </a:t>
            </a:r>
            <a:r>
              <a:rPr lang="pt-BR" dirty="0" err="1" smtClean="0"/>
              <a:t>Full</a:t>
            </a:r>
            <a:r>
              <a:rPr lang="pt-BR" dirty="0" smtClean="0"/>
              <a:t> </a:t>
            </a:r>
            <a:r>
              <a:rPr lang="pt-BR" dirty="0" err="1" smtClean="0"/>
              <a:t>Speed</a:t>
            </a:r>
            <a:r>
              <a:rPr lang="pt-BR" dirty="0" smtClean="0"/>
              <a:t>, porém é 8 vezes mais lento.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Projetado inicialmente para redução de custos em dispositivos de interface humana (HID), como teclados, mouses e joysticks.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6274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6400" y="2057400"/>
            <a:ext cx="3276600" cy="4572000"/>
          </a:xfrm>
        </p:spPr>
        <p:txBody>
          <a:bodyPr/>
          <a:lstStyle/>
          <a:p>
            <a:pPr algn="r">
              <a:buNone/>
            </a:pPr>
            <a:r>
              <a:rPr lang="pt-BR" dirty="0" smtClean="0"/>
              <a:t>Para verificar modo de operação de envio, receptor deve, basicamente, verificar qual dos fios está polarizado no modo “</a:t>
            </a:r>
            <a:r>
              <a:rPr lang="pt-BR" dirty="0" err="1" smtClean="0"/>
              <a:t>Idle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503299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5111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High</a:t>
            </a:r>
            <a:r>
              <a:rPr lang="pt-BR" dirty="0" smtClean="0"/>
              <a:t> </a:t>
            </a:r>
            <a:r>
              <a:rPr lang="pt-BR" dirty="0" err="1" smtClean="0"/>
              <a:t>Speed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Taxa de 480 </a:t>
            </a:r>
            <a:r>
              <a:rPr lang="pt-BR" dirty="0" err="1" smtClean="0"/>
              <a:t>Mbit</a:t>
            </a:r>
            <a:r>
              <a:rPr lang="pt-BR" dirty="0" smtClean="0"/>
              <a:t>/s (~57 MB/s)</a:t>
            </a:r>
          </a:p>
          <a:p>
            <a:endParaRPr lang="pt-BR" dirty="0" smtClean="0"/>
          </a:p>
          <a:p>
            <a:r>
              <a:rPr lang="pt-BR" dirty="0" smtClean="0"/>
              <a:t>Introduzido em 2001, com USB 2.0</a:t>
            </a:r>
          </a:p>
          <a:p>
            <a:endParaRPr lang="pt-BR" dirty="0" smtClean="0"/>
          </a:p>
          <a:p>
            <a:r>
              <a:rPr lang="pt-BR" dirty="0" smtClean="0"/>
              <a:t>Dispositivos são capazes de operar no modo </a:t>
            </a:r>
            <a:r>
              <a:rPr lang="pt-BR" dirty="0" err="1" smtClean="0"/>
              <a:t>Full</a:t>
            </a:r>
            <a:r>
              <a:rPr lang="pt-BR" dirty="0" smtClean="0"/>
              <a:t> </a:t>
            </a:r>
            <a:r>
              <a:rPr lang="pt-BR" dirty="0" err="1" smtClean="0"/>
              <a:t>Speed</a:t>
            </a:r>
            <a:r>
              <a:rPr lang="pt-BR" dirty="0" smtClean="0"/>
              <a:t>, se necessário. Sendo assim compatíveis com USB 1.x (Conectores idênticos)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Nível lógico "0": -10 a 10mV</a:t>
            </a:r>
          </a:p>
          <a:p>
            <a:r>
              <a:rPr lang="pt-BR" dirty="0" smtClean="0"/>
              <a:t>Nível lógico "1": 360 a 440mV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7725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Super </a:t>
            </a:r>
            <a:r>
              <a:rPr lang="pt-BR" dirty="0" err="1" smtClean="0"/>
              <a:t>Speed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Taxa de 5.0 </a:t>
            </a:r>
            <a:r>
              <a:rPr lang="pt-BR" dirty="0" err="1" smtClean="0"/>
              <a:t>Gbit</a:t>
            </a:r>
            <a:r>
              <a:rPr lang="pt-BR" dirty="0" smtClean="0"/>
              <a:t>/s (~596 MB/s)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Especificação produzida pela Intel e parceiros em Agosto de 2008.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 primeiro controlador USB 3.0 foi demonstrado pela NEC (</a:t>
            </a:r>
            <a:r>
              <a:rPr lang="pt-BR" i="1" dirty="0" err="1" smtClean="0"/>
              <a:t>Nippon</a:t>
            </a:r>
            <a:r>
              <a:rPr lang="pt-BR" i="1" dirty="0" smtClean="0"/>
              <a:t> </a:t>
            </a:r>
            <a:r>
              <a:rPr lang="pt-BR" i="1" dirty="0" err="1" smtClean="0"/>
              <a:t>Electric</a:t>
            </a:r>
            <a:r>
              <a:rPr lang="pt-BR" i="1" dirty="0" smtClean="0"/>
              <a:t> </a:t>
            </a:r>
            <a:r>
              <a:rPr lang="pt-BR" i="1" dirty="0" err="1" smtClean="0"/>
              <a:t>Company</a:t>
            </a:r>
            <a:r>
              <a:rPr lang="pt-BR" dirty="0" smtClean="0"/>
              <a:t>) em Maio de 2009. Produtos já estão disponíveis desde Janeiro de 2010.</a:t>
            </a:r>
          </a:p>
          <a:p>
            <a:endParaRPr lang="pt-BR" dirty="0" smtClean="0"/>
          </a:p>
          <a:p>
            <a:r>
              <a:rPr lang="pt-BR" dirty="0" smtClean="0"/>
              <a:t>Total compatibilidade com os outros modos.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763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Taxas de Transmissões Comerciais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24000"/>
            <a:ext cx="7391400" cy="4572000"/>
          </a:xfrm>
        </p:spPr>
        <p:txBody>
          <a:bodyPr/>
          <a:lstStyle/>
          <a:p>
            <a:r>
              <a:rPr lang="pt-BR" dirty="0" smtClean="0"/>
              <a:t>Taxa máxima teórica de 480 </a:t>
            </a:r>
            <a:r>
              <a:rPr lang="pt-BR" dirty="0" err="1" smtClean="0"/>
              <a:t>MBit</a:t>
            </a:r>
            <a:r>
              <a:rPr lang="pt-BR" dirty="0" smtClean="0"/>
              <a:t>/s por controlador USB 2.0 é compartilhada por todos os dispositivos conectados a ele.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Alguns fabricantes de "</a:t>
            </a:r>
            <a:r>
              <a:rPr lang="pt-BR" dirty="0" err="1" smtClean="0"/>
              <a:t>chipsets</a:t>
            </a:r>
            <a:r>
              <a:rPr lang="pt-BR" dirty="0" smtClean="0"/>
              <a:t>" superam esse gargalo oferecendo múltiplos controladores USB 2.0 dentro do “</a:t>
            </a:r>
            <a:r>
              <a:rPr lang="pt-BR" dirty="0" err="1" smtClean="0"/>
              <a:t>southbridge</a:t>
            </a:r>
            <a:r>
              <a:rPr lang="pt-BR" dirty="0" smtClean="0"/>
              <a:t>”</a:t>
            </a:r>
          </a:p>
          <a:p>
            <a:pPr>
              <a:buNone/>
            </a:pPr>
            <a:r>
              <a:rPr lang="pt-BR" dirty="0" smtClean="0"/>
              <a:t>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52800"/>
            <a:ext cx="247755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9633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Taxas de Transmissões Comerciais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 acordo com testes feitos pela CNET (Centre </a:t>
            </a:r>
            <a:r>
              <a:rPr lang="pt-BR" dirty="0" err="1" smtClean="0"/>
              <a:t>National</a:t>
            </a:r>
            <a:r>
              <a:rPr lang="pt-BR" dirty="0" smtClean="0"/>
              <a:t> d'</a:t>
            </a:r>
            <a:r>
              <a:rPr lang="pt-BR" dirty="0" err="1" smtClean="0"/>
              <a:t>Études</a:t>
            </a:r>
            <a:r>
              <a:rPr lang="pt-BR" dirty="0" smtClean="0"/>
              <a:t> </a:t>
            </a:r>
            <a:r>
              <a:rPr lang="pt-BR" dirty="0" err="1" smtClean="0"/>
              <a:t>des</a:t>
            </a:r>
            <a:r>
              <a:rPr lang="pt-BR" dirty="0" smtClean="0"/>
              <a:t> </a:t>
            </a:r>
            <a:r>
              <a:rPr lang="pt-BR" dirty="0" err="1" smtClean="0"/>
              <a:t>Télécommunications</a:t>
            </a:r>
            <a:r>
              <a:rPr lang="pt-BR" dirty="0" smtClean="0"/>
              <a:t>) com discos utilizando USB 2.0 (modo HS), taxa de transmissões não são capazes de superar 70% da capacidade teórica.</a:t>
            </a:r>
          </a:p>
          <a:p>
            <a:endParaRPr lang="pt-BR" dirty="0" smtClean="0"/>
          </a:p>
          <a:p>
            <a:r>
              <a:rPr lang="pt-BR" dirty="0" smtClean="0"/>
              <a:t> Para dispositivos isócronos como </a:t>
            </a:r>
            <a:r>
              <a:rPr lang="pt-BR" dirty="0" err="1" smtClean="0"/>
              <a:t>streams</a:t>
            </a:r>
            <a:r>
              <a:rPr lang="pt-BR" dirty="0" smtClean="0"/>
              <a:t> de áudio, a largura de banda é constante, e reservada exclusivamente para um determinado dispositivo.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r>
              <a:rPr lang="pt-BR" dirty="0" smtClean="0"/>
              <a:t>Nesse caso, a largura do barramento, só tem um efeito sobre o número de canais que podem ser enviados de uma vez, e não sobre a velocidade ou latência da transmissão.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5147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969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115616" y="2204864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Barramento de 1 bit por canal</a:t>
            </a:r>
          </a:p>
          <a:p>
            <a:r>
              <a:rPr lang="pt-BR" dirty="0" smtClean="0"/>
              <a:t>Possui 4 fios </a:t>
            </a:r>
          </a:p>
          <a:p>
            <a:r>
              <a:rPr lang="pt-BR" dirty="0" smtClean="0"/>
              <a:t>2 para dados e 2 para fornecer energia</a:t>
            </a:r>
          </a:p>
          <a:p>
            <a:r>
              <a:rPr lang="pt-BR" dirty="0" smtClean="0"/>
              <a:t>O USB 1.0 apresentava 2 modos de operação que trabalhavam a 1.5Mbits/s (</a:t>
            </a:r>
            <a:r>
              <a:rPr lang="pt-BR" dirty="0" err="1" smtClean="0"/>
              <a:t>Low</a:t>
            </a:r>
            <a:r>
              <a:rPr lang="pt-BR" dirty="0" smtClean="0"/>
              <a:t> </a:t>
            </a:r>
            <a:r>
              <a:rPr lang="pt-BR" dirty="0" err="1" smtClean="0"/>
              <a:t>Speed</a:t>
            </a:r>
            <a:r>
              <a:rPr lang="pt-BR" dirty="0" smtClean="0"/>
              <a:t>) e 12Mbits/s (</a:t>
            </a:r>
            <a:r>
              <a:rPr lang="pt-BR" dirty="0" err="1" smtClean="0"/>
              <a:t>Full</a:t>
            </a:r>
            <a:r>
              <a:rPr lang="pt-BR" dirty="0" smtClean="0"/>
              <a:t> </a:t>
            </a:r>
            <a:r>
              <a:rPr lang="pt-BR" dirty="0" err="1" smtClean="0"/>
              <a:t>Speed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Plug</a:t>
            </a:r>
            <a:r>
              <a:rPr lang="pt-BR" dirty="0" smtClean="0"/>
              <a:t> n Play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63793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protocolo de comunicação do USB é realizado a partir de pacotes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Cada pacote é formado por campos, que podem ou não possuir tamanho fixo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Por esse motivo, todos os pacotes tem possuem seus próprios delimitadores ("</a:t>
            </a:r>
            <a:r>
              <a:rPr lang="pt-BR" dirty="0" err="1" smtClean="0"/>
              <a:t>Start-End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Packet</a:t>
            </a:r>
            <a:r>
              <a:rPr lang="pt-BR" dirty="0" smtClean="0"/>
              <a:t>")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8956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Packet</a:t>
            </a:r>
            <a:r>
              <a:rPr lang="pt-BR" b="1" dirty="0" smtClean="0"/>
              <a:t> </a:t>
            </a:r>
            <a:r>
              <a:rPr lang="pt-BR" b="1" dirty="0" err="1" smtClean="0"/>
              <a:t>fields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principais campos dos pacotes são:</a:t>
            </a:r>
          </a:p>
          <a:p>
            <a:pPr>
              <a:buNone/>
            </a:pPr>
            <a:endParaRPr lang="pt-BR" dirty="0" smtClean="0"/>
          </a:p>
          <a:p>
            <a:pPr lvl="1"/>
            <a:r>
              <a:rPr lang="pt-BR" sz="2400" dirty="0" err="1" smtClean="0"/>
              <a:t>Sync</a:t>
            </a:r>
            <a:r>
              <a:rPr lang="pt-BR" sz="2400" dirty="0" smtClean="0"/>
              <a:t> Field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PID Field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err="1" smtClean="0"/>
              <a:t>Address</a:t>
            </a:r>
            <a:r>
              <a:rPr lang="pt-BR" sz="2400" dirty="0" smtClean="0"/>
              <a:t> </a:t>
            </a:r>
            <a:r>
              <a:rPr lang="pt-BR" sz="2400" dirty="0" err="1" smtClean="0"/>
              <a:t>Fields</a:t>
            </a:r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Data Field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11705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</a:t>
            </a:r>
            <a:endParaRPr lang="pt-BR" dirty="0"/>
          </a:p>
        </p:txBody>
      </p:sp>
      <p:pic>
        <p:nvPicPr>
          <p:cNvPr id="1026" name="Picture 2" descr="C:\Users\Carlos Eduardo\Documents\Faculdade\8 periodo 2011.2\Sergio\Seminario USB\us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905000"/>
            <a:ext cx="1472284" cy="1098550"/>
          </a:xfrm>
          <a:prstGeom prst="rect">
            <a:avLst/>
          </a:prstGeom>
          <a:noFill/>
        </p:spPr>
      </p:pic>
      <p:pic>
        <p:nvPicPr>
          <p:cNvPr id="1027" name="Picture 3" descr="C:\Users\Carlos Eduardo\Documents\Faculdade\8 periodo 2011.2\Sergio\Seminario USB\us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029200"/>
            <a:ext cx="1447800" cy="1080282"/>
          </a:xfrm>
          <a:prstGeom prst="rect">
            <a:avLst/>
          </a:prstGeom>
          <a:noFill/>
        </p:spPr>
      </p:pic>
      <p:sp>
        <p:nvSpPr>
          <p:cNvPr id="7" name="Retângulo de cantos arredondados 6"/>
          <p:cNvSpPr/>
          <p:nvPr/>
        </p:nvSpPr>
        <p:spPr bwMode="auto">
          <a:xfrm>
            <a:off x="3962400" y="3276600"/>
            <a:ext cx="1524000" cy="12954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 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PACOTE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  </a:t>
            </a:r>
            <a:endParaRPr kumimoji="0" lang="pt-BR" sz="24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3962400" y="3276600"/>
            <a:ext cx="381000" cy="1295400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4724400" y="3276600"/>
            <a:ext cx="381000" cy="1295400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5105400" y="3276600"/>
            <a:ext cx="381000" cy="12954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4343400" y="3276600"/>
            <a:ext cx="381000" cy="12954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Conector em curva 16"/>
          <p:cNvCxnSpPr>
            <a:stCxn id="1027" idx="3"/>
            <a:endCxn id="8" idx="1"/>
          </p:cNvCxnSpPr>
          <p:nvPr/>
        </p:nvCxnSpPr>
        <p:spPr bwMode="auto">
          <a:xfrm flipV="1">
            <a:off x="3200400" y="3924300"/>
            <a:ext cx="762000" cy="164504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Conector em curva 18"/>
          <p:cNvCxnSpPr>
            <a:stCxn id="10" idx="3"/>
            <a:endCxn id="1026" idx="1"/>
          </p:cNvCxnSpPr>
          <p:nvPr/>
        </p:nvCxnSpPr>
        <p:spPr bwMode="auto">
          <a:xfrm flipV="1">
            <a:off x="5486400" y="2454275"/>
            <a:ext cx="1447800" cy="147002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CaixaDeTexto 21"/>
          <p:cNvSpPr txBox="1"/>
          <p:nvPr/>
        </p:nvSpPr>
        <p:spPr>
          <a:xfrm>
            <a:off x="381000" y="3276600"/>
            <a:ext cx="7086600" cy="2739211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pt-BR" b="1" dirty="0" smtClean="0"/>
              <a:t>º) Campo de Sincronização</a:t>
            </a:r>
          </a:p>
          <a:p>
            <a:endParaRPr lang="pt-BR" b="1" dirty="0" smtClean="0"/>
          </a:p>
          <a:p>
            <a:r>
              <a:rPr lang="pt-BR" b="1" dirty="0" smtClean="0"/>
              <a:t>8 bits para o modo </a:t>
            </a:r>
            <a:r>
              <a:rPr lang="pt-BR" b="1" dirty="0" err="1" smtClean="0"/>
              <a:t>Low-Full</a:t>
            </a:r>
            <a:r>
              <a:rPr lang="pt-BR" b="1" dirty="0" smtClean="0"/>
              <a:t> </a:t>
            </a:r>
            <a:r>
              <a:rPr lang="pt-BR" b="1" dirty="0" err="1" smtClean="0"/>
              <a:t>Speed</a:t>
            </a:r>
            <a:r>
              <a:rPr lang="pt-BR" b="1" dirty="0" smtClean="0"/>
              <a:t> </a:t>
            </a:r>
          </a:p>
          <a:p>
            <a:pPr lvl="1"/>
            <a:r>
              <a:rPr lang="pt-BR" sz="2000" b="1" dirty="0" smtClean="0"/>
              <a:t>“00000001”</a:t>
            </a:r>
          </a:p>
          <a:p>
            <a:pPr lvl="1">
              <a:buNone/>
            </a:pPr>
            <a:endParaRPr lang="pt-BR" sz="2000" b="1" dirty="0" smtClean="0"/>
          </a:p>
          <a:p>
            <a:r>
              <a:rPr lang="pt-BR" b="1" dirty="0" smtClean="0"/>
              <a:t>32 bits para o modo </a:t>
            </a:r>
            <a:r>
              <a:rPr lang="pt-BR" b="1" dirty="0" err="1" smtClean="0"/>
              <a:t>High</a:t>
            </a:r>
            <a:r>
              <a:rPr lang="pt-BR" b="1" dirty="0" smtClean="0"/>
              <a:t> </a:t>
            </a:r>
            <a:r>
              <a:rPr lang="pt-BR" b="1" dirty="0" err="1" smtClean="0"/>
              <a:t>Speed</a:t>
            </a:r>
            <a:endParaRPr lang="pt-BR" b="1" dirty="0" smtClean="0"/>
          </a:p>
          <a:p>
            <a:pPr lvl="1"/>
            <a:r>
              <a:rPr lang="pt-BR" sz="2000" dirty="0" smtClean="0"/>
              <a:t>“00000000 00000000 00000000 00000001”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</p:txBody>
      </p:sp>
      <p:sp>
        <p:nvSpPr>
          <p:cNvPr id="23" name="CaixaDeTexto 22"/>
          <p:cNvSpPr txBox="1"/>
          <p:nvPr/>
        </p:nvSpPr>
        <p:spPr>
          <a:xfrm>
            <a:off x="914400" y="3200400"/>
            <a:ext cx="70866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2</a:t>
            </a:r>
            <a:r>
              <a:rPr lang="pt-BR" b="1" dirty="0" smtClean="0"/>
              <a:t>º)  Campo de Identificação</a:t>
            </a:r>
          </a:p>
          <a:p>
            <a:pPr marL="0" lvl="1"/>
            <a:endParaRPr lang="pt-BR" b="1" dirty="0" smtClean="0"/>
          </a:p>
          <a:p>
            <a:r>
              <a:rPr lang="pt-BR" b="1" dirty="0" smtClean="0"/>
              <a:t>Campo identificador do pacote vem logo após o campo de sincronização.</a:t>
            </a:r>
          </a:p>
          <a:p>
            <a:endParaRPr lang="pt-BR" b="1" dirty="0" smtClean="0"/>
          </a:p>
          <a:p>
            <a:r>
              <a:rPr lang="pt-BR" b="1" dirty="0" smtClean="0"/>
              <a:t>Consiste em 4 bits, seguidos pelos seus complementares, servindo de um mecanismo para detecção de erro de PID</a:t>
            </a:r>
          </a:p>
          <a:p>
            <a:pPr marL="0" lvl="1"/>
            <a:endParaRPr lang="pt-BR" dirty="0" smtClean="0"/>
          </a:p>
          <a:p>
            <a:pPr marL="0" lvl="1"/>
            <a:r>
              <a:rPr lang="pt-BR" dirty="0" smtClean="0"/>
              <a:t> </a:t>
            </a:r>
          </a:p>
          <a:p>
            <a:endParaRPr lang="pt-BR" dirty="0" smtClean="0"/>
          </a:p>
        </p:txBody>
      </p:sp>
      <p:sp>
        <p:nvSpPr>
          <p:cNvPr id="25" name="CaixaDeTexto 24"/>
          <p:cNvSpPr txBox="1"/>
          <p:nvPr/>
        </p:nvSpPr>
        <p:spPr>
          <a:xfrm>
            <a:off x="1447800" y="3276600"/>
            <a:ext cx="7086600" cy="2862322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3</a:t>
            </a:r>
            <a:r>
              <a:rPr lang="pt-BR" b="1" dirty="0" smtClean="0"/>
              <a:t>º) Campo de Endereçamento</a:t>
            </a:r>
          </a:p>
          <a:p>
            <a:pPr marL="0" lvl="1"/>
            <a:endParaRPr lang="pt-BR" b="1" dirty="0" smtClean="0"/>
          </a:p>
          <a:p>
            <a:pPr lvl="1"/>
            <a:r>
              <a:rPr lang="pt-BR" b="1" dirty="0" err="1" smtClean="0"/>
              <a:t>Address</a:t>
            </a:r>
            <a:r>
              <a:rPr lang="pt-BR" b="1" dirty="0" smtClean="0"/>
              <a:t> Field: 7 bits que representam o endereço do dispositivo.</a:t>
            </a:r>
          </a:p>
          <a:p>
            <a:pPr lvl="1">
              <a:buNone/>
            </a:pPr>
            <a:endParaRPr lang="pt-BR" b="1" dirty="0" smtClean="0"/>
          </a:p>
          <a:p>
            <a:pPr lvl="1"/>
            <a:r>
              <a:rPr lang="pt-BR" b="1" dirty="0" err="1" smtClean="0"/>
              <a:t>Endpoint</a:t>
            </a:r>
            <a:r>
              <a:rPr lang="pt-BR" b="1" dirty="0" smtClean="0"/>
              <a:t> Field: 4 bits que endereçam quando mais de um </a:t>
            </a:r>
            <a:r>
              <a:rPr lang="pt-BR" b="1" dirty="0" err="1" smtClean="0"/>
              <a:t>endpoint</a:t>
            </a:r>
            <a:r>
              <a:rPr lang="pt-BR" b="1" dirty="0" smtClean="0"/>
              <a:t> é requerido.</a:t>
            </a:r>
          </a:p>
          <a:p>
            <a:pPr marL="0" lvl="1"/>
            <a:endParaRPr lang="pt-BR" dirty="0" smtClean="0"/>
          </a:p>
          <a:p>
            <a:pPr marL="0" lvl="1"/>
            <a:r>
              <a:rPr lang="pt-BR" dirty="0" smtClean="0"/>
              <a:t> </a:t>
            </a:r>
          </a:p>
          <a:p>
            <a:endParaRPr lang="pt-BR" dirty="0" smtClean="0"/>
          </a:p>
        </p:txBody>
      </p:sp>
      <p:sp>
        <p:nvSpPr>
          <p:cNvPr id="28" name="CaixaDeTexto 27"/>
          <p:cNvSpPr txBox="1"/>
          <p:nvPr/>
        </p:nvSpPr>
        <p:spPr>
          <a:xfrm>
            <a:off x="1905000" y="3200400"/>
            <a:ext cx="7086600" cy="292387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r>
              <a:rPr lang="pt-BR" b="1" dirty="0" smtClean="0"/>
              <a:t>º)  </a:t>
            </a:r>
            <a:r>
              <a:rPr lang="en-US" b="1" dirty="0" smtClean="0"/>
              <a:t>Campo de Dados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Pode possuir no máximo 1024 bytes</a:t>
            </a:r>
          </a:p>
          <a:p>
            <a:endParaRPr lang="pt-BR" b="1" dirty="0" smtClean="0"/>
          </a:p>
          <a:p>
            <a:r>
              <a:rPr lang="pt-BR" b="1" dirty="0" smtClean="0"/>
              <a:t>Tamanho variável com o tipo de transferência: controle, interrupção, streaming, etc.</a:t>
            </a:r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4478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1336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057400"/>
            <a:ext cx="6934200" cy="103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4941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8" grpId="0" animBg="1"/>
      <p:bldP spid="2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pt-BR" dirty="0" err="1" smtClean="0"/>
              <a:t>Sync</a:t>
            </a:r>
            <a:r>
              <a:rPr lang="pt-BR" dirty="0" smtClean="0"/>
              <a:t> Field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24000"/>
            <a:ext cx="7391400" cy="4572000"/>
          </a:xfrm>
        </p:spPr>
        <p:txBody>
          <a:bodyPr/>
          <a:lstStyle/>
          <a:p>
            <a:r>
              <a:rPr lang="pt-BR" dirty="0" smtClean="0"/>
              <a:t>Primeiro campo do pacote</a:t>
            </a:r>
          </a:p>
          <a:p>
            <a:endParaRPr lang="pt-BR" dirty="0" smtClean="0"/>
          </a:p>
          <a:p>
            <a:r>
              <a:rPr lang="pt-BR" dirty="0" smtClean="0"/>
              <a:t>Consiste numa </a:t>
            </a:r>
            <a:r>
              <a:rPr lang="pt-BR" dirty="0" err="1" smtClean="0"/>
              <a:t>sequencia</a:t>
            </a:r>
            <a:r>
              <a:rPr lang="pt-BR" dirty="0" smtClean="0"/>
              <a:t> de dados utilizada pelo circuito receptor, a fim de que este se prepare para a recepção dos dados conforme o </a:t>
            </a:r>
            <a:r>
              <a:rPr lang="pt-BR" dirty="0" err="1" smtClean="0"/>
              <a:t>clock</a:t>
            </a:r>
            <a:r>
              <a:rPr lang="pt-BR" dirty="0" smtClean="0"/>
              <a:t> local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8 bits para o modo </a:t>
            </a:r>
            <a:r>
              <a:rPr lang="pt-BR" dirty="0" err="1" smtClean="0"/>
              <a:t>Low-Full</a:t>
            </a:r>
            <a:r>
              <a:rPr lang="pt-BR" dirty="0" smtClean="0"/>
              <a:t> </a:t>
            </a:r>
            <a:r>
              <a:rPr lang="pt-BR" dirty="0" err="1" smtClean="0"/>
              <a:t>Speed</a:t>
            </a:r>
            <a:r>
              <a:rPr lang="pt-BR" dirty="0" smtClean="0"/>
              <a:t> </a:t>
            </a:r>
          </a:p>
          <a:p>
            <a:pPr lvl="1"/>
            <a:r>
              <a:rPr lang="pt-BR" sz="2000" dirty="0" smtClean="0"/>
              <a:t>“00000001”</a:t>
            </a:r>
          </a:p>
          <a:p>
            <a:pPr lvl="1">
              <a:buNone/>
            </a:pPr>
            <a:endParaRPr lang="pt-BR" sz="2000" dirty="0" smtClean="0"/>
          </a:p>
          <a:p>
            <a:r>
              <a:rPr lang="pt-BR" dirty="0" smtClean="0"/>
              <a:t>32 bits para o modo </a:t>
            </a:r>
            <a:r>
              <a:rPr lang="pt-BR" dirty="0" err="1" smtClean="0"/>
              <a:t>High</a:t>
            </a:r>
            <a:r>
              <a:rPr lang="pt-BR" dirty="0" smtClean="0"/>
              <a:t> </a:t>
            </a:r>
            <a:r>
              <a:rPr lang="pt-BR" dirty="0" err="1" smtClean="0"/>
              <a:t>Speed</a:t>
            </a:r>
            <a:endParaRPr lang="pt-BR" dirty="0" smtClean="0"/>
          </a:p>
          <a:p>
            <a:pPr lvl="1"/>
            <a:r>
              <a:rPr lang="pt-BR" sz="2000" dirty="0" smtClean="0"/>
              <a:t>“00000000 00000000 00000000 00000001”</a:t>
            </a:r>
          </a:p>
        </p:txBody>
      </p:sp>
    </p:spTree>
    <p:extLst>
      <p:ext uri="{BB962C8B-B14F-4D97-AF65-F5344CB8AC3E}">
        <p14:creationId xmlns:p14="http://schemas.microsoft.com/office/powerpoint/2010/main" val="1003119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PID Field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Campo identificador do pacote vem logo após o campo de sincronização.</a:t>
            </a:r>
          </a:p>
          <a:p>
            <a:r>
              <a:rPr lang="pt-BR" dirty="0" smtClean="0"/>
              <a:t>Consiste em 4 bits, seguidos pelos seus complementares, servindo de um mecanismo para detecção de erro de PID</a:t>
            </a:r>
          </a:p>
          <a:p>
            <a:r>
              <a:rPr lang="pt-BR" dirty="0" smtClean="0"/>
              <a:t>PID indica o tipo do pacote, e por inferência o formato do pacote e o tipo de detecção de erro é utilizado.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267200"/>
            <a:ext cx="484909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1130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Address</a:t>
            </a:r>
            <a:r>
              <a:rPr lang="pt-BR" dirty="0" smtClean="0"/>
              <a:t> </a:t>
            </a:r>
            <a:r>
              <a:rPr lang="pt-BR" dirty="0" err="1" smtClean="0"/>
              <a:t>Fields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identificar um dispositivo, são </a:t>
            </a:r>
            <a:r>
              <a:rPr lang="pt-BR" dirty="0" err="1" smtClean="0"/>
              <a:t>necesários</a:t>
            </a:r>
            <a:r>
              <a:rPr lang="pt-BR" dirty="0" smtClean="0"/>
              <a:t> dois campos:</a:t>
            </a:r>
          </a:p>
          <a:p>
            <a:pPr lvl="1"/>
            <a:r>
              <a:rPr lang="pt-BR" sz="2000" dirty="0" err="1" smtClean="0"/>
              <a:t>Address</a:t>
            </a:r>
            <a:r>
              <a:rPr lang="pt-BR" sz="2000" dirty="0" smtClean="0"/>
              <a:t> Field: 7 bits que representam o endereço do dispositivo.</a:t>
            </a:r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endParaRPr lang="pt-BR" sz="2000" dirty="0" smtClean="0"/>
          </a:p>
          <a:p>
            <a:pPr lvl="1"/>
            <a:r>
              <a:rPr lang="pt-BR" sz="2000" dirty="0" err="1" smtClean="0"/>
              <a:t>Endpoint</a:t>
            </a:r>
            <a:r>
              <a:rPr lang="pt-BR" sz="2000" dirty="0" smtClean="0"/>
              <a:t> Field: 4 bits que endereçam quando mais de um </a:t>
            </a:r>
            <a:r>
              <a:rPr lang="pt-BR" sz="2000" dirty="0" err="1" smtClean="0"/>
              <a:t>endpoint</a:t>
            </a:r>
            <a:r>
              <a:rPr lang="pt-BR" sz="2000" dirty="0" smtClean="0"/>
              <a:t> é requerido.</a:t>
            </a:r>
          </a:p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971800"/>
            <a:ext cx="3629025" cy="73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00600"/>
            <a:ext cx="24196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3061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 Field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 possuir no máximo 1024 bytes</a:t>
            </a:r>
          </a:p>
          <a:p>
            <a:endParaRPr lang="pt-BR" dirty="0" smtClean="0"/>
          </a:p>
          <a:p>
            <a:r>
              <a:rPr lang="pt-BR" dirty="0" smtClean="0"/>
              <a:t>Tamanho variável com o tipo de transferência: controle, interrupção, streaming,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739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Pacotes</a:t>
            </a:r>
            <a:endParaRPr lang="pt-BR" dirty="0"/>
          </a:p>
        </p:txBody>
      </p:sp>
      <p:pic>
        <p:nvPicPr>
          <p:cNvPr id="6" name="Picture 2" descr="C:\Users\Carlos Eduardo\Documents\Faculdade\8 periodo 2011.2\Sergio\Seminario USB\us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200400"/>
            <a:ext cx="1472284" cy="1098550"/>
          </a:xfrm>
          <a:prstGeom prst="rect">
            <a:avLst/>
          </a:prstGeom>
          <a:noFill/>
        </p:spPr>
      </p:pic>
      <p:pic>
        <p:nvPicPr>
          <p:cNvPr id="7" name="Picture 3" descr="C:\Users\Carlos Eduardo\Documents\Faculdade\8 periodo 2011.2\Sergio\Seminario USB\us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52800"/>
            <a:ext cx="1447800" cy="1080282"/>
          </a:xfrm>
          <a:prstGeom prst="rect">
            <a:avLst/>
          </a:prstGeom>
          <a:noFill/>
        </p:spPr>
      </p:pic>
      <p:sp>
        <p:nvSpPr>
          <p:cNvPr id="8" name="Retângulo de cantos arredondados 7"/>
          <p:cNvSpPr/>
          <p:nvPr/>
        </p:nvSpPr>
        <p:spPr bwMode="auto">
          <a:xfrm>
            <a:off x="3886200" y="1600200"/>
            <a:ext cx="19050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</a:rPr>
              <a:t>Handshke</a:t>
            </a:r>
            <a:endParaRPr kumimoji="0" lang="pt-BR" sz="24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3886200" y="2667000"/>
            <a:ext cx="19050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Token</a:t>
            </a:r>
            <a:endParaRPr kumimoji="0" lang="pt-BR" sz="24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3886200" y="3733800"/>
            <a:ext cx="19050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 smtClean="0">
                <a:latin typeface="Tahoma" pitchFamily="34" charset="0"/>
              </a:rPr>
              <a:t>Data</a:t>
            </a:r>
            <a:endParaRPr kumimoji="0" lang="pt-BR" sz="24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3886200" y="4876800"/>
            <a:ext cx="19050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Start</a:t>
            </a:r>
            <a:r>
              <a:rPr kumimoji="0" lang="en-US" sz="2300" b="1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</a:rPr>
              <a:t> of Frame</a:t>
            </a:r>
            <a:endParaRPr kumimoji="0" lang="pt-BR" sz="24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cxnSp>
        <p:nvCxnSpPr>
          <p:cNvPr id="15" name="Conector em curva 14"/>
          <p:cNvCxnSpPr>
            <a:stCxn id="7" idx="3"/>
            <a:endCxn id="8" idx="1"/>
          </p:cNvCxnSpPr>
          <p:nvPr/>
        </p:nvCxnSpPr>
        <p:spPr bwMode="auto">
          <a:xfrm flipV="1">
            <a:off x="2590800" y="2019300"/>
            <a:ext cx="1295400" cy="187364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Conector em curva 18"/>
          <p:cNvCxnSpPr>
            <a:stCxn id="7" idx="3"/>
            <a:endCxn id="12" idx="1"/>
          </p:cNvCxnSpPr>
          <p:nvPr/>
        </p:nvCxnSpPr>
        <p:spPr bwMode="auto">
          <a:xfrm>
            <a:off x="2590800" y="3892941"/>
            <a:ext cx="1295400" cy="259959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Conector em curva 22"/>
          <p:cNvCxnSpPr>
            <a:endCxn id="11" idx="1"/>
          </p:cNvCxnSpPr>
          <p:nvPr/>
        </p:nvCxnSpPr>
        <p:spPr bwMode="auto">
          <a:xfrm flipV="1">
            <a:off x="2667000" y="3086100"/>
            <a:ext cx="1219200" cy="80010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5" name="Forma 24"/>
          <p:cNvCxnSpPr>
            <a:endCxn id="13" idx="1"/>
          </p:cNvCxnSpPr>
          <p:nvPr/>
        </p:nvCxnSpPr>
        <p:spPr bwMode="auto">
          <a:xfrm rot="16200000" flipH="1">
            <a:off x="2609850" y="4019550"/>
            <a:ext cx="1409700" cy="1143000"/>
          </a:xfrm>
          <a:prstGeom prst="curvedConnector2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7" name="Conector em curva 26"/>
          <p:cNvCxnSpPr>
            <a:stCxn id="8" idx="3"/>
          </p:cNvCxnSpPr>
          <p:nvPr/>
        </p:nvCxnSpPr>
        <p:spPr bwMode="auto">
          <a:xfrm>
            <a:off x="5791200" y="2019300"/>
            <a:ext cx="1752600" cy="171450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8" name="Conector em curva 27"/>
          <p:cNvCxnSpPr>
            <a:endCxn id="6" idx="1"/>
          </p:cNvCxnSpPr>
          <p:nvPr/>
        </p:nvCxnSpPr>
        <p:spPr bwMode="auto">
          <a:xfrm>
            <a:off x="5791200" y="3048000"/>
            <a:ext cx="1600200" cy="70167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0" name="Conector em curva 29"/>
          <p:cNvCxnSpPr>
            <a:endCxn id="6" idx="1"/>
          </p:cNvCxnSpPr>
          <p:nvPr/>
        </p:nvCxnSpPr>
        <p:spPr bwMode="auto">
          <a:xfrm flipV="1">
            <a:off x="5791200" y="3749675"/>
            <a:ext cx="1600200" cy="36512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Conector em curva 30"/>
          <p:cNvCxnSpPr>
            <a:stCxn id="13" idx="3"/>
            <a:endCxn id="6" idx="1"/>
          </p:cNvCxnSpPr>
          <p:nvPr/>
        </p:nvCxnSpPr>
        <p:spPr bwMode="auto">
          <a:xfrm flipV="1">
            <a:off x="5791200" y="3749675"/>
            <a:ext cx="1600200" cy="154622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67172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Pacotes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pacotes, em si, são de quatro tipos básicos, cada qual com seu formato e CRC (</a:t>
            </a:r>
            <a:r>
              <a:rPr lang="pt-BR" dirty="0" err="1" smtClean="0"/>
              <a:t>Cyclic</a:t>
            </a:r>
            <a:r>
              <a:rPr lang="pt-BR" dirty="0" smtClean="0"/>
              <a:t> </a:t>
            </a:r>
            <a:r>
              <a:rPr lang="pt-BR" dirty="0" err="1" smtClean="0"/>
              <a:t>Redundancy</a:t>
            </a:r>
            <a:r>
              <a:rPr lang="pt-BR" dirty="0" smtClean="0"/>
              <a:t> </a:t>
            </a:r>
            <a:r>
              <a:rPr lang="pt-BR" dirty="0" err="1" smtClean="0"/>
              <a:t>Check</a:t>
            </a:r>
            <a:r>
              <a:rPr lang="pt-BR" dirty="0" smtClean="0"/>
              <a:t>):</a:t>
            </a:r>
          </a:p>
          <a:p>
            <a:endParaRPr lang="pt-BR" dirty="0" smtClean="0"/>
          </a:p>
          <a:p>
            <a:pPr lvl="1"/>
            <a:r>
              <a:rPr lang="pt-BR" sz="2000" dirty="0" err="1" smtClean="0"/>
              <a:t>Handshake</a:t>
            </a:r>
            <a:r>
              <a:rPr lang="pt-BR" sz="2000" dirty="0" smtClean="0"/>
              <a:t> </a:t>
            </a:r>
            <a:r>
              <a:rPr lang="pt-BR" sz="2000" dirty="0" err="1" smtClean="0"/>
              <a:t>Packets</a:t>
            </a:r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r>
              <a:rPr lang="pt-BR" sz="2000" dirty="0" err="1" smtClean="0"/>
              <a:t>Token</a:t>
            </a:r>
            <a:r>
              <a:rPr lang="pt-BR" sz="2000" dirty="0" smtClean="0"/>
              <a:t> </a:t>
            </a:r>
            <a:r>
              <a:rPr lang="pt-BR" sz="2000" dirty="0" err="1" smtClean="0"/>
              <a:t>Packets</a:t>
            </a:r>
            <a:endParaRPr lang="pt-BR" sz="2000" dirty="0" smtClean="0"/>
          </a:p>
          <a:p>
            <a:pPr lvl="1">
              <a:buNone/>
            </a:pPr>
            <a:endParaRPr lang="pt-BR" sz="2000" dirty="0" smtClean="0"/>
          </a:p>
          <a:p>
            <a:pPr lvl="1"/>
            <a:r>
              <a:rPr lang="pt-BR" sz="2000" dirty="0" smtClean="0"/>
              <a:t>Data </a:t>
            </a:r>
            <a:r>
              <a:rPr lang="pt-BR" sz="2000" dirty="0" err="1" smtClean="0"/>
              <a:t>Packets</a:t>
            </a:r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Start </a:t>
            </a:r>
            <a:r>
              <a:rPr lang="pt-BR" sz="2000" dirty="0" err="1" smtClean="0"/>
              <a:t>of</a:t>
            </a:r>
            <a:r>
              <a:rPr lang="pt-BR" sz="2000" dirty="0" smtClean="0"/>
              <a:t> Frame </a:t>
            </a:r>
            <a:r>
              <a:rPr lang="pt-BR" sz="2000" dirty="0" err="1" smtClean="0"/>
              <a:t>Packets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527182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Handshake</a:t>
            </a:r>
            <a:r>
              <a:rPr lang="pt-BR" dirty="0" smtClean="0"/>
              <a:t> </a:t>
            </a:r>
            <a:r>
              <a:rPr lang="pt-BR" dirty="0" err="1" smtClean="0"/>
              <a:t>Packets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Consistem simplesmente de um PID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Utilizados para reportar status das transações de dados.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Comanda a aceitação ou não de transações e controle sobre as condições necessárias elas ocorram.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343400"/>
            <a:ext cx="204571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4049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115616" y="2204864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USB 2.0 lançado em 2000</a:t>
            </a:r>
          </a:p>
          <a:p>
            <a:r>
              <a:rPr lang="pt-BR" dirty="0" smtClean="0"/>
              <a:t>Taxa de transferência bem mais alta, operando a 480Mbits/s (</a:t>
            </a:r>
            <a:r>
              <a:rPr lang="pt-BR" dirty="0" err="1" smtClean="0"/>
              <a:t>Hi-Speed</a:t>
            </a:r>
            <a:r>
              <a:rPr lang="pt-BR" dirty="0" smtClean="0"/>
              <a:t>)</a:t>
            </a:r>
          </a:p>
          <a:p>
            <a:r>
              <a:rPr lang="pt-BR" dirty="0" smtClean="0"/>
              <a:t>USB </a:t>
            </a:r>
            <a:r>
              <a:rPr lang="pt-BR" dirty="0" err="1" smtClean="0"/>
              <a:t>On</a:t>
            </a:r>
            <a:r>
              <a:rPr lang="pt-BR" dirty="0" smtClean="0"/>
              <a:t>-</a:t>
            </a:r>
            <a:r>
              <a:rPr lang="pt-BR" dirty="0" err="1" smtClean="0"/>
              <a:t>the</a:t>
            </a:r>
            <a:r>
              <a:rPr lang="pt-BR" dirty="0" smtClean="0"/>
              <a:t>-go</a:t>
            </a:r>
          </a:p>
          <a:p>
            <a:r>
              <a:rPr lang="pt-BR" dirty="0" smtClean="0"/>
              <a:t>Vários conectores e </a:t>
            </a:r>
            <a:r>
              <a:rPr lang="pt-BR" dirty="0" smtClean="0"/>
              <a:t>receptores</a:t>
            </a:r>
          </a:p>
          <a:p>
            <a:r>
              <a:rPr lang="pt-BR" dirty="0" smtClean="0"/>
              <a:t>Power </a:t>
            </a:r>
            <a:r>
              <a:rPr lang="pt-BR" dirty="0" err="1" smtClean="0"/>
              <a:t>Charger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40031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74494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9531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Token</a:t>
            </a:r>
            <a:r>
              <a:rPr lang="pt-BR" dirty="0" smtClean="0"/>
              <a:t> </a:t>
            </a:r>
            <a:r>
              <a:rPr lang="pt-BR" dirty="0" err="1" smtClean="0"/>
              <a:t>Packets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Consistem de um PID, </a:t>
            </a:r>
            <a:r>
              <a:rPr lang="pt-BR" dirty="0" err="1" smtClean="0"/>
              <a:t>Address</a:t>
            </a:r>
            <a:r>
              <a:rPr lang="pt-BR" dirty="0" smtClean="0"/>
              <a:t> Field, </a:t>
            </a:r>
            <a:r>
              <a:rPr lang="pt-BR" dirty="0" err="1" smtClean="0"/>
              <a:t>Endpoint</a:t>
            </a:r>
            <a:r>
              <a:rPr lang="pt-BR" dirty="0" smtClean="0"/>
              <a:t> Field e um CRC de 5 bits.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Principais </a:t>
            </a:r>
            <a:r>
              <a:rPr lang="pt-BR" dirty="0" err="1" smtClean="0"/>
              <a:t>PIDs</a:t>
            </a:r>
            <a:r>
              <a:rPr lang="pt-BR" dirty="0" smtClean="0"/>
              <a:t> são: IN, OUT, SETUP, que servem para iniciar controle e/ou transmissão de dados.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	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399" y="3657600"/>
            <a:ext cx="416383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3299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698642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294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 </a:t>
            </a:r>
            <a:r>
              <a:rPr lang="pt-BR" dirty="0" err="1" smtClean="0"/>
              <a:t>Packets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Consistem de um PID seguido por até 1024 bytes e um CRC de 16 bits.</a:t>
            </a:r>
          </a:p>
          <a:p>
            <a:r>
              <a:rPr lang="pt-BR" dirty="0" smtClean="0"/>
              <a:t>Dados sempre devem ser enviados em números inteiros de bytes.</a:t>
            </a:r>
            <a:endParaRPr lang="pt-BR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81400"/>
            <a:ext cx="3810000" cy="169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2423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728272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632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Start </a:t>
            </a:r>
            <a:r>
              <a:rPr lang="pt-BR" b="1" dirty="0" err="1" smtClean="0"/>
              <a:t>of</a:t>
            </a:r>
            <a:r>
              <a:rPr lang="pt-BR" b="1" dirty="0" smtClean="0"/>
              <a:t> Frame </a:t>
            </a:r>
            <a:r>
              <a:rPr lang="pt-BR" b="1" dirty="0" err="1" smtClean="0"/>
              <a:t>Packets</a:t>
            </a:r>
            <a:r>
              <a:rPr lang="pt-BR" b="1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 smtClean="0"/>
              <a:t>Para completar uma </a:t>
            </a:r>
            <a:r>
              <a:rPr lang="pt-BR" sz="1800" dirty="0" smtClean="0"/>
              <a:t>mensagem, </a:t>
            </a:r>
            <a:r>
              <a:rPr lang="pt-BR" sz="1800" dirty="0" smtClean="0"/>
              <a:t>pacotes são agrupados em frames.</a:t>
            </a:r>
          </a:p>
          <a:p>
            <a:r>
              <a:rPr lang="pt-BR" sz="1800" dirty="0" smtClean="0"/>
              <a:t>Tais pacotes identificam os frames.</a:t>
            </a:r>
          </a:p>
          <a:p>
            <a:r>
              <a:rPr lang="pt-BR" sz="1800" dirty="0" smtClean="0"/>
              <a:t>Consistem de um PID, seguido de um Frame </a:t>
            </a:r>
            <a:r>
              <a:rPr lang="pt-BR" sz="1800" dirty="0" err="1" smtClean="0"/>
              <a:t>Number</a:t>
            </a:r>
            <a:r>
              <a:rPr lang="pt-BR" sz="1800" dirty="0" smtClean="0"/>
              <a:t> e do CRC de 5 bits.</a:t>
            </a:r>
          </a:p>
          <a:p>
            <a:r>
              <a:rPr lang="pt-BR" sz="1800" dirty="0" smtClean="0"/>
              <a:t>No modo </a:t>
            </a:r>
            <a:r>
              <a:rPr lang="pt-BR" sz="1800" dirty="0" err="1" smtClean="0"/>
              <a:t>Full</a:t>
            </a:r>
            <a:r>
              <a:rPr lang="pt-BR" sz="1800" dirty="0" smtClean="0"/>
              <a:t> </a:t>
            </a:r>
            <a:r>
              <a:rPr lang="pt-BR" sz="1800" dirty="0" err="1" smtClean="0"/>
              <a:t>Speed</a:t>
            </a:r>
            <a:r>
              <a:rPr lang="pt-BR" sz="1800" dirty="0" smtClean="0"/>
              <a:t>, tais pacotes são enviados a cada 1ms, para auxiliar na sincronização.</a:t>
            </a:r>
          </a:p>
          <a:p>
            <a:r>
              <a:rPr lang="pt-BR" sz="1800" dirty="0" smtClean="0"/>
              <a:t>Já no modo </a:t>
            </a:r>
            <a:r>
              <a:rPr lang="pt-BR" sz="1800" dirty="0" err="1" smtClean="0"/>
              <a:t>High</a:t>
            </a:r>
            <a:r>
              <a:rPr lang="pt-BR" sz="1800" dirty="0" smtClean="0"/>
              <a:t> </a:t>
            </a:r>
            <a:r>
              <a:rPr lang="pt-BR" sz="1800" dirty="0" err="1" smtClean="0"/>
              <a:t>Speed</a:t>
            </a:r>
            <a:r>
              <a:rPr lang="pt-BR" sz="1800" dirty="0" smtClean="0"/>
              <a:t>, são enviados a cada 125us (8 pacotes a cada 1 </a:t>
            </a:r>
            <a:r>
              <a:rPr lang="pt-BR" sz="1800" dirty="0" err="1" smtClean="0"/>
              <a:t>ms</a:t>
            </a:r>
            <a:r>
              <a:rPr lang="pt-BR" sz="1800" dirty="0" smtClean="0"/>
              <a:t>).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419600"/>
            <a:ext cx="4572000" cy="200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4700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los Eduardo\Documents\Faculdade\8 periodo 2011.2\Sergio\Seminario USB\wireless-usb-adapter-review-pai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572000" cy="3429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648200"/>
            <a:ext cx="7772400" cy="1362075"/>
          </a:xfrm>
        </p:spPr>
        <p:txBody>
          <a:bodyPr/>
          <a:lstStyle/>
          <a:p>
            <a:r>
              <a:rPr lang="pt-BR" dirty="0" smtClean="0"/>
              <a:t>Wireless USB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473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Principalmente diminuir a quantidade de fios em torno do PC.</a:t>
            </a:r>
          </a:p>
          <a:p>
            <a:pPr>
              <a:buNone/>
            </a:pPr>
            <a:r>
              <a:rPr lang="pt-BR" dirty="0" smtClean="0"/>
              <a:t>		- Impressoras</a:t>
            </a:r>
          </a:p>
          <a:p>
            <a:pPr>
              <a:buNone/>
            </a:pPr>
            <a:r>
              <a:rPr lang="pt-BR" dirty="0" smtClean="0"/>
              <a:t>		- Mouses</a:t>
            </a:r>
          </a:p>
          <a:p>
            <a:pPr>
              <a:buNone/>
            </a:pPr>
            <a:r>
              <a:rPr lang="pt-BR" dirty="0" smtClean="0"/>
              <a:t>		- Teclados</a:t>
            </a:r>
          </a:p>
          <a:p>
            <a:pPr>
              <a:buNone/>
            </a:pPr>
            <a:r>
              <a:rPr lang="pt-BR" dirty="0" smtClean="0"/>
              <a:t>		- Caixas de Som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Até 9 metros de raio.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8827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 de Utilização</a:t>
            </a:r>
            <a:endParaRPr lang="pt-BR" dirty="0"/>
          </a:p>
        </p:txBody>
      </p:sp>
      <p:pic>
        <p:nvPicPr>
          <p:cNvPr id="2050" name="Picture 2" descr="C:\Users\Carlos Eduardo\Documents\Faculdade\8 periodo 2011.2\Sergio\Seminario USB\wireless-usb-adapter-review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6248400" cy="4155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917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no Protocolo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447800" y="1905000"/>
            <a:ext cx="6553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Comunicação</a:t>
            </a:r>
            <a:r>
              <a:rPr lang="en-US" sz="2200" dirty="0" smtClean="0"/>
              <a:t> </a:t>
            </a:r>
            <a:r>
              <a:rPr lang="en-US" sz="2200" dirty="0" err="1" smtClean="0"/>
              <a:t>confiável</a:t>
            </a:r>
            <a:endParaRPr lang="en-US" sz="22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447800" y="2590800"/>
            <a:ext cx="50930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Detecção</a:t>
            </a:r>
            <a:r>
              <a:rPr lang="en-US" sz="2200" dirty="0" smtClean="0"/>
              <a:t> e </a:t>
            </a:r>
            <a:r>
              <a:rPr lang="en-US" sz="2200" dirty="0" err="1" smtClean="0"/>
              <a:t>correção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erros</a:t>
            </a:r>
            <a:r>
              <a:rPr lang="en-US" sz="2200" dirty="0" smtClean="0"/>
              <a:t> </a:t>
            </a:r>
            <a:r>
              <a:rPr lang="en-US" sz="2200" dirty="0" err="1" smtClean="0"/>
              <a:t>robusta</a:t>
            </a:r>
            <a:endParaRPr lang="pt-BR" sz="2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47800" y="32766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Detecção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conexão</a:t>
            </a:r>
            <a:r>
              <a:rPr lang="en-US" sz="2200" dirty="0" smtClean="0"/>
              <a:t> e </a:t>
            </a:r>
            <a:r>
              <a:rPr lang="en-US" sz="2200" dirty="0" err="1" smtClean="0"/>
              <a:t>desconexão</a:t>
            </a:r>
            <a:r>
              <a:rPr lang="en-US" sz="2200" dirty="0" smtClean="0"/>
              <a:t> de </a:t>
            </a:r>
            <a:r>
              <a:rPr lang="en-US" sz="2200" dirty="0" err="1" smtClean="0"/>
              <a:t>dispositivos</a:t>
            </a:r>
            <a:endParaRPr lang="en-US" sz="22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1447800" y="42672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err="1" smtClean="0"/>
              <a:t>Usa</a:t>
            </a:r>
            <a:r>
              <a:rPr lang="en-US" sz="2200" dirty="0" smtClean="0"/>
              <a:t> timeout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detecção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pacotes</a:t>
            </a:r>
            <a:r>
              <a:rPr lang="en-US" sz="2200" dirty="0" smtClean="0"/>
              <a:t> </a:t>
            </a:r>
            <a:r>
              <a:rPr lang="en-US" sz="2200" dirty="0" err="1" smtClean="0"/>
              <a:t>perdidos</a:t>
            </a:r>
            <a:endParaRPr lang="pt-BR" sz="2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47800" y="5257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err="1" smtClean="0"/>
              <a:t>Controle</a:t>
            </a:r>
            <a:r>
              <a:rPr lang="en-US" sz="2200" dirty="0" smtClean="0"/>
              <a:t> de </a:t>
            </a:r>
            <a:r>
              <a:rPr lang="en-US" sz="2200" dirty="0" err="1" smtClean="0"/>
              <a:t>Fluxo</a:t>
            </a:r>
            <a:r>
              <a:rPr lang="en-US" sz="2200" dirty="0" smtClean="0"/>
              <a:t>, </a:t>
            </a:r>
            <a:r>
              <a:rPr lang="en-US" sz="2200" dirty="0" err="1" smtClean="0"/>
              <a:t>bufferização</a:t>
            </a:r>
            <a:r>
              <a:rPr lang="en-US" sz="2200" dirty="0" smtClean="0"/>
              <a:t> e </a:t>
            </a:r>
            <a:r>
              <a:rPr lang="en-US" sz="2200" dirty="0" err="1" smtClean="0"/>
              <a:t>retentativas</a:t>
            </a:r>
            <a:r>
              <a:rPr lang="en-US" sz="2200" dirty="0" smtClean="0"/>
              <a:t>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264137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115616" y="2204864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USB 3.0 lançado em 2008</a:t>
            </a:r>
          </a:p>
          <a:p>
            <a:r>
              <a:rPr lang="pt-BR" dirty="0" smtClean="0"/>
              <a:t>Taxa de transferência operando a 5Gbits/s (</a:t>
            </a:r>
            <a:r>
              <a:rPr lang="pt-BR" dirty="0" err="1" smtClean="0"/>
              <a:t>Super-Speed</a:t>
            </a:r>
            <a:r>
              <a:rPr lang="pt-BR" dirty="0" smtClean="0"/>
              <a:t>)</a:t>
            </a:r>
          </a:p>
          <a:p>
            <a:r>
              <a:rPr lang="pt-BR" dirty="0" smtClean="0"/>
              <a:t>Inclui 4 fios </a:t>
            </a:r>
            <a:r>
              <a:rPr lang="pt-BR" dirty="0" smtClean="0"/>
              <a:t>adicionais</a:t>
            </a:r>
          </a:p>
          <a:p>
            <a:r>
              <a:rPr lang="pt-BR" dirty="0" smtClean="0"/>
              <a:t>Maior potência fornecida</a:t>
            </a:r>
          </a:p>
          <a:p>
            <a:r>
              <a:rPr lang="pt-BR" dirty="0" smtClean="0"/>
              <a:t>Menor consumo de energia</a:t>
            </a:r>
            <a:endParaRPr lang="pt-BR" dirty="0" smtClean="0"/>
          </a:p>
          <a:p>
            <a:r>
              <a:rPr lang="pt-BR" dirty="0" smtClean="0"/>
              <a:t>Retro compatível com USB 2.0</a:t>
            </a:r>
          </a:p>
        </p:txBody>
      </p:sp>
    </p:spTree>
    <p:extLst>
      <p:ext uri="{BB962C8B-B14F-4D97-AF65-F5344CB8AC3E}">
        <p14:creationId xmlns:p14="http://schemas.microsoft.com/office/powerpoint/2010/main" val="1091518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Segurança dos Dados</a:t>
            </a:r>
            <a:endParaRPr lang="pt-BR" dirty="0"/>
          </a:p>
        </p:txBody>
      </p:sp>
      <p:pic>
        <p:nvPicPr>
          <p:cNvPr id="4098" name="Picture 2" descr="C:\Users\Carlos Eduardo\Documents\Faculdade\8 periodo 2011.2\Sergio\Seminario USB\not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1924050" cy="1524000"/>
          </a:xfrm>
          <a:prstGeom prst="rect">
            <a:avLst/>
          </a:prstGeom>
          <a:noFill/>
        </p:spPr>
      </p:pic>
      <p:pic>
        <p:nvPicPr>
          <p:cNvPr id="4099" name="Picture 3" descr="C:\Users\Carlos Eduardo\Documents\Faculdade\8 periodo 2011.2\Sergio\Seminario USB\Dispositivos Wire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0"/>
            <a:ext cx="3324225" cy="2171700"/>
          </a:xfrm>
          <a:prstGeom prst="rect">
            <a:avLst/>
          </a:prstGeom>
          <a:noFill/>
        </p:spPr>
      </p:pic>
      <p:sp>
        <p:nvSpPr>
          <p:cNvPr id="12" name="Seta para a esquerda e para a direita 11"/>
          <p:cNvSpPr/>
          <p:nvPr/>
        </p:nvSpPr>
        <p:spPr bwMode="auto">
          <a:xfrm>
            <a:off x="2819400" y="2438400"/>
            <a:ext cx="2667000" cy="685800"/>
          </a:xfrm>
          <a:prstGeom prst="left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>
                <a:latin typeface="Tahoma" pitchFamily="34" charset="0"/>
              </a:rPr>
              <a:t>Dados não </a:t>
            </a:r>
            <a:r>
              <a:rPr lang="pt-BR" sz="1400" b="1" dirty="0" err="1" smtClean="0">
                <a:latin typeface="Tahoma" pitchFamily="34" charset="0"/>
              </a:rPr>
              <a:t>Encriptados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Seta para a esquerda e para a direita 12"/>
          <p:cNvSpPr/>
          <p:nvPr/>
        </p:nvSpPr>
        <p:spPr bwMode="auto">
          <a:xfrm>
            <a:off x="2819400" y="2286000"/>
            <a:ext cx="2667000" cy="1066800"/>
          </a:xfrm>
          <a:prstGeom prst="leftRightArrow">
            <a:avLst/>
          </a:prstGeom>
          <a:solidFill>
            <a:srgbClr val="47AF0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>
                <a:latin typeface="Tahoma" pitchFamily="34" charset="0"/>
              </a:rPr>
              <a:t>Dados </a:t>
            </a:r>
            <a:r>
              <a:rPr lang="pt-BR" sz="1400" b="1" dirty="0" err="1" smtClean="0">
                <a:latin typeface="Tahoma" pitchFamily="34" charset="0"/>
              </a:rPr>
              <a:t>Encriptados</a:t>
            </a:r>
            <a:r>
              <a:rPr lang="pt-BR" sz="1400" b="1" dirty="0" smtClean="0">
                <a:latin typeface="Tahoma" pitchFamily="34" charset="0"/>
              </a:rPr>
              <a:t> Chaves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100" name="Picture 4" descr="C:\Users\Carlos Eduardo\Documents\Faculdade\8 periodo 2011.2\Sergio\Seminario USB\1192393869034_bigPhoto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419600"/>
            <a:ext cx="1965325" cy="1965325"/>
          </a:xfrm>
          <a:prstGeom prst="rect">
            <a:avLst/>
          </a:prstGeom>
          <a:noFill/>
        </p:spPr>
      </p:pic>
      <p:sp>
        <p:nvSpPr>
          <p:cNvPr id="15" name="Raio 14"/>
          <p:cNvSpPr/>
          <p:nvPr/>
        </p:nvSpPr>
        <p:spPr bwMode="auto">
          <a:xfrm rot="12532938">
            <a:off x="3711835" y="3307037"/>
            <a:ext cx="1133860" cy="1463124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57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64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protocolo de comunicação do USB é realizado a partir de pacotes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Cada pacote é formado por campos, que podem ou não possuir tamanho fixo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Por esse motivo, todos os pacotes tem possuem seus próprios delimitadores ("</a:t>
            </a:r>
            <a:r>
              <a:rPr lang="pt-BR" dirty="0" err="1" smtClean="0"/>
              <a:t>Start-End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Packet</a:t>
            </a:r>
            <a:r>
              <a:rPr lang="pt-BR" dirty="0" smtClean="0"/>
              <a:t>")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8166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Packet</a:t>
            </a:r>
            <a:r>
              <a:rPr lang="pt-BR" b="1" dirty="0" smtClean="0"/>
              <a:t> </a:t>
            </a:r>
            <a:r>
              <a:rPr lang="pt-BR" b="1" dirty="0" err="1" smtClean="0"/>
              <a:t>fields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principais campos dos pacotes são:</a:t>
            </a:r>
          </a:p>
          <a:p>
            <a:pPr>
              <a:buNone/>
            </a:pPr>
            <a:endParaRPr lang="pt-BR" dirty="0" smtClean="0"/>
          </a:p>
          <a:p>
            <a:pPr lvl="1"/>
            <a:r>
              <a:rPr lang="pt-BR" sz="2400" dirty="0" err="1" smtClean="0"/>
              <a:t>Sync</a:t>
            </a:r>
            <a:r>
              <a:rPr lang="pt-BR" sz="2400" dirty="0" smtClean="0"/>
              <a:t> Field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PID Field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err="1" smtClean="0"/>
              <a:t>Address</a:t>
            </a:r>
            <a:r>
              <a:rPr lang="pt-BR" sz="2400" dirty="0" smtClean="0"/>
              <a:t> </a:t>
            </a:r>
            <a:r>
              <a:rPr lang="pt-BR" sz="2400" dirty="0" err="1" smtClean="0"/>
              <a:t>Fields</a:t>
            </a:r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Data Field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65474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pt-BR" dirty="0" err="1" smtClean="0"/>
              <a:t>Sync</a:t>
            </a:r>
            <a:r>
              <a:rPr lang="pt-BR" dirty="0" smtClean="0"/>
              <a:t> Field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24000"/>
            <a:ext cx="7391400" cy="4572000"/>
          </a:xfrm>
        </p:spPr>
        <p:txBody>
          <a:bodyPr/>
          <a:lstStyle/>
          <a:p>
            <a:r>
              <a:rPr lang="pt-BR" dirty="0" smtClean="0"/>
              <a:t>Primeiro campo do pacote</a:t>
            </a:r>
          </a:p>
          <a:p>
            <a:endParaRPr lang="pt-BR" dirty="0" smtClean="0"/>
          </a:p>
          <a:p>
            <a:r>
              <a:rPr lang="pt-BR" dirty="0" smtClean="0"/>
              <a:t>Consiste numa </a:t>
            </a:r>
            <a:r>
              <a:rPr lang="pt-BR" dirty="0" err="1" smtClean="0"/>
              <a:t>sequencia</a:t>
            </a:r>
            <a:r>
              <a:rPr lang="pt-BR" dirty="0" smtClean="0"/>
              <a:t> de dados utilizada pelo circuito receptor, a fim de que este se prepare para a recepção dos dados conforme o </a:t>
            </a:r>
            <a:r>
              <a:rPr lang="pt-BR" dirty="0" err="1" smtClean="0"/>
              <a:t>clock</a:t>
            </a:r>
            <a:r>
              <a:rPr lang="pt-BR" dirty="0" smtClean="0"/>
              <a:t> local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8 bits para o modo </a:t>
            </a:r>
            <a:r>
              <a:rPr lang="pt-BR" dirty="0" err="1" smtClean="0"/>
              <a:t>Low-Full</a:t>
            </a:r>
            <a:r>
              <a:rPr lang="pt-BR" dirty="0" smtClean="0"/>
              <a:t> </a:t>
            </a:r>
            <a:r>
              <a:rPr lang="pt-BR" dirty="0" err="1" smtClean="0"/>
              <a:t>Speed</a:t>
            </a:r>
            <a:r>
              <a:rPr lang="pt-BR" dirty="0" smtClean="0"/>
              <a:t> </a:t>
            </a:r>
          </a:p>
          <a:p>
            <a:pPr lvl="1"/>
            <a:r>
              <a:rPr lang="pt-BR" sz="2000" dirty="0" smtClean="0"/>
              <a:t>“00000001”</a:t>
            </a:r>
          </a:p>
          <a:p>
            <a:pPr lvl="1">
              <a:buNone/>
            </a:pPr>
            <a:endParaRPr lang="pt-BR" sz="2000" dirty="0" smtClean="0"/>
          </a:p>
          <a:p>
            <a:r>
              <a:rPr lang="pt-BR" dirty="0" smtClean="0"/>
              <a:t>32 bits para o modo </a:t>
            </a:r>
            <a:r>
              <a:rPr lang="pt-BR" dirty="0" err="1" smtClean="0"/>
              <a:t>High</a:t>
            </a:r>
            <a:r>
              <a:rPr lang="pt-BR" dirty="0" smtClean="0"/>
              <a:t> </a:t>
            </a:r>
            <a:r>
              <a:rPr lang="pt-BR" dirty="0" err="1" smtClean="0"/>
              <a:t>Speed</a:t>
            </a:r>
            <a:endParaRPr lang="pt-BR" dirty="0" smtClean="0"/>
          </a:p>
          <a:p>
            <a:pPr lvl="1"/>
            <a:r>
              <a:rPr lang="pt-BR" sz="2000" dirty="0" smtClean="0"/>
              <a:t>“00000000 00000000 00000000 00000001”</a:t>
            </a:r>
          </a:p>
        </p:txBody>
      </p:sp>
    </p:spTree>
    <p:extLst>
      <p:ext uri="{BB962C8B-B14F-4D97-AF65-F5344CB8AC3E}">
        <p14:creationId xmlns:p14="http://schemas.microsoft.com/office/powerpoint/2010/main" val="2681745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PID Field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Campo identificador do pacote vem logo após o campo de sincronização.</a:t>
            </a:r>
          </a:p>
          <a:p>
            <a:r>
              <a:rPr lang="pt-BR" dirty="0" smtClean="0"/>
              <a:t>Consiste em 4 bits, seguidos pelos seus complementares, servindo de um mecanismo para detecção de erro de PID</a:t>
            </a:r>
          </a:p>
          <a:p>
            <a:r>
              <a:rPr lang="pt-BR" dirty="0" smtClean="0"/>
              <a:t>PID indica o tipo do pacote, e por inferência o formato do pacote e o tipo de detecção de erro é utilizado.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267200"/>
            <a:ext cx="484909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4881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Address</a:t>
            </a:r>
            <a:r>
              <a:rPr lang="pt-BR" dirty="0" smtClean="0"/>
              <a:t> </a:t>
            </a:r>
            <a:r>
              <a:rPr lang="pt-BR" dirty="0" err="1" smtClean="0"/>
              <a:t>Fields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identificar um dispositivo, são </a:t>
            </a:r>
            <a:r>
              <a:rPr lang="pt-BR" dirty="0" err="1" smtClean="0"/>
              <a:t>necesários</a:t>
            </a:r>
            <a:r>
              <a:rPr lang="pt-BR" dirty="0" smtClean="0"/>
              <a:t> dois campos:</a:t>
            </a:r>
          </a:p>
          <a:p>
            <a:pPr lvl="1"/>
            <a:r>
              <a:rPr lang="pt-BR" sz="2000" dirty="0" err="1" smtClean="0"/>
              <a:t>Address</a:t>
            </a:r>
            <a:r>
              <a:rPr lang="pt-BR" sz="2000" dirty="0" smtClean="0"/>
              <a:t> Field: 7 bits que representam o endereço do dispositivo.</a:t>
            </a:r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endParaRPr lang="pt-BR" sz="2000" dirty="0" smtClean="0"/>
          </a:p>
          <a:p>
            <a:pPr lvl="1"/>
            <a:r>
              <a:rPr lang="pt-BR" sz="2000" dirty="0" err="1" smtClean="0"/>
              <a:t>Endpoint</a:t>
            </a:r>
            <a:r>
              <a:rPr lang="pt-BR" sz="2000" dirty="0" smtClean="0"/>
              <a:t> Field: 4 bits que endereçam quando mais de um </a:t>
            </a:r>
            <a:r>
              <a:rPr lang="pt-BR" sz="2000" dirty="0" err="1" smtClean="0"/>
              <a:t>endpoint</a:t>
            </a:r>
            <a:r>
              <a:rPr lang="pt-BR" sz="2000" dirty="0" smtClean="0"/>
              <a:t> é requerido.</a:t>
            </a:r>
          </a:p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971800"/>
            <a:ext cx="3629025" cy="73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00600"/>
            <a:ext cx="24196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2191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 Field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 possuir no máximo 1024 bytes</a:t>
            </a:r>
          </a:p>
          <a:p>
            <a:endParaRPr lang="pt-BR" dirty="0" smtClean="0"/>
          </a:p>
          <a:p>
            <a:r>
              <a:rPr lang="pt-BR" dirty="0" smtClean="0"/>
              <a:t>Tamanho variável com o tipo de transferência: controle, interrupção, streaming,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7585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Pacotes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pacotes, em si, são de quatro tipos básicos, cada qual com seu formato e CRC (</a:t>
            </a:r>
            <a:r>
              <a:rPr lang="pt-BR" dirty="0" err="1" smtClean="0"/>
              <a:t>Cyclic</a:t>
            </a:r>
            <a:r>
              <a:rPr lang="pt-BR" dirty="0" smtClean="0"/>
              <a:t> </a:t>
            </a:r>
            <a:r>
              <a:rPr lang="pt-BR" dirty="0" err="1" smtClean="0"/>
              <a:t>Redundancy</a:t>
            </a:r>
            <a:r>
              <a:rPr lang="pt-BR" dirty="0" smtClean="0"/>
              <a:t> </a:t>
            </a:r>
            <a:r>
              <a:rPr lang="pt-BR" dirty="0" err="1" smtClean="0"/>
              <a:t>Check</a:t>
            </a:r>
            <a:r>
              <a:rPr lang="pt-BR" dirty="0" smtClean="0"/>
              <a:t>):</a:t>
            </a:r>
          </a:p>
          <a:p>
            <a:endParaRPr lang="pt-BR" dirty="0" smtClean="0"/>
          </a:p>
          <a:p>
            <a:pPr lvl="1"/>
            <a:r>
              <a:rPr lang="pt-BR" sz="2000" dirty="0" err="1" smtClean="0"/>
              <a:t>Handshake</a:t>
            </a:r>
            <a:r>
              <a:rPr lang="pt-BR" sz="2000" dirty="0" smtClean="0"/>
              <a:t> </a:t>
            </a:r>
            <a:r>
              <a:rPr lang="pt-BR" sz="2000" dirty="0" err="1" smtClean="0"/>
              <a:t>Packets</a:t>
            </a:r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r>
              <a:rPr lang="pt-BR" sz="2000" dirty="0" err="1" smtClean="0"/>
              <a:t>Token</a:t>
            </a:r>
            <a:r>
              <a:rPr lang="pt-BR" sz="2000" dirty="0" smtClean="0"/>
              <a:t> </a:t>
            </a:r>
            <a:r>
              <a:rPr lang="pt-BR" sz="2000" dirty="0" err="1" smtClean="0"/>
              <a:t>Packets</a:t>
            </a:r>
            <a:endParaRPr lang="pt-BR" sz="2000" dirty="0" smtClean="0"/>
          </a:p>
          <a:p>
            <a:pPr lvl="1">
              <a:buNone/>
            </a:pPr>
            <a:endParaRPr lang="pt-BR" sz="2000" dirty="0" smtClean="0"/>
          </a:p>
          <a:p>
            <a:pPr lvl="1"/>
            <a:r>
              <a:rPr lang="pt-BR" sz="2000" dirty="0" smtClean="0"/>
              <a:t>Data </a:t>
            </a:r>
            <a:r>
              <a:rPr lang="pt-BR" sz="2000" dirty="0" err="1" smtClean="0"/>
              <a:t>Packets</a:t>
            </a:r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Start </a:t>
            </a:r>
            <a:r>
              <a:rPr lang="pt-BR" sz="2000" dirty="0" err="1" smtClean="0"/>
              <a:t>of</a:t>
            </a:r>
            <a:r>
              <a:rPr lang="pt-BR" sz="2000" dirty="0" smtClean="0"/>
              <a:t> Frame </a:t>
            </a:r>
            <a:r>
              <a:rPr lang="pt-BR" sz="2000" dirty="0" err="1" smtClean="0"/>
              <a:t>Packets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946124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Handshake</a:t>
            </a:r>
            <a:r>
              <a:rPr lang="pt-BR" dirty="0" smtClean="0"/>
              <a:t> </a:t>
            </a:r>
            <a:r>
              <a:rPr lang="pt-BR" dirty="0" err="1" smtClean="0"/>
              <a:t>Packets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Consistem simplesmente de um PID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Utilizados para reportar status das transações de dados.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Comanda a aceitação ou não de transações e controle sobre as condições necessárias elas ocorram.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343400"/>
            <a:ext cx="204571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0193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Design do projeto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38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74494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1980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Token</a:t>
            </a:r>
            <a:r>
              <a:rPr lang="pt-BR" dirty="0" smtClean="0"/>
              <a:t> </a:t>
            </a:r>
            <a:r>
              <a:rPr lang="pt-BR" dirty="0" err="1" smtClean="0"/>
              <a:t>Packets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Consistem de um PID, </a:t>
            </a:r>
            <a:r>
              <a:rPr lang="pt-BR" dirty="0" err="1" smtClean="0"/>
              <a:t>Address</a:t>
            </a:r>
            <a:r>
              <a:rPr lang="pt-BR" dirty="0" smtClean="0"/>
              <a:t> Field, </a:t>
            </a:r>
            <a:r>
              <a:rPr lang="pt-BR" dirty="0" err="1" smtClean="0"/>
              <a:t>Endpoint</a:t>
            </a:r>
            <a:r>
              <a:rPr lang="pt-BR" dirty="0" smtClean="0"/>
              <a:t> Field e um CRC de 5 bits.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Principais </a:t>
            </a:r>
            <a:r>
              <a:rPr lang="pt-BR" dirty="0" err="1" smtClean="0"/>
              <a:t>PIDs</a:t>
            </a:r>
            <a:r>
              <a:rPr lang="pt-BR" dirty="0" smtClean="0"/>
              <a:t> são: IN, OUT, SETUP, que servem para iniciar controle e/ou transmissão de dados.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	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399" y="3657600"/>
            <a:ext cx="416383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0472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698642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6400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 </a:t>
            </a:r>
            <a:r>
              <a:rPr lang="pt-BR" dirty="0" err="1" smtClean="0"/>
              <a:t>Packets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Consistem de um PID seguido por até 1024 bytes e um CRC de 16 bits.</a:t>
            </a:r>
          </a:p>
          <a:p>
            <a:r>
              <a:rPr lang="pt-BR" dirty="0" smtClean="0"/>
              <a:t>Dados sempre devem ser enviados em números inteiros de bytes.</a:t>
            </a:r>
            <a:endParaRPr lang="pt-BR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81400"/>
            <a:ext cx="3810000" cy="169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341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728272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055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Start </a:t>
            </a:r>
            <a:r>
              <a:rPr lang="pt-BR" b="1" dirty="0" err="1" smtClean="0"/>
              <a:t>of</a:t>
            </a:r>
            <a:r>
              <a:rPr lang="pt-BR" b="1" dirty="0" smtClean="0"/>
              <a:t> Frame </a:t>
            </a:r>
            <a:r>
              <a:rPr lang="pt-BR" b="1" dirty="0" err="1" smtClean="0"/>
              <a:t>Packets</a:t>
            </a:r>
            <a:r>
              <a:rPr lang="pt-BR" b="1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 smtClean="0"/>
              <a:t>Para completar uma mensagem completa, pacotes são agrupados em frames.</a:t>
            </a:r>
          </a:p>
          <a:p>
            <a:r>
              <a:rPr lang="pt-BR" sz="1800" dirty="0" smtClean="0"/>
              <a:t>Tais pacotes identificam os frames.</a:t>
            </a:r>
          </a:p>
          <a:p>
            <a:r>
              <a:rPr lang="pt-BR" sz="1800" dirty="0" smtClean="0"/>
              <a:t>Consistem de um PID, seguido de um Frame </a:t>
            </a:r>
            <a:r>
              <a:rPr lang="pt-BR" sz="1800" dirty="0" err="1" smtClean="0"/>
              <a:t>Number</a:t>
            </a:r>
            <a:r>
              <a:rPr lang="pt-BR" sz="1800" dirty="0" smtClean="0"/>
              <a:t> e do CRC de 5 bits.</a:t>
            </a:r>
          </a:p>
          <a:p>
            <a:r>
              <a:rPr lang="pt-BR" sz="1800" dirty="0" smtClean="0"/>
              <a:t>No modo </a:t>
            </a:r>
            <a:r>
              <a:rPr lang="pt-BR" sz="1800" dirty="0" err="1" smtClean="0"/>
              <a:t>Full</a:t>
            </a:r>
            <a:r>
              <a:rPr lang="pt-BR" sz="1800" dirty="0" smtClean="0"/>
              <a:t> </a:t>
            </a:r>
            <a:r>
              <a:rPr lang="pt-BR" sz="1800" dirty="0" err="1" smtClean="0"/>
              <a:t>Speed</a:t>
            </a:r>
            <a:r>
              <a:rPr lang="pt-BR" sz="1800" dirty="0" smtClean="0"/>
              <a:t>, tais pacotes são enviados a cada 1ms, para auxiliar na sincronização.</a:t>
            </a:r>
          </a:p>
          <a:p>
            <a:r>
              <a:rPr lang="pt-BR" sz="1800" dirty="0" smtClean="0"/>
              <a:t>Já no modo </a:t>
            </a:r>
            <a:r>
              <a:rPr lang="pt-BR" sz="1800" dirty="0" err="1" smtClean="0"/>
              <a:t>High</a:t>
            </a:r>
            <a:r>
              <a:rPr lang="pt-BR" sz="1800" dirty="0" smtClean="0"/>
              <a:t> </a:t>
            </a:r>
            <a:r>
              <a:rPr lang="pt-BR" sz="1800" dirty="0" err="1" smtClean="0"/>
              <a:t>Speed</a:t>
            </a:r>
            <a:r>
              <a:rPr lang="pt-BR" sz="1800" dirty="0" smtClean="0"/>
              <a:t>, são enviados a cada 125us (8 pacotes a cada 1 </a:t>
            </a:r>
            <a:r>
              <a:rPr lang="pt-BR" sz="1800" dirty="0" err="1" smtClean="0"/>
              <a:t>ms</a:t>
            </a:r>
            <a:r>
              <a:rPr lang="pt-BR" sz="1800" dirty="0" smtClean="0"/>
              <a:t>).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419600"/>
            <a:ext cx="4572000" cy="200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9913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625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Então, por que é USB tão popular? </a:t>
            </a:r>
            <a:endParaRPr lang="pt-BR" dirty="0" smtClean="0"/>
          </a:p>
          <a:p>
            <a:r>
              <a:rPr lang="pt-BR" dirty="0" smtClean="0"/>
              <a:t>Porque </a:t>
            </a:r>
            <a:r>
              <a:rPr lang="pt-BR" dirty="0"/>
              <a:t>é </a:t>
            </a:r>
            <a:r>
              <a:rPr lang="pt-BR" sz="2800" b="1" dirty="0"/>
              <a:t>barato</a:t>
            </a:r>
            <a:r>
              <a:rPr lang="pt-BR" dirty="0"/>
              <a:t>, </a:t>
            </a:r>
            <a:r>
              <a:rPr lang="pt-BR" sz="2800" b="1" dirty="0"/>
              <a:t>robusto</a:t>
            </a:r>
            <a:r>
              <a:rPr lang="pt-BR" dirty="0"/>
              <a:t>, </a:t>
            </a:r>
            <a:r>
              <a:rPr lang="pt-BR" sz="2800" b="1" dirty="0"/>
              <a:t>compacto</a:t>
            </a:r>
            <a:r>
              <a:rPr lang="pt-BR" sz="2800" dirty="0"/>
              <a:t> </a:t>
            </a:r>
            <a:r>
              <a:rPr lang="pt-BR" dirty="0"/>
              <a:t>e </a:t>
            </a:r>
            <a:r>
              <a:rPr lang="pt-BR" sz="2800" b="1" dirty="0"/>
              <a:t>fácil</a:t>
            </a:r>
            <a:r>
              <a:rPr lang="pt-BR" sz="2800" dirty="0"/>
              <a:t> </a:t>
            </a:r>
            <a:r>
              <a:rPr lang="pt-BR" dirty="0"/>
              <a:t>de usar, oferecendo capacidades de </a:t>
            </a:r>
            <a:r>
              <a:rPr lang="pt-BR" sz="2800" b="1" dirty="0"/>
              <a:t>desempenho</a:t>
            </a:r>
            <a:r>
              <a:rPr lang="pt-BR" dirty="0"/>
              <a:t> que se adequam a uma ampla gama de tarefas. USB </a:t>
            </a:r>
            <a:r>
              <a:rPr lang="pt-BR" dirty="0" smtClean="0"/>
              <a:t>modificou o mercado em</a:t>
            </a:r>
            <a:r>
              <a:rPr lang="pt-BR" dirty="0"/>
              <a:t> termos de </a:t>
            </a:r>
            <a:r>
              <a:rPr lang="pt-BR" sz="2800" b="1" dirty="0" err="1"/>
              <a:t>plug</a:t>
            </a:r>
            <a:r>
              <a:rPr lang="pt-BR" sz="2800" b="1" dirty="0"/>
              <a:t>-n-play</a:t>
            </a:r>
            <a:r>
              <a:rPr lang="pt-BR" sz="2800" dirty="0"/>
              <a:t> </a:t>
            </a:r>
            <a:r>
              <a:rPr lang="pt-BR" dirty="0"/>
              <a:t>e </a:t>
            </a:r>
            <a:r>
              <a:rPr lang="pt-BR" sz="2800" b="1" dirty="0"/>
              <a:t>hot</a:t>
            </a:r>
            <a:r>
              <a:rPr lang="pt-BR" sz="2800" dirty="0"/>
              <a:t> </a:t>
            </a:r>
            <a:r>
              <a:rPr lang="pt-BR" sz="2800" b="1" dirty="0"/>
              <a:t>swapping</a:t>
            </a:r>
            <a:r>
              <a:rPr lang="pt-BR" dirty="0"/>
              <a:t>, porque com um dispositivo USB conectado não há necessidade de </a:t>
            </a:r>
            <a:r>
              <a:rPr lang="pt-BR" dirty="0" smtClean="0"/>
              <a:t>desligar tudo</a:t>
            </a:r>
            <a:r>
              <a:rPr lang="pt-BR" dirty="0"/>
              <a:t> ou se preocupar em instalar e configurar </a:t>
            </a:r>
            <a:r>
              <a:rPr lang="pt-BR" dirty="0" smtClean="0"/>
              <a:t>os dispositivos.</a:t>
            </a:r>
            <a:r>
              <a:rPr lang="pt-BR" dirty="0"/>
              <a:t> Basta </a:t>
            </a:r>
            <a:r>
              <a:rPr lang="pt-BR" sz="2800" b="1" dirty="0"/>
              <a:t>conectar</a:t>
            </a:r>
            <a:r>
              <a:rPr lang="pt-BR" dirty="0"/>
              <a:t> o cabo </a:t>
            </a:r>
            <a:r>
              <a:rPr lang="pt-BR" dirty="0" smtClean="0"/>
              <a:t>USB para conectá-los, esperar</a:t>
            </a:r>
            <a:r>
              <a:rPr lang="pt-BR" dirty="0"/>
              <a:t> até que </a:t>
            </a:r>
            <a:r>
              <a:rPr lang="pt-BR" dirty="0" smtClean="0"/>
              <a:t>tenham</a:t>
            </a:r>
            <a:r>
              <a:rPr lang="pt-BR" dirty="0"/>
              <a:t> sido </a:t>
            </a:r>
            <a:r>
              <a:rPr lang="pt-BR" dirty="0" smtClean="0"/>
              <a:t>detectados </a:t>
            </a:r>
            <a:r>
              <a:rPr lang="pt-BR" dirty="0"/>
              <a:t>e </a:t>
            </a:r>
            <a:r>
              <a:rPr lang="pt-BR" dirty="0" smtClean="0"/>
              <a:t>identificados, e </a:t>
            </a:r>
            <a:r>
              <a:rPr lang="pt-BR" dirty="0"/>
              <a:t>começar a </a:t>
            </a:r>
            <a:r>
              <a:rPr lang="pt-BR" sz="2800" b="1" dirty="0" smtClean="0"/>
              <a:t>utilizá-los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896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4400" dirty="0" smtClean="0"/>
              <a:t>  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2417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Referencias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05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pt-BR" dirty="0" smtClean="0"/>
              <a:t>Design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115616" y="2204864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O USB é controlado pelo Host</a:t>
            </a:r>
          </a:p>
          <a:p>
            <a:r>
              <a:rPr lang="pt-BR" dirty="0" smtClean="0"/>
              <a:t>Usa topologia de barramento estrela que pode apresentar várias camadas</a:t>
            </a:r>
          </a:p>
          <a:p>
            <a:r>
              <a:rPr lang="pt-BR" dirty="0" smtClean="0"/>
              <a:t>Limite de 127 dispositivos por controladora USB</a:t>
            </a:r>
          </a:p>
        </p:txBody>
      </p:sp>
    </p:spTree>
    <p:extLst>
      <p:ext uri="{BB962C8B-B14F-4D97-AF65-F5344CB8AC3E}">
        <p14:creationId xmlns:p14="http://schemas.microsoft.com/office/powerpoint/2010/main" val="3010094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Usb.org</a:t>
            </a:r>
          </a:p>
          <a:p>
            <a:r>
              <a:rPr lang="en-US" u="sng" dirty="0">
                <a:hlinkClick r:id="rId2"/>
              </a:rPr>
              <a:t>"Mobile phones to adopt new, smaller USB connector"</a:t>
            </a:r>
            <a:r>
              <a:rPr lang="en-US" dirty="0"/>
              <a:t> (PDF) (Press release). USB Implementers Forum. 2007-01-04. Retrieved 2007-01-08</a:t>
            </a:r>
            <a:r>
              <a:rPr lang="en-US" dirty="0" smtClean="0"/>
              <a:t>.</a:t>
            </a:r>
          </a:p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www.faculty.iu-bremen.de/birk/lectures/PC101-2003/14usb/FINAL%20VERSION/usb_protocol.html</a:t>
            </a:r>
            <a:endParaRPr lang="pt-BR" dirty="0" smtClean="0"/>
          </a:p>
          <a:p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www.usbmadesimple.co.uk/ums_3.htm</a:t>
            </a:r>
            <a:endParaRPr lang="pt-BR" dirty="0" smtClean="0"/>
          </a:p>
          <a:p>
            <a:r>
              <a:rPr lang="pt-BR" dirty="0">
                <a:hlinkClick r:id="rId5"/>
              </a:rPr>
              <a:t>http://www.beyondlogic.org/usbnutshell/</a:t>
            </a:r>
            <a:endParaRPr lang="pt-BR" dirty="0"/>
          </a:p>
          <a:p>
            <a:r>
              <a:rPr lang="pt-BR" dirty="0">
                <a:hlinkClick r:id="rId6"/>
              </a:rPr>
              <a:t>http://c.mills.ctru.auckland.ac.nz/Electronics/USB/</a:t>
            </a:r>
            <a:endParaRPr lang="pt-BR" dirty="0"/>
          </a:p>
          <a:p>
            <a:r>
              <a:rPr lang="pt-BR" dirty="0">
                <a:hlinkClick r:id="rId7"/>
              </a:rPr>
              <a:t>http://www.usblyzer.com/usb-topology.htm</a:t>
            </a:r>
            <a:endParaRPr lang="pt-BR" dirty="0"/>
          </a:p>
          <a:p>
            <a:r>
              <a:rPr lang="pt-BR" dirty="0">
                <a:hlinkClick r:id="rId8"/>
              </a:rPr>
              <a:t>http://en.wikipedia.org/wiki/USB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4033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pt-BR" dirty="0" smtClean="0"/>
              <a:t>Design</a:t>
            </a:r>
            <a:endParaRPr lang="en-US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543300" cy="27051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82" y="2276872"/>
            <a:ext cx="29908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72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co">
  <a:themeElements>
    <a:clrScheme name="120305_modelogreco_menu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0305_modelogreco_menu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20305_modelogreco_menu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0305_modelogreco_menu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305_modelogreco_men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305_modelogreco_menu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305_modelogreco_men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305_modelogreco_men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305_modelogreco_men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Greco</Template>
  <TotalTime>1766</TotalTime>
  <Words>2461</Words>
  <Application>Microsoft Office PowerPoint</Application>
  <PresentationFormat>Apresentação na tela (4:3)</PresentationFormat>
  <Paragraphs>434</Paragraphs>
  <Slides>80</Slides>
  <Notes>7</Notes>
  <HiddenSlides>22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1" baseType="lpstr">
      <vt:lpstr>Greco</vt:lpstr>
      <vt:lpstr>USB</vt:lpstr>
      <vt:lpstr>Introdução</vt:lpstr>
      <vt:lpstr>Introdução</vt:lpstr>
      <vt:lpstr>Introdução</vt:lpstr>
      <vt:lpstr>Introdução</vt:lpstr>
      <vt:lpstr>Introdução</vt:lpstr>
      <vt:lpstr>Design do projeto</vt:lpstr>
      <vt:lpstr>Design</vt:lpstr>
      <vt:lpstr>Design</vt:lpstr>
      <vt:lpstr>Design</vt:lpstr>
      <vt:lpstr>Design</vt:lpstr>
      <vt:lpstr>Design</vt:lpstr>
      <vt:lpstr>Design</vt:lpstr>
      <vt:lpstr>Aparência física</vt:lpstr>
      <vt:lpstr>Aparência Física</vt:lpstr>
      <vt:lpstr>Aparência Física</vt:lpstr>
      <vt:lpstr>Aparência Física</vt:lpstr>
      <vt:lpstr>Aparência Física</vt:lpstr>
      <vt:lpstr>Propriedades do cabo</vt:lpstr>
      <vt:lpstr>Propriedades do cabo</vt:lpstr>
      <vt:lpstr>Propriedades do cabo</vt:lpstr>
      <vt:lpstr>Energia</vt:lpstr>
      <vt:lpstr>Energia</vt:lpstr>
      <vt:lpstr>Energia</vt:lpstr>
      <vt:lpstr>Energia </vt:lpstr>
      <vt:lpstr>Transmissão de dados</vt:lpstr>
      <vt:lpstr>Transmissão de dados</vt:lpstr>
      <vt:lpstr>Apresentação do PowerPoint</vt:lpstr>
      <vt:lpstr>NRZI – “Non-Return-to-Zero Inverted”</vt:lpstr>
      <vt:lpstr>Bit Stuffing</vt:lpstr>
      <vt:lpstr>Modos de Transmissão</vt:lpstr>
      <vt:lpstr>Full Speed Mode</vt:lpstr>
      <vt:lpstr>Low Speed Mode</vt:lpstr>
      <vt:lpstr>Apresentação do PowerPoint</vt:lpstr>
      <vt:lpstr>High Speed</vt:lpstr>
      <vt:lpstr>Super Speed</vt:lpstr>
      <vt:lpstr>Taxas de Transmissões Comerciais</vt:lpstr>
      <vt:lpstr>Taxas de Transmissões Comerciais</vt:lpstr>
      <vt:lpstr>Comunicação</vt:lpstr>
      <vt:lpstr>Comunicação</vt:lpstr>
      <vt:lpstr>Packet fields</vt:lpstr>
      <vt:lpstr>Comunicação</vt:lpstr>
      <vt:lpstr>Sync Field</vt:lpstr>
      <vt:lpstr>PID Field</vt:lpstr>
      <vt:lpstr>Address Fields</vt:lpstr>
      <vt:lpstr>Data Field</vt:lpstr>
      <vt:lpstr>Tipos de Pacotes</vt:lpstr>
      <vt:lpstr>Tipos de Pacotes</vt:lpstr>
      <vt:lpstr>Handshake Packets</vt:lpstr>
      <vt:lpstr>Apresentação do PowerPoint</vt:lpstr>
      <vt:lpstr>Token Packets</vt:lpstr>
      <vt:lpstr>Apresentação do PowerPoint</vt:lpstr>
      <vt:lpstr>Data Packets</vt:lpstr>
      <vt:lpstr>Apresentação do PowerPoint</vt:lpstr>
      <vt:lpstr>Start of Frame Packets </vt:lpstr>
      <vt:lpstr>Wireless USB</vt:lpstr>
      <vt:lpstr>Motivação</vt:lpstr>
      <vt:lpstr>Cenário de Utilização</vt:lpstr>
      <vt:lpstr>Mudanças no Protocolo</vt:lpstr>
      <vt:lpstr>Segurança dos Dados</vt:lpstr>
      <vt:lpstr>Comunicação</vt:lpstr>
      <vt:lpstr>Comunicação</vt:lpstr>
      <vt:lpstr>Packet fields</vt:lpstr>
      <vt:lpstr>Sync Field</vt:lpstr>
      <vt:lpstr>PID Field</vt:lpstr>
      <vt:lpstr>Address Fields</vt:lpstr>
      <vt:lpstr>Data Field</vt:lpstr>
      <vt:lpstr>Tipos de Pacotes</vt:lpstr>
      <vt:lpstr>Handshake Packets</vt:lpstr>
      <vt:lpstr>Apresentação do PowerPoint</vt:lpstr>
      <vt:lpstr>Token Packets</vt:lpstr>
      <vt:lpstr>Apresentação do PowerPoint</vt:lpstr>
      <vt:lpstr>Data Packets</vt:lpstr>
      <vt:lpstr>Apresentação do PowerPoint</vt:lpstr>
      <vt:lpstr>Start of Frame Packets </vt:lpstr>
      <vt:lpstr>Conclusão</vt:lpstr>
      <vt:lpstr>Conclusão</vt:lpstr>
      <vt:lpstr>DÚVIDAS</vt:lpstr>
      <vt:lpstr>Referencias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Julio</dc:creator>
  <cp:lastModifiedBy>JulioGil</cp:lastModifiedBy>
  <cp:revision>108</cp:revision>
  <dcterms:created xsi:type="dcterms:W3CDTF">2006-08-16T00:00:00Z</dcterms:created>
  <dcterms:modified xsi:type="dcterms:W3CDTF">2011-11-28T23:49:10Z</dcterms:modified>
</cp:coreProperties>
</file>